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6.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8.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9.xml" ContentType="application/vnd.openxmlformats-officedocument.themeOverrid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0.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1.xml" ContentType="application/vnd.openxmlformats-officedocument.themeOverride+xml"/>
  <Override PartName="/ppt/notesSlides/notesSlide8.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2.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3.xml" ContentType="application/vnd.openxmlformats-officedocument.themeOverride+xml"/>
  <Override PartName="/ppt/notesSlides/notesSlide9.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4.xml" ContentType="application/vnd.openxmlformats-officedocument.themeOverr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5.xml" ContentType="application/vnd.openxmlformats-officedocument.themeOverride+xml"/>
  <Override PartName="/ppt/notesSlides/notesSlide10.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6.xml" ContentType="application/vnd.openxmlformats-officedocument.themeOverr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17.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21"/>
  </p:notesMasterIdLst>
  <p:sldIdLst>
    <p:sldId id="265" r:id="rId5"/>
    <p:sldId id="268" r:id="rId6"/>
    <p:sldId id="522" r:id="rId7"/>
    <p:sldId id="270" r:id="rId8"/>
    <p:sldId id="272" r:id="rId9"/>
    <p:sldId id="514" r:id="rId10"/>
    <p:sldId id="515" r:id="rId11"/>
    <p:sldId id="516" r:id="rId12"/>
    <p:sldId id="517" r:id="rId13"/>
    <p:sldId id="518" r:id="rId14"/>
    <p:sldId id="519" r:id="rId15"/>
    <p:sldId id="520" r:id="rId16"/>
    <p:sldId id="521" r:id="rId17"/>
    <p:sldId id="513" r:id="rId18"/>
    <p:sldId id="523" r:id="rId19"/>
    <p:sldId id="524" r:id="rId20"/>
  </p:sldIdLst>
  <p:sldSz cx="6858000" cy="9906000" type="A4"/>
  <p:notesSz cx="9144000" cy="6858000"/>
  <p:embeddedFontLst>
    <p:embeddedFont>
      <p:font typeface="Trebuchet MS" panose="020B0603020202020204" pitchFamily="34" charset="0"/>
      <p:regular r:id="rId22"/>
      <p:bold r:id="rId23"/>
      <p:italic r:id="rId24"/>
      <p:boldItalic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2BC4E1-7B66-0ADB-0C25-A4832217740F}" name="Claudia Mollidor" initials="CM" userId="S::CMollidor@engineeringuk.com::ed7722c2-772d-4a32-90b4-b495386e94f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leanor Eyre" initials="EE" lastIdx="3" clrIdx="0">
    <p:extLst>
      <p:ext uri="{19B8F6BF-5375-455C-9EA6-DF929625EA0E}">
        <p15:presenceInfo xmlns:p15="http://schemas.microsoft.com/office/powerpoint/2012/main" userId="S::eeyre@engineeringuk.com::d1df72ff-8df4-44f7-9433-a10603e2e25d" providerId="AD"/>
      </p:ext>
    </p:extLst>
  </p:cmAuthor>
  <p:cmAuthor id="2" name="Emma Kennedy" initials="EK" lastIdx="56" clrIdx="1">
    <p:extLst>
      <p:ext uri="{19B8F6BF-5375-455C-9EA6-DF929625EA0E}">
        <p15:presenceInfo xmlns:p15="http://schemas.microsoft.com/office/powerpoint/2012/main" userId="S::EKennedy@engineeringuk.com::005841aa-1f7d-4791-8355-d14cb270207b" providerId="AD"/>
      </p:ext>
    </p:extLst>
  </p:cmAuthor>
  <p:cmAuthor id="3" name="Tamzin Caffrey" initials="TC" lastIdx="5" clrIdx="2">
    <p:extLst>
      <p:ext uri="{19B8F6BF-5375-455C-9EA6-DF929625EA0E}">
        <p15:presenceInfo xmlns:p15="http://schemas.microsoft.com/office/powerpoint/2012/main" userId="S::tcaffrey@engineeringuk.com::95e9644e-817d-4a3e-9bb5-b620cb911ee9" providerId="AD"/>
      </p:ext>
    </p:extLst>
  </p:cmAuthor>
  <p:cmAuthor id="4" name="Brian Edwards" initials="BE" lastIdx="6" clrIdx="3">
    <p:extLst>
      <p:ext uri="{19B8F6BF-5375-455C-9EA6-DF929625EA0E}">
        <p15:presenceInfo xmlns:p15="http://schemas.microsoft.com/office/powerpoint/2012/main" userId="S::BEdwards@engineeringuk.com::60e61132-69ef-4838-8263-9d2711eb1b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1D57"/>
    <a:srgbClr val="00A773"/>
    <a:srgbClr val="644B78"/>
    <a:srgbClr val="FF0080"/>
    <a:srgbClr val="D81820"/>
    <a:srgbClr val="E7A521"/>
    <a:srgbClr val="F39404"/>
    <a:srgbClr val="6C5F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0B03F4-4BB0-552A-3CB6-38F07E5BD7A6}" v="1" dt="2023-03-08T10:21:14.4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57" autoAdjust="0"/>
  </p:normalViewPr>
  <p:slideViewPr>
    <p:cSldViewPr snapToGrid="0">
      <p:cViewPr varScale="1">
        <p:scale>
          <a:sx n="55" d="100"/>
          <a:sy n="55" d="100"/>
        </p:scale>
        <p:origin x="2592" y="48"/>
      </p:cViewPr>
      <p:guideLst/>
    </p:cSldViewPr>
  </p:slideViewPr>
  <p:outlineViewPr>
    <p:cViewPr>
      <p:scale>
        <a:sx n="33" d="100"/>
        <a:sy n="33" d="100"/>
      </p:scale>
      <p:origin x="0" y="-92208"/>
    </p:cViewPr>
  </p:outlineViewPr>
  <p:notesTextViewPr>
    <p:cViewPr>
      <p:scale>
        <a:sx n="1" d="1"/>
        <a:sy n="1" d="1"/>
      </p:scale>
      <p:origin x="0" y="0"/>
    </p:cViewPr>
  </p:notesTextViewPr>
  <p:sorterViewPr>
    <p:cViewPr>
      <p:scale>
        <a:sx n="100" d="100"/>
        <a:sy n="100" d="100"/>
      </p:scale>
      <p:origin x="0" y="-27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4.fntdata"/><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3.fntdata"/><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Hamilton" userId="403a3928-c6dd-4e2a-b8e4-9cf5035b178b" providerId="ADAL" clId="{669076F2-DAF3-499E-8568-B7A835F6E477}"/>
    <pc:docChg chg="undo custSel modSld">
      <pc:chgData name="Sarah Hamilton" userId="403a3928-c6dd-4e2a-b8e4-9cf5035b178b" providerId="ADAL" clId="{669076F2-DAF3-499E-8568-B7A835F6E477}" dt="2022-10-21T09:10:05.960" v="63" actId="1076"/>
      <pc:docMkLst>
        <pc:docMk/>
      </pc:docMkLst>
      <pc:sldChg chg="modSp mod">
        <pc:chgData name="Sarah Hamilton" userId="403a3928-c6dd-4e2a-b8e4-9cf5035b178b" providerId="ADAL" clId="{669076F2-DAF3-499E-8568-B7A835F6E477}" dt="2022-10-21T09:03:23.745" v="14" actId="1076"/>
        <pc:sldMkLst>
          <pc:docMk/>
          <pc:sldMk cId="1715808081" sldId="272"/>
        </pc:sldMkLst>
        <pc:spChg chg="mod">
          <ac:chgData name="Sarah Hamilton" userId="403a3928-c6dd-4e2a-b8e4-9cf5035b178b" providerId="ADAL" clId="{669076F2-DAF3-499E-8568-B7A835F6E477}" dt="2022-10-21T09:02:49.561" v="6" actId="1076"/>
          <ac:spMkLst>
            <pc:docMk/>
            <pc:sldMk cId="1715808081" sldId="272"/>
            <ac:spMk id="2" creationId="{F38A9C6F-1070-B4A8-6C86-415343470252}"/>
          </ac:spMkLst>
        </pc:spChg>
        <pc:spChg chg="mod">
          <ac:chgData name="Sarah Hamilton" userId="403a3928-c6dd-4e2a-b8e4-9cf5035b178b" providerId="ADAL" clId="{669076F2-DAF3-499E-8568-B7A835F6E477}" dt="2022-10-21T09:02:49.561" v="6" actId="1076"/>
          <ac:spMkLst>
            <pc:docMk/>
            <pc:sldMk cId="1715808081" sldId="272"/>
            <ac:spMk id="3" creationId="{B7017564-C1CE-4FEA-B4D9-14407DAB481D}"/>
          </ac:spMkLst>
        </pc:spChg>
        <pc:spChg chg="mod">
          <ac:chgData name="Sarah Hamilton" userId="403a3928-c6dd-4e2a-b8e4-9cf5035b178b" providerId="ADAL" clId="{669076F2-DAF3-499E-8568-B7A835F6E477}" dt="2022-10-21T09:03:15.660" v="13" actId="1076"/>
          <ac:spMkLst>
            <pc:docMk/>
            <pc:sldMk cId="1715808081" sldId="272"/>
            <ac:spMk id="5" creationId="{3D43B60D-515E-11A6-562C-8A3F2BC4115F}"/>
          </ac:spMkLst>
        </pc:spChg>
        <pc:spChg chg="mod">
          <ac:chgData name="Sarah Hamilton" userId="403a3928-c6dd-4e2a-b8e4-9cf5035b178b" providerId="ADAL" clId="{669076F2-DAF3-499E-8568-B7A835F6E477}" dt="2022-10-21T09:02:52.208" v="7" actId="1076"/>
          <ac:spMkLst>
            <pc:docMk/>
            <pc:sldMk cId="1715808081" sldId="272"/>
            <ac:spMk id="6" creationId="{7C9113DA-7CB8-D327-8D65-EC118FA4CF3D}"/>
          </ac:spMkLst>
        </pc:spChg>
        <pc:spChg chg="mod">
          <ac:chgData name="Sarah Hamilton" userId="403a3928-c6dd-4e2a-b8e4-9cf5035b178b" providerId="ADAL" clId="{669076F2-DAF3-499E-8568-B7A835F6E477}" dt="2022-10-21T09:02:56.626" v="8" actId="1076"/>
          <ac:spMkLst>
            <pc:docMk/>
            <pc:sldMk cId="1715808081" sldId="272"/>
            <ac:spMk id="8" creationId="{03B6EC88-5C7A-DC2E-3631-895CD0B59646}"/>
          </ac:spMkLst>
        </pc:spChg>
        <pc:spChg chg="mod">
          <ac:chgData name="Sarah Hamilton" userId="403a3928-c6dd-4e2a-b8e4-9cf5035b178b" providerId="ADAL" clId="{669076F2-DAF3-499E-8568-B7A835F6E477}" dt="2022-10-21T09:03:09.307" v="11" actId="1076"/>
          <ac:spMkLst>
            <pc:docMk/>
            <pc:sldMk cId="1715808081" sldId="272"/>
            <ac:spMk id="13" creationId="{1B887903-4975-CEB5-F23C-E3BCC4288EA9}"/>
          </ac:spMkLst>
        </pc:spChg>
        <pc:grpChg chg="mod">
          <ac:chgData name="Sarah Hamilton" userId="403a3928-c6dd-4e2a-b8e4-9cf5035b178b" providerId="ADAL" clId="{669076F2-DAF3-499E-8568-B7A835F6E477}" dt="2022-10-21T09:03:23.745" v="14" actId="1076"/>
          <ac:grpSpMkLst>
            <pc:docMk/>
            <pc:sldMk cId="1715808081" sldId="272"/>
            <ac:grpSpMk id="10" creationId="{C529A800-E244-6189-A249-7C5A3874F42F}"/>
          </ac:grpSpMkLst>
        </pc:grpChg>
        <pc:graphicFrameChg chg="mod">
          <ac:chgData name="Sarah Hamilton" userId="403a3928-c6dd-4e2a-b8e4-9cf5035b178b" providerId="ADAL" clId="{669076F2-DAF3-499E-8568-B7A835F6E477}" dt="2022-10-21T09:03:02.430" v="9" actId="1076"/>
          <ac:graphicFrameMkLst>
            <pc:docMk/>
            <pc:sldMk cId="1715808081" sldId="272"/>
            <ac:graphicFrameMk id="11" creationId="{8AD60619-E331-2DEF-E44B-EF2FB1BEDB35}"/>
          </ac:graphicFrameMkLst>
        </pc:graphicFrameChg>
        <pc:graphicFrameChg chg="mod">
          <ac:chgData name="Sarah Hamilton" userId="403a3928-c6dd-4e2a-b8e4-9cf5035b178b" providerId="ADAL" clId="{669076F2-DAF3-499E-8568-B7A835F6E477}" dt="2022-10-21T09:03:13.013" v="12" actId="1076"/>
          <ac:graphicFrameMkLst>
            <pc:docMk/>
            <pc:sldMk cId="1715808081" sldId="272"/>
            <ac:graphicFrameMk id="12" creationId="{A6E350F3-84D6-8837-09C1-BB12709421F0}"/>
          </ac:graphicFrameMkLst>
        </pc:graphicFrameChg>
      </pc:sldChg>
      <pc:sldChg chg="modSp mod">
        <pc:chgData name="Sarah Hamilton" userId="403a3928-c6dd-4e2a-b8e4-9cf5035b178b" providerId="ADAL" clId="{669076F2-DAF3-499E-8568-B7A835F6E477}" dt="2022-10-21T09:05:25.573" v="30" actId="1076"/>
        <pc:sldMkLst>
          <pc:docMk/>
          <pc:sldMk cId="256550319" sldId="514"/>
        </pc:sldMkLst>
        <pc:spChg chg="mod">
          <ac:chgData name="Sarah Hamilton" userId="403a3928-c6dd-4e2a-b8e4-9cf5035b178b" providerId="ADAL" clId="{669076F2-DAF3-499E-8568-B7A835F6E477}" dt="2022-10-21T09:04:58.724" v="29" actId="1076"/>
          <ac:spMkLst>
            <pc:docMk/>
            <pc:sldMk cId="256550319" sldId="514"/>
            <ac:spMk id="5" creationId="{3D43B60D-515E-11A6-562C-8A3F2BC4115F}"/>
          </ac:spMkLst>
        </pc:spChg>
        <pc:spChg chg="mod">
          <ac:chgData name="Sarah Hamilton" userId="403a3928-c6dd-4e2a-b8e4-9cf5035b178b" providerId="ADAL" clId="{669076F2-DAF3-499E-8568-B7A835F6E477}" dt="2022-10-21T09:04:51.914" v="27" actId="1076"/>
          <ac:spMkLst>
            <pc:docMk/>
            <pc:sldMk cId="256550319" sldId="514"/>
            <ac:spMk id="11" creationId="{9C4B6926-7D2E-4544-1A6E-EC24E3F9D19A}"/>
          </ac:spMkLst>
        </pc:spChg>
        <pc:grpChg chg="mod">
          <ac:chgData name="Sarah Hamilton" userId="403a3928-c6dd-4e2a-b8e4-9cf5035b178b" providerId="ADAL" clId="{669076F2-DAF3-499E-8568-B7A835F6E477}" dt="2022-10-21T09:05:25.573" v="30" actId="1076"/>
          <ac:grpSpMkLst>
            <pc:docMk/>
            <pc:sldMk cId="256550319" sldId="514"/>
            <ac:grpSpMk id="10" creationId="{AA2F4BF2-BC2C-E79C-9FD3-D844BC0E11BE}"/>
          </ac:grpSpMkLst>
        </pc:grpChg>
        <pc:grpChg chg="mod">
          <ac:chgData name="Sarah Hamilton" userId="403a3928-c6dd-4e2a-b8e4-9cf5035b178b" providerId="ADAL" clId="{669076F2-DAF3-499E-8568-B7A835F6E477}" dt="2022-10-21T09:03:52.649" v="18" actId="1076"/>
          <ac:grpSpMkLst>
            <pc:docMk/>
            <pc:sldMk cId="256550319" sldId="514"/>
            <ac:grpSpMk id="14" creationId="{8D435905-E9C3-AEEA-B60F-DA13EF5074A8}"/>
          </ac:grpSpMkLst>
        </pc:grpChg>
        <pc:graphicFrameChg chg="mod">
          <ac:chgData name="Sarah Hamilton" userId="403a3928-c6dd-4e2a-b8e4-9cf5035b178b" providerId="ADAL" clId="{669076F2-DAF3-499E-8568-B7A835F6E477}" dt="2022-10-21T09:04:48.585" v="26" actId="14100"/>
          <ac:graphicFrameMkLst>
            <pc:docMk/>
            <pc:sldMk cId="256550319" sldId="514"/>
            <ac:graphicFrameMk id="4" creationId="{53C5C030-BA31-B0A6-25B0-D934BF6FA9EA}"/>
          </ac:graphicFrameMkLst>
        </pc:graphicFrameChg>
      </pc:sldChg>
      <pc:sldChg chg="modSp mod">
        <pc:chgData name="Sarah Hamilton" userId="403a3928-c6dd-4e2a-b8e4-9cf5035b178b" providerId="ADAL" clId="{669076F2-DAF3-499E-8568-B7A835F6E477}" dt="2022-10-21T09:06:56.399" v="39" actId="1076"/>
        <pc:sldMkLst>
          <pc:docMk/>
          <pc:sldMk cId="1563557780" sldId="516"/>
        </pc:sldMkLst>
        <pc:spChg chg="mod">
          <ac:chgData name="Sarah Hamilton" userId="403a3928-c6dd-4e2a-b8e4-9cf5035b178b" providerId="ADAL" clId="{669076F2-DAF3-499E-8568-B7A835F6E477}" dt="2022-10-21T09:06:56.399" v="39" actId="1076"/>
          <ac:spMkLst>
            <pc:docMk/>
            <pc:sldMk cId="1563557780" sldId="516"/>
            <ac:spMk id="5" creationId="{3D43B60D-515E-11A6-562C-8A3F2BC4115F}"/>
          </ac:spMkLst>
        </pc:spChg>
        <pc:spChg chg="mod">
          <ac:chgData name="Sarah Hamilton" userId="403a3928-c6dd-4e2a-b8e4-9cf5035b178b" providerId="ADAL" clId="{669076F2-DAF3-499E-8568-B7A835F6E477}" dt="2022-10-21T09:06:20.924" v="37" actId="1076"/>
          <ac:spMkLst>
            <pc:docMk/>
            <pc:sldMk cId="1563557780" sldId="516"/>
            <ac:spMk id="11" creationId="{9C4B6926-7D2E-4544-1A6E-EC24E3F9D19A}"/>
          </ac:spMkLst>
        </pc:spChg>
        <pc:spChg chg="mod">
          <ac:chgData name="Sarah Hamilton" userId="403a3928-c6dd-4e2a-b8e4-9cf5035b178b" providerId="ADAL" clId="{669076F2-DAF3-499E-8568-B7A835F6E477}" dt="2022-10-21T09:06:08.414" v="33" actId="1076"/>
          <ac:spMkLst>
            <pc:docMk/>
            <pc:sldMk cId="1563557780" sldId="516"/>
            <ac:spMk id="13" creationId="{A50CA3EF-BC56-C15A-E0BC-9C95B2270B8F}"/>
          </ac:spMkLst>
        </pc:spChg>
        <pc:grpChg chg="mod">
          <ac:chgData name="Sarah Hamilton" userId="403a3928-c6dd-4e2a-b8e4-9cf5035b178b" providerId="ADAL" clId="{669076F2-DAF3-499E-8568-B7A835F6E477}" dt="2022-10-21T09:06:26.849" v="38" actId="1076"/>
          <ac:grpSpMkLst>
            <pc:docMk/>
            <pc:sldMk cId="1563557780" sldId="516"/>
            <ac:grpSpMk id="12" creationId="{A201E243-A132-9334-6FF1-95A17D62B47F}"/>
          </ac:grpSpMkLst>
        </pc:grpChg>
        <pc:graphicFrameChg chg="mod">
          <ac:chgData name="Sarah Hamilton" userId="403a3928-c6dd-4e2a-b8e4-9cf5035b178b" providerId="ADAL" clId="{669076F2-DAF3-499E-8568-B7A835F6E477}" dt="2022-10-21T09:06:05.744" v="32" actId="1076"/>
          <ac:graphicFrameMkLst>
            <pc:docMk/>
            <pc:sldMk cId="1563557780" sldId="516"/>
            <ac:graphicFrameMk id="2" creationId="{C06DFF93-2D9B-0D0B-DD00-731AEEAB94B2}"/>
          </ac:graphicFrameMkLst>
        </pc:graphicFrameChg>
        <pc:graphicFrameChg chg="mod">
          <ac:chgData name="Sarah Hamilton" userId="403a3928-c6dd-4e2a-b8e4-9cf5035b178b" providerId="ADAL" clId="{669076F2-DAF3-499E-8568-B7A835F6E477}" dt="2022-10-21T09:06:17.752" v="36" actId="1076"/>
          <ac:graphicFrameMkLst>
            <pc:docMk/>
            <pc:sldMk cId="1563557780" sldId="516"/>
            <ac:graphicFrameMk id="4" creationId="{BF49AA4C-3F78-3B1E-7494-FF35257D0514}"/>
          </ac:graphicFrameMkLst>
        </pc:graphicFrameChg>
      </pc:sldChg>
      <pc:sldChg chg="modSp mod">
        <pc:chgData name="Sarah Hamilton" userId="403a3928-c6dd-4e2a-b8e4-9cf5035b178b" providerId="ADAL" clId="{669076F2-DAF3-499E-8568-B7A835F6E477}" dt="2022-10-21T09:07:26.833" v="40" actId="1076"/>
        <pc:sldMkLst>
          <pc:docMk/>
          <pc:sldMk cId="812240867" sldId="517"/>
        </pc:sldMkLst>
        <pc:spChg chg="mod">
          <ac:chgData name="Sarah Hamilton" userId="403a3928-c6dd-4e2a-b8e4-9cf5035b178b" providerId="ADAL" clId="{669076F2-DAF3-499E-8568-B7A835F6E477}" dt="2022-10-21T09:07:26.833" v="40" actId="1076"/>
          <ac:spMkLst>
            <pc:docMk/>
            <pc:sldMk cId="812240867" sldId="517"/>
            <ac:spMk id="5" creationId="{3D43B60D-515E-11A6-562C-8A3F2BC4115F}"/>
          </ac:spMkLst>
        </pc:spChg>
      </pc:sldChg>
      <pc:sldChg chg="modSp mod">
        <pc:chgData name="Sarah Hamilton" userId="403a3928-c6dd-4e2a-b8e4-9cf5035b178b" providerId="ADAL" clId="{669076F2-DAF3-499E-8568-B7A835F6E477}" dt="2022-10-21T09:09:08.263" v="61" actId="1076"/>
        <pc:sldMkLst>
          <pc:docMk/>
          <pc:sldMk cId="3797957143" sldId="518"/>
        </pc:sldMkLst>
        <pc:spChg chg="mod">
          <ac:chgData name="Sarah Hamilton" userId="403a3928-c6dd-4e2a-b8e4-9cf5035b178b" providerId="ADAL" clId="{669076F2-DAF3-499E-8568-B7A835F6E477}" dt="2022-10-21T09:09:08.263" v="61" actId="1076"/>
          <ac:spMkLst>
            <pc:docMk/>
            <pc:sldMk cId="3797957143" sldId="518"/>
            <ac:spMk id="3" creationId="{B7017564-C1CE-4FEA-B4D9-14407DAB481D}"/>
          </ac:spMkLst>
        </pc:spChg>
        <pc:spChg chg="mod">
          <ac:chgData name="Sarah Hamilton" userId="403a3928-c6dd-4e2a-b8e4-9cf5035b178b" providerId="ADAL" clId="{669076F2-DAF3-499E-8568-B7A835F6E477}" dt="2022-10-21T09:09:05.937" v="60" actId="1076"/>
          <ac:spMkLst>
            <pc:docMk/>
            <pc:sldMk cId="3797957143" sldId="518"/>
            <ac:spMk id="4" creationId="{22606264-4276-1466-2CE0-9E36CD5EE6F4}"/>
          </ac:spMkLst>
        </pc:spChg>
        <pc:spChg chg="mod">
          <ac:chgData name="Sarah Hamilton" userId="403a3928-c6dd-4e2a-b8e4-9cf5035b178b" providerId="ADAL" clId="{669076F2-DAF3-499E-8568-B7A835F6E477}" dt="2022-10-21T09:08:49.498" v="55" actId="1076"/>
          <ac:spMkLst>
            <pc:docMk/>
            <pc:sldMk cId="3797957143" sldId="518"/>
            <ac:spMk id="5" creationId="{3D43B60D-515E-11A6-562C-8A3F2BC4115F}"/>
          </ac:spMkLst>
        </pc:spChg>
        <pc:spChg chg="mod">
          <ac:chgData name="Sarah Hamilton" userId="403a3928-c6dd-4e2a-b8e4-9cf5035b178b" providerId="ADAL" clId="{669076F2-DAF3-499E-8568-B7A835F6E477}" dt="2022-10-21T09:09:03.435" v="59" actId="1076"/>
          <ac:spMkLst>
            <pc:docMk/>
            <pc:sldMk cId="3797957143" sldId="518"/>
            <ac:spMk id="6" creationId="{7C9113DA-7CB8-D327-8D65-EC118FA4CF3D}"/>
          </ac:spMkLst>
        </pc:spChg>
        <pc:spChg chg="mod">
          <ac:chgData name="Sarah Hamilton" userId="403a3928-c6dd-4e2a-b8e4-9cf5035b178b" providerId="ADAL" clId="{669076F2-DAF3-499E-8568-B7A835F6E477}" dt="2022-10-21T09:08:46.753" v="54" actId="1076"/>
          <ac:spMkLst>
            <pc:docMk/>
            <pc:sldMk cId="3797957143" sldId="518"/>
            <ac:spMk id="11" creationId="{9C4B6926-7D2E-4544-1A6E-EC24E3F9D19A}"/>
          </ac:spMkLst>
        </pc:spChg>
        <pc:spChg chg="mod">
          <ac:chgData name="Sarah Hamilton" userId="403a3928-c6dd-4e2a-b8e4-9cf5035b178b" providerId="ADAL" clId="{669076F2-DAF3-499E-8568-B7A835F6E477}" dt="2022-10-21T09:09:00.600" v="58" actId="1076"/>
          <ac:spMkLst>
            <pc:docMk/>
            <pc:sldMk cId="3797957143" sldId="518"/>
            <ac:spMk id="13" creationId="{A50CA3EF-BC56-C15A-E0BC-9C95B2270B8F}"/>
          </ac:spMkLst>
        </pc:spChg>
        <pc:grpChg chg="mod">
          <ac:chgData name="Sarah Hamilton" userId="403a3928-c6dd-4e2a-b8e4-9cf5035b178b" providerId="ADAL" clId="{669076F2-DAF3-499E-8568-B7A835F6E477}" dt="2022-10-21T09:08:41.279" v="53" actId="1076"/>
          <ac:grpSpMkLst>
            <pc:docMk/>
            <pc:sldMk cId="3797957143" sldId="518"/>
            <ac:grpSpMk id="16" creationId="{81D05D8C-DB5F-F693-0864-91FF25959C36}"/>
          </ac:grpSpMkLst>
        </pc:grpChg>
        <pc:graphicFrameChg chg="mod">
          <ac:chgData name="Sarah Hamilton" userId="403a3928-c6dd-4e2a-b8e4-9cf5035b178b" providerId="ADAL" clId="{669076F2-DAF3-499E-8568-B7A835F6E477}" dt="2022-10-21T09:09:00.600" v="58" actId="1076"/>
          <ac:graphicFrameMkLst>
            <pc:docMk/>
            <pc:sldMk cId="3797957143" sldId="518"/>
            <ac:graphicFrameMk id="2" creationId="{490910CD-DB0B-056C-8B30-6CDFFE7C042E}"/>
          </ac:graphicFrameMkLst>
        </pc:graphicFrameChg>
        <pc:graphicFrameChg chg="mod">
          <ac:chgData name="Sarah Hamilton" userId="403a3928-c6dd-4e2a-b8e4-9cf5035b178b" providerId="ADAL" clId="{669076F2-DAF3-499E-8568-B7A835F6E477}" dt="2022-10-21T09:08:41.279" v="53" actId="1076"/>
          <ac:graphicFrameMkLst>
            <pc:docMk/>
            <pc:sldMk cId="3797957143" sldId="518"/>
            <ac:graphicFrameMk id="8" creationId="{F7E4E569-BF53-1A5F-6F8B-52693B6A500D}"/>
          </ac:graphicFrameMkLst>
        </pc:graphicFrameChg>
      </pc:sldChg>
      <pc:sldChg chg="modSp mod">
        <pc:chgData name="Sarah Hamilton" userId="403a3928-c6dd-4e2a-b8e4-9cf5035b178b" providerId="ADAL" clId="{669076F2-DAF3-499E-8568-B7A835F6E477}" dt="2022-10-21T09:09:40.025" v="62" actId="1076"/>
        <pc:sldMkLst>
          <pc:docMk/>
          <pc:sldMk cId="3772276875" sldId="519"/>
        </pc:sldMkLst>
        <pc:spChg chg="mod">
          <ac:chgData name="Sarah Hamilton" userId="403a3928-c6dd-4e2a-b8e4-9cf5035b178b" providerId="ADAL" clId="{669076F2-DAF3-499E-8568-B7A835F6E477}" dt="2022-10-21T09:09:40.025" v="62" actId="1076"/>
          <ac:spMkLst>
            <pc:docMk/>
            <pc:sldMk cId="3772276875" sldId="519"/>
            <ac:spMk id="6" creationId="{7C9113DA-7CB8-D327-8D65-EC118FA4CF3D}"/>
          </ac:spMkLst>
        </pc:spChg>
      </pc:sldChg>
      <pc:sldChg chg="modSp mod">
        <pc:chgData name="Sarah Hamilton" userId="403a3928-c6dd-4e2a-b8e4-9cf5035b178b" providerId="ADAL" clId="{669076F2-DAF3-499E-8568-B7A835F6E477}" dt="2022-10-21T09:10:05.960" v="63" actId="1076"/>
        <pc:sldMkLst>
          <pc:docMk/>
          <pc:sldMk cId="1705582581" sldId="522"/>
        </pc:sldMkLst>
        <pc:spChg chg="mod">
          <ac:chgData name="Sarah Hamilton" userId="403a3928-c6dd-4e2a-b8e4-9cf5035b178b" providerId="ADAL" clId="{669076F2-DAF3-499E-8568-B7A835F6E477}" dt="2022-10-21T09:10:05.960" v="63" actId="1076"/>
          <ac:spMkLst>
            <pc:docMk/>
            <pc:sldMk cId="1705582581" sldId="522"/>
            <ac:spMk id="4" creationId="{F08C16D6-C20F-4D4D-8866-5537D4AAFB0A}"/>
          </ac:spMkLst>
        </pc:spChg>
      </pc:sldChg>
      <pc:sldChg chg="modSp mod">
        <pc:chgData name="Sarah Hamilton" userId="403a3928-c6dd-4e2a-b8e4-9cf5035b178b" providerId="ADAL" clId="{669076F2-DAF3-499E-8568-B7A835F6E477}" dt="2022-10-21T09:00:55.685" v="5" actId="6549"/>
        <pc:sldMkLst>
          <pc:docMk/>
          <pc:sldMk cId="2698551054" sldId="524"/>
        </pc:sldMkLst>
        <pc:spChg chg="mod">
          <ac:chgData name="Sarah Hamilton" userId="403a3928-c6dd-4e2a-b8e4-9cf5035b178b" providerId="ADAL" clId="{669076F2-DAF3-499E-8568-B7A835F6E477}" dt="2022-10-21T09:00:55.685" v="5" actId="6549"/>
          <ac:spMkLst>
            <pc:docMk/>
            <pc:sldMk cId="2698551054" sldId="524"/>
            <ac:spMk id="7" creationId="{BF23CFA1-33E4-4DC2-A44C-66AEC1500A00}"/>
          </ac:spMkLst>
        </pc:spChg>
      </pc:sldChg>
    </pc:docChg>
  </pc:docChgLst>
  <pc:docChgLst>
    <pc:chgData name="Susi Farnworth" userId="S::sfarnworth@engineeringuk.com::149f92b6-5847-495d-85a4-165a98363bf6" providerId="AD" clId="Web-{980B03F4-4BB0-552A-3CB6-38F07E5BD7A6}"/>
    <pc:docChg chg="modSld">
      <pc:chgData name="Susi Farnworth" userId="S::sfarnworth@engineeringuk.com::149f92b6-5847-495d-85a4-165a98363bf6" providerId="AD" clId="Web-{980B03F4-4BB0-552A-3CB6-38F07E5BD7A6}" dt="2023-03-08T10:21:14.419" v="0" actId="1076"/>
      <pc:docMkLst>
        <pc:docMk/>
      </pc:docMkLst>
      <pc:sldChg chg="modSp">
        <pc:chgData name="Susi Farnworth" userId="S::sfarnworth@engineeringuk.com::149f92b6-5847-495d-85a4-165a98363bf6" providerId="AD" clId="Web-{980B03F4-4BB0-552A-3CB6-38F07E5BD7A6}" dt="2023-03-08T10:21:14.419" v="0" actId="1076"/>
        <pc:sldMkLst>
          <pc:docMk/>
          <pc:sldMk cId="1715808081" sldId="272"/>
        </pc:sldMkLst>
        <pc:spChg chg="mod">
          <ac:chgData name="Susi Farnworth" userId="S::sfarnworth@engineeringuk.com::149f92b6-5847-495d-85a4-165a98363bf6" providerId="AD" clId="Web-{980B03F4-4BB0-552A-3CB6-38F07E5BD7A6}" dt="2023-03-08T10:21:14.419" v="0" actId="1076"/>
          <ac:spMkLst>
            <pc:docMk/>
            <pc:sldMk cId="1715808081" sldId="272"/>
            <ac:spMk id="2" creationId="{F38A9C6F-1070-B4A8-6C86-41534347025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enguk-nas\Research\Data%20repository%20(restricted%20access)\1.%20Programme%20Evaluations\Evaluation%202021-22\Energy%20Quest\Matched%20data_220914_analysis_220922%20(version%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enguk-nas\Research\Data%20repository%20(restricted%20access)\1.%20Programme%20Evaluations\Evaluation%202021-22\Energy%20Quest\Matched%20data_220914_analysis_220922%20(version%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[Matched data_220914_analysis_220922 (version 1).xlsx]Knowledge 1!PivotTable89</c:name>
    <c:fmtId val="4"/>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'Knowledge 1'!$B$52:$B$53</c:f>
              <c:strCache>
                <c:ptCount val="1"/>
                <c:pt idx="0">
                  <c:v>pre (n-254)</c:v>
                </c:pt>
              </c:strCache>
            </c:strRef>
          </c:tx>
          <c:spPr>
            <a:solidFill>
              <a:schemeClr val="accent6">
                <a:lumMod val="75000"/>
              </a:schemeClr>
            </a:solidFill>
            <a:ln>
              <a:noFill/>
            </a:ln>
            <a:effectLst/>
          </c:spPr>
          <c:invertIfNegative val="0"/>
          <c:dLbls>
            <c:dLbl>
              <c:idx val="0"/>
              <c:layout>
                <c:manualLayout>
                  <c:x val="-9.0367273894318405E-3"/>
                  <c:y val="-4.6765790928886469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122-4527-B5A7-1BDE419B34F9}"/>
                </c:ext>
              </c:extLst>
            </c:dLbl>
            <c:dLbl>
              <c:idx val="1"/>
              <c:layout>
                <c:manualLayout>
                  <c:x val="2.2732329328087417E-3"/>
                  <c:y val="-5.1495639243894546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9B6-43D2-A47C-90DBFC813255}"/>
                </c:ext>
              </c:extLst>
            </c:dLbl>
            <c:dLbl>
              <c:idx val="4"/>
              <c:layout>
                <c:manualLayout>
                  <c:x val="8.3350911326148469E-17"/>
                  <c:y val="-4.3453266258384367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122-4527-B5A7-1BDE419B34F9}"/>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'Knowledge 1'!$Q$53:$Q$57</c:f>
                <c:numCache>
                  <c:formatCode>General</c:formatCode>
                  <c:ptCount val="5"/>
                  <c:pt idx="0">
                    <c:v>2.392536737505813E-2</c:v>
                  </c:pt>
                  <c:pt idx="1">
                    <c:v>3.3115179601853173E-2</c:v>
                  </c:pt>
                  <c:pt idx="2">
                    <c:v>5.6521986044314652E-2</c:v>
                  </c:pt>
                  <c:pt idx="3">
                    <c:v>6.1368519347700851E-2</c:v>
                  </c:pt>
                  <c:pt idx="4">
                    <c:v>2.6080210153252129E-2</c:v>
                  </c:pt>
                </c:numCache>
              </c:numRef>
            </c:plus>
            <c:minus>
              <c:numRef>
                <c:f>'Knowledge 1'!$Q$53:$Q$57</c:f>
                <c:numCache>
                  <c:formatCode>General</c:formatCode>
                  <c:ptCount val="5"/>
                  <c:pt idx="0">
                    <c:v>2.392536737505813E-2</c:v>
                  </c:pt>
                  <c:pt idx="1">
                    <c:v>3.3115179601853173E-2</c:v>
                  </c:pt>
                  <c:pt idx="2">
                    <c:v>5.6521986044314652E-2</c:v>
                  </c:pt>
                  <c:pt idx="3">
                    <c:v>6.1368519347700851E-2</c:v>
                  </c:pt>
                  <c:pt idx="4">
                    <c:v>2.6080210153252129E-2</c:v>
                  </c:pt>
                </c:numCache>
              </c:numRef>
            </c:minus>
            <c:spPr>
              <a:noFill/>
              <a:ln w="9525" cap="flat" cmpd="sng" algn="ctr">
                <a:solidFill>
                  <a:schemeClr val="tx1">
                    <a:lumMod val="65000"/>
                    <a:lumOff val="35000"/>
                  </a:schemeClr>
                </a:solidFill>
                <a:round/>
              </a:ln>
              <a:effectLst/>
            </c:spPr>
          </c:errBars>
          <c:cat>
            <c:strRef>
              <c:f>'Knowledge 1'!$Q$53:$Q$57</c:f>
              <c:strCache>
                <c:ptCount val="5"/>
                <c:pt idx="0">
                  <c:v>Strongly disagree</c:v>
                </c:pt>
                <c:pt idx="1">
                  <c:v>Disagree</c:v>
                </c:pt>
                <c:pt idx="2">
                  <c:v>Neither</c:v>
                </c:pt>
                <c:pt idx="3">
                  <c:v>Agree</c:v>
                </c:pt>
                <c:pt idx="4">
                  <c:v>Strongly agree</c:v>
                </c:pt>
              </c:strCache>
            </c:strRef>
          </c:cat>
          <c:val>
            <c:numRef>
              <c:f>'Knowledge 1'!$Q$53:$Q$57</c:f>
              <c:numCache>
                <c:formatCode>0.00%</c:formatCode>
                <c:ptCount val="5"/>
                <c:pt idx="0">
                  <c:v>3.937007874015748E-2</c:v>
                </c:pt>
                <c:pt idx="1">
                  <c:v>7.874015748031496E-2</c:v>
                </c:pt>
                <c:pt idx="2">
                  <c:v>0.30314960629921262</c:v>
                </c:pt>
                <c:pt idx="3">
                  <c:v>0.53149606299212604</c:v>
                </c:pt>
                <c:pt idx="4">
                  <c:v>4.7244094488188976E-2</c:v>
                </c:pt>
              </c:numCache>
            </c:numRef>
          </c:val>
          <c:extLst>
            <c:ext xmlns:c16="http://schemas.microsoft.com/office/drawing/2014/chart" uri="{C3380CC4-5D6E-409C-BE32-E72D297353CC}">
              <c16:uniqueId val="{00000001-7122-4527-B5A7-1BDE419B34F9}"/>
            </c:ext>
          </c:extLst>
        </c:ser>
        <c:ser>
          <c:idx val="1"/>
          <c:order val="1"/>
          <c:tx>
            <c:strRef>
              <c:f>'Knowledge 1'!$C$52:$C$53</c:f>
              <c:strCache>
                <c:ptCount val="1"/>
                <c:pt idx="0">
                  <c:v>post (n=251)</c:v>
                </c:pt>
              </c:strCache>
            </c:strRef>
          </c:tx>
          <c:spPr>
            <a:solidFill>
              <a:srgbClr val="261D57"/>
            </a:solidFill>
            <a:ln>
              <a:noFill/>
            </a:ln>
            <a:effectLst/>
          </c:spPr>
          <c:invertIfNegative val="0"/>
          <c:dLbls>
            <c:dLbl>
              <c:idx val="0"/>
              <c:layout>
                <c:manualLayout>
                  <c:x val="-2.2170285910055004E-3"/>
                  <c:y val="-4.5362623174051889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122-4527-B5A7-1BDE419B34F9}"/>
                </c:ext>
              </c:extLst>
            </c:dLbl>
            <c:dLbl>
              <c:idx val="1"/>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122-4527-B5A7-1BDE419B34F9}"/>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'Knowledge 1'!$K$53:$K$57</c:f>
                <c:numCache>
                  <c:formatCode>General</c:formatCode>
                  <c:ptCount val="5"/>
                  <c:pt idx="0">
                    <c:v>2.4184749725124965E-2</c:v>
                  </c:pt>
                  <c:pt idx="1">
                    <c:v>2.4184749725124965E-2</c:v>
                  </c:pt>
                  <c:pt idx="2">
                    <c:v>4.7039009252514745E-2</c:v>
                  </c:pt>
                  <c:pt idx="3">
                    <c:v>6.0242258215478656E-2</c:v>
                  </c:pt>
                  <c:pt idx="4">
                    <c:v>4.1808732212816807E-2</c:v>
                  </c:pt>
                </c:numCache>
              </c:numRef>
            </c:plus>
            <c:minus>
              <c:numRef>
                <c:f>'Knowledge 1'!$K$53:$K$57</c:f>
                <c:numCache>
                  <c:formatCode>General</c:formatCode>
                  <c:ptCount val="5"/>
                  <c:pt idx="0">
                    <c:v>2.4184749725124965E-2</c:v>
                  </c:pt>
                  <c:pt idx="1">
                    <c:v>2.4184749725124965E-2</c:v>
                  </c:pt>
                  <c:pt idx="2">
                    <c:v>4.7039009252514745E-2</c:v>
                  </c:pt>
                  <c:pt idx="3">
                    <c:v>6.0242258215478656E-2</c:v>
                  </c:pt>
                  <c:pt idx="4">
                    <c:v>4.1808732212816807E-2</c:v>
                  </c:pt>
                </c:numCache>
              </c:numRef>
            </c:minus>
            <c:spPr>
              <a:noFill/>
              <a:ln w="9525" cap="flat" cmpd="sng" algn="ctr">
                <a:solidFill>
                  <a:schemeClr val="tx1">
                    <a:lumMod val="65000"/>
                    <a:lumOff val="35000"/>
                  </a:schemeClr>
                </a:solidFill>
                <a:round/>
              </a:ln>
              <a:effectLst/>
            </c:spPr>
          </c:errBars>
          <c:cat>
            <c:strRef>
              <c:f>'Knowledge 1'!$Q$53:$Q$57</c:f>
              <c:strCache>
                <c:ptCount val="5"/>
                <c:pt idx="0">
                  <c:v>Strongly disagree</c:v>
                </c:pt>
                <c:pt idx="1">
                  <c:v>Disagree</c:v>
                </c:pt>
                <c:pt idx="2">
                  <c:v>Neither</c:v>
                </c:pt>
                <c:pt idx="3">
                  <c:v>Agree</c:v>
                </c:pt>
                <c:pt idx="4">
                  <c:v>Strongly agree</c:v>
                </c:pt>
              </c:strCache>
            </c:strRef>
          </c:cat>
          <c:val>
            <c:numRef>
              <c:f>'Knowledge 1'!$Q$53:$Q$57</c:f>
              <c:numCache>
                <c:formatCode>0.00%</c:formatCode>
                <c:ptCount val="5"/>
                <c:pt idx="0">
                  <c:v>3.9840637450199202E-2</c:v>
                </c:pt>
                <c:pt idx="1">
                  <c:v>3.9840637450199202E-2</c:v>
                </c:pt>
                <c:pt idx="2">
                  <c:v>0.1752988047808765</c:v>
                </c:pt>
                <c:pt idx="3">
                  <c:v>0.61354581673306774</c:v>
                </c:pt>
                <c:pt idx="4">
                  <c:v>0.13147410358565736</c:v>
                </c:pt>
              </c:numCache>
            </c:numRef>
          </c:val>
          <c:extLst>
            <c:ext xmlns:c16="http://schemas.microsoft.com/office/drawing/2014/chart" uri="{C3380CC4-5D6E-409C-BE32-E72D297353CC}">
              <c16:uniqueId val="{00000004-7122-4527-B5A7-1BDE419B34F9}"/>
            </c:ext>
          </c:extLst>
        </c:ser>
        <c:dLbls>
          <c:dLblPos val="outEnd"/>
          <c:showLegendKey val="0"/>
          <c:showVal val="1"/>
          <c:showCatName val="0"/>
          <c:showSerName val="0"/>
          <c:showPercent val="0"/>
          <c:showBubbleSize val="0"/>
        </c:dLbls>
        <c:gapWidth val="44"/>
        <c:overlap val="-27"/>
        <c:axId val="616163111"/>
        <c:axId val="616165407"/>
      </c:barChart>
      <c:catAx>
        <c:axId val="616163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16165407"/>
        <c:crosses val="autoZero"/>
        <c:auto val="1"/>
        <c:lblAlgn val="ctr"/>
        <c:lblOffset val="100"/>
        <c:noMultiLvlLbl val="0"/>
      </c:catAx>
      <c:valAx>
        <c:axId val="616165407"/>
        <c:scaling>
          <c:orientation val="minMax"/>
          <c:max val="0.70000000000000007"/>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63111"/>
        <c:crosses val="autoZero"/>
        <c:crossBetween val="between"/>
      </c:valAx>
      <c:spPr>
        <a:noFill/>
        <a:ln>
          <a:noFill/>
        </a:ln>
        <a:effectLst/>
      </c:spPr>
    </c:plotArea>
    <c:legend>
      <c:legendPos val="r"/>
      <c:layout>
        <c:manualLayout>
          <c:xMode val="edge"/>
          <c:yMode val="edge"/>
          <c:x val="0.81559747610807076"/>
          <c:y val="0.39671774385231157"/>
          <c:w val="0.17088205448678198"/>
          <c:h val="0.4004204218610645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rgbClr val="70AD47">
                  <a:lumMod val="75000"/>
                </a:srgbClr>
              </a:solidFill>
              <a:round/>
            </a:ln>
            <a:effectLst/>
          </c:spPr>
          <c:marker>
            <c:symbol val="none"/>
          </c:marker>
          <c:dPt>
            <c:idx val="0"/>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1-7AEB-45CD-8FC7-4DB9089A6533}"/>
              </c:ext>
            </c:extLst>
          </c:dPt>
          <c:dPt>
            <c:idx val="1"/>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2-7AEB-45CD-8FC7-4DB9089A6533}"/>
              </c:ext>
            </c:extLst>
          </c:dPt>
          <c:dLbls>
            <c:dLbl>
              <c:idx val="0"/>
              <c:layout>
                <c:manualLayout>
                  <c:x val="-0.10871215277777782"/>
                  <c:y val="9.105365360572441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EB-45CD-8FC7-4DB9089A6533}"/>
                </c:ext>
              </c:extLst>
            </c:dLbl>
            <c:dLbl>
              <c:idx val="1"/>
              <c:layout>
                <c:manualLayout>
                  <c:x val="-0.13144305555555563"/>
                  <c:y val="8.207645040300050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EB-45CD-8FC7-4DB9089A6533}"/>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'T-tests'!$B$62:$C$62</c:f>
                <c:numCache>
                  <c:formatCode>General</c:formatCode>
                  <c:ptCount val="2"/>
                  <c:pt idx="0">
                    <c:v>8.7265132280082924E-2</c:v>
                  </c:pt>
                  <c:pt idx="1">
                    <c:v>7.9325842694718277E-2</c:v>
                  </c:pt>
                </c:numCache>
              </c:numRef>
            </c:plus>
            <c:minus>
              <c:numRef>
                <c:f>'T-tests'!$B$62:$C$62</c:f>
                <c:numCache>
                  <c:formatCode>General</c:formatCode>
                  <c:ptCount val="2"/>
                  <c:pt idx="0">
                    <c:v>8.7265132280082924E-2</c:v>
                  </c:pt>
                  <c:pt idx="1">
                    <c:v>7.9325842694718277E-2</c:v>
                  </c:pt>
                </c:numCache>
              </c:numRef>
            </c:minus>
            <c:spPr>
              <a:noFill/>
              <a:ln w="9525" cap="flat" cmpd="sng" algn="ctr">
                <a:solidFill>
                  <a:schemeClr val="tx1">
                    <a:lumMod val="65000"/>
                    <a:lumOff val="35000"/>
                  </a:schemeClr>
                </a:solidFill>
                <a:round/>
              </a:ln>
              <a:effectLst/>
            </c:spPr>
          </c:errBars>
          <c:cat>
            <c:strRef>
              <c:f>'T-tests'!$B$47:$C$47</c:f>
              <c:strCache>
                <c:ptCount val="2"/>
                <c:pt idx="0">
                  <c:v>Pre</c:v>
                </c:pt>
                <c:pt idx="1">
                  <c:v>Post</c:v>
                </c:pt>
              </c:strCache>
            </c:strRef>
          </c:cat>
          <c:val>
            <c:numRef>
              <c:f>'T-tests'!$B$48:$C$48</c:f>
              <c:numCache>
                <c:formatCode>General</c:formatCode>
                <c:ptCount val="2"/>
                <c:pt idx="0">
                  <c:v>0.15277777777777779</c:v>
                </c:pt>
                <c:pt idx="1">
                  <c:v>0.46296296296296297</c:v>
                </c:pt>
              </c:numCache>
            </c:numRef>
          </c:val>
          <c:smooth val="0"/>
          <c:extLst>
            <c:ext xmlns:c16="http://schemas.microsoft.com/office/drawing/2014/chart" uri="{C3380CC4-5D6E-409C-BE32-E72D297353CC}">
              <c16:uniqueId val="{00000000-7AEB-45CD-8FC7-4DB9089A6533}"/>
            </c:ext>
          </c:extLst>
        </c:ser>
        <c:dLbls>
          <c:showLegendKey val="0"/>
          <c:showVal val="0"/>
          <c:showCatName val="0"/>
          <c:showSerName val="0"/>
          <c:showPercent val="0"/>
          <c:showBubbleSize val="0"/>
        </c:dLbls>
        <c:smooth val="0"/>
        <c:axId val="687115312"/>
        <c:axId val="687118592"/>
      </c:lineChart>
      <c:catAx>
        <c:axId val="687115312"/>
        <c:scaling>
          <c:orientation val="minMax"/>
        </c:scaling>
        <c:delete val="1"/>
        <c:axPos val="b"/>
        <c:numFmt formatCode="General" sourceLinked="1"/>
        <c:majorTickMark val="none"/>
        <c:minorTickMark val="none"/>
        <c:tickLblPos val="nextTo"/>
        <c:crossAx val="687118592"/>
        <c:crosses val="autoZero"/>
        <c:auto val="1"/>
        <c:lblAlgn val="ctr"/>
        <c:lblOffset val="100"/>
        <c:noMultiLvlLbl val="1"/>
      </c:catAx>
      <c:valAx>
        <c:axId val="687118592"/>
        <c:scaling>
          <c:orientation val="minMax"/>
          <c:max val="2"/>
          <c:min val="-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115312"/>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[Matched data_220914_analysis_220922 (version 1).xlsx]Desirability!PivotTable3</c:name>
    <c:fmtId val="5"/>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Desirability!$N$33:$N$37</c:f>
              <c:strCache>
                <c:ptCount val="1"/>
                <c:pt idx="0">
                  <c:v>pre</c:v>
                </c:pt>
              </c:strCache>
            </c:strRef>
          </c:tx>
          <c:spPr>
            <a:solidFill>
              <a:schemeClr val="accent6">
                <a:lumMod val="75000"/>
              </a:schemeClr>
            </a:solidFill>
            <a:ln>
              <a:noFill/>
            </a:ln>
            <a:effectLst/>
          </c:spPr>
          <c:invertIfNegative val="0"/>
          <c:dLbls>
            <c:dLbl>
              <c:idx val="0"/>
              <c:layout>
                <c:manualLayout>
                  <c:x val="-4.5340761444605535E-3"/>
                  <c:y val="-4.28827646544182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6EE-4A5B-A783-BD419347ADCE}"/>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Desirability!$N$33:$N$37</c:f>
                <c:numCache>
                  <c:formatCode>General</c:formatCode>
                  <c:ptCount val="5"/>
                  <c:pt idx="0">
                    <c:v>2.7209397823127823E-2</c:v>
                  </c:pt>
                  <c:pt idx="1">
                    <c:v>4.2538771869414641E-2</c:v>
                  </c:pt>
                  <c:pt idx="2">
                    <c:v>6.0138471481723743E-2</c:v>
                  </c:pt>
                  <c:pt idx="3">
                    <c:v>5.8030068585855119E-2</c:v>
                  </c:pt>
                  <c:pt idx="4">
                    <c:v>3.4728883856424808E-2</c:v>
                  </c:pt>
                </c:numCache>
              </c:numRef>
            </c:plus>
            <c:minus>
              <c:numRef>
                <c:f>Desirability!$N$33:$N$37</c:f>
                <c:numCache>
                  <c:formatCode>General</c:formatCode>
                  <c:ptCount val="5"/>
                  <c:pt idx="0">
                    <c:v>2.7209397823127823E-2</c:v>
                  </c:pt>
                  <c:pt idx="1">
                    <c:v>4.2538771869414641E-2</c:v>
                  </c:pt>
                  <c:pt idx="2">
                    <c:v>6.0138471481723743E-2</c:v>
                  </c:pt>
                  <c:pt idx="3">
                    <c:v>5.8030068585855119E-2</c:v>
                  </c:pt>
                  <c:pt idx="4">
                    <c:v>3.4728883856424808E-2</c:v>
                  </c:pt>
                </c:numCache>
              </c:numRef>
            </c:minus>
            <c:spPr>
              <a:noFill/>
              <a:ln w="9525" cap="flat" cmpd="sng" algn="ctr">
                <a:solidFill>
                  <a:schemeClr val="tx1">
                    <a:lumMod val="65000"/>
                    <a:lumOff val="35000"/>
                  </a:schemeClr>
                </a:solidFill>
                <a:round/>
              </a:ln>
              <a:effectLst/>
            </c:spPr>
          </c:errBars>
          <c:cat>
            <c:strRef>
              <c:f>Desirability!$N$33:$N$37</c:f>
              <c:strCache>
                <c:ptCount val="5"/>
                <c:pt idx="0">
                  <c:v>Not at all desirable</c:v>
                </c:pt>
                <c:pt idx="1">
                  <c:v>Not desirable</c:v>
                </c:pt>
                <c:pt idx="2">
                  <c:v>Neither</c:v>
                </c:pt>
                <c:pt idx="3">
                  <c:v>Desirable</c:v>
                </c:pt>
                <c:pt idx="4">
                  <c:v>Very desirable</c:v>
                </c:pt>
              </c:strCache>
            </c:strRef>
          </c:cat>
          <c:val>
            <c:numRef>
              <c:f>Desirability!$N$33:$N$37</c:f>
              <c:numCache>
                <c:formatCode>0.00%</c:formatCode>
                <c:ptCount val="5"/>
                <c:pt idx="0">
                  <c:v>5.1383399209486168E-2</c:v>
                </c:pt>
                <c:pt idx="1">
                  <c:v>0.13833992094861661</c:v>
                </c:pt>
                <c:pt idx="2">
                  <c:v>0.39130434782608697</c:v>
                </c:pt>
                <c:pt idx="3">
                  <c:v>0.33201581027667987</c:v>
                </c:pt>
                <c:pt idx="4">
                  <c:v>8.6956521739130432E-2</c:v>
                </c:pt>
              </c:numCache>
            </c:numRef>
          </c:val>
          <c:extLst>
            <c:ext xmlns:c16="http://schemas.microsoft.com/office/drawing/2014/chart" uri="{C3380CC4-5D6E-409C-BE32-E72D297353CC}">
              <c16:uniqueId val="{00000001-66EE-4A5B-A783-BD419347ADCE}"/>
            </c:ext>
          </c:extLst>
        </c:ser>
        <c:ser>
          <c:idx val="1"/>
          <c:order val="1"/>
          <c:tx>
            <c:strRef>
              <c:f>Desirability!$N$33:$N$37</c:f>
              <c:strCache>
                <c:ptCount val="1"/>
                <c:pt idx="0">
                  <c:v>post</c:v>
                </c:pt>
              </c:strCache>
            </c:strRef>
          </c:tx>
          <c:spPr>
            <a:solidFill>
              <a:srgbClr val="261D57"/>
            </a:solidFill>
            <a:ln>
              <a:noFill/>
            </a:ln>
            <a:effectLst/>
          </c:spPr>
          <c:invertIfNegative val="0"/>
          <c:dLbls>
            <c:dLbl>
              <c:idx val="0"/>
              <c:layout>
                <c:manualLayout>
                  <c:x val="-6.7636330823414208E-3"/>
                  <c:y val="-4.3197360746573342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6EE-4A5B-A783-BD419347ADCE}"/>
                </c:ext>
              </c:extLst>
            </c:dLbl>
            <c:dLbl>
              <c:idx val="1"/>
              <c:layout>
                <c:manualLayout>
                  <c:x val="-2.2544858422257077E-3"/>
                  <c:y val="0.1549055847185769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6EE-4A5B-A783-BD419347ADCE}"/>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Desirability!$V$33:$V$37</c:f>
                <c:numCache>
                  <c:formatCode>General</c:formatCode>
                  <c:ptCount val="5"/>
                  <c:pt idx="0">
                    <c:v>2.7417892289408847E-2</c:v>
                  </c:pt>
                  <c:pt idx="1">
                    <c:v>4.0703208973214035E-2</c:v>
                  </c:pt>
                  <c:pt idx="2">
                    <c:v>6.066713571705485E-2</c:v>
                  </c:pt>
                  <c:pt idx="3">
                    <c:v>5.6407792231625356E-2</c:v>
                  </c:pt>
                  <c:pt idx="4">
                    <c:v>4.1262640946122246E-2</c:v>
                  </c:pt>
                </c:numCache>
              </c:numRef>
            </c:plus>
            <c:minus>
              <c:numRef>
                <c:f>Desirability!$V$33:$V$37</c:f>
                <c:numCache>
                  <c:formatCode>General</c:formatCode>
                  <c:ptCount val="5"/>
                  <c:pt idx="0">
                    <c:v>2.7417892289408847E-2</c:v>
                  </c:pt>
                  <c:pt idx="1">
                    <c:v>4.0703208973214035E-2</c:v>
                  </c:pt>
                  <c:pt idx="2">
                    <c:v>6.066713571705485E-2</c:v>
                  </c:pt>
                  <c:pt idx="3">
                    <c:v>5.6407792231625356E-2</c:v>
                  </c:pt>
                  <c:pt idx="4">
                    <c:v>4.1262640946122246E-2</c:v>
                  </c:pt>
                </c:numCache>
              </c:numRef>
            </c:minus>
            <c:spPr>
              <a:noFill/>
              <a:ln w="9525" cap="flat" cmpd="sng" algn="ctr">
                <a:solidFill>
                  <a:schemeClr val="tx1">
                    <a:lumMod val="65000"/>
                    <a:lumOff val="35000"/>
                  </a:schemeClr>
                </a:solidFill>
                <a:round/>
              </a:ln>
              <a:effectLst/>
            </c:spPr>
          </c:errBars>
          <c:cat>
            <c:strRef>
              <c:f>Desirability!$N$33:$N$37</c:f>
              <c:strCache>
                <c:ptCount val="5"/>
                <c:pt idx="0">
                  <c:v>Not at all desirable</c:v>
                </c:pt>
                <c:pt idx="1">
                  <c:v>Not desirable</c:v>
                </c:pt>
                <c:pt idx="2">
                  <c:v>Neither</c:v>
                </c:pt>
                <c:pt idx="3">
                  <c:v>Desirable</c:v>
                </c:pt>
                <c:pt idx="4">
                  <c:v>Very desirable</c:v>
                </c:pt>
              </c:strCache>
            </c:strRef>
          </c:cat>
          <c:val>
            <c:numRef>
              <c:f>Desirability!$N$33:$N$37</c:f>
              <c:numCache>
                <c:formatCode>0.00%</c:formatCode>
                <c:ptCount val="5"/>
                <c:pt idx="0">
                  <c:v>5.1792828685258967E-2</c:v>
                </c:pt>
                <c:pt idx="1">
                  <c:v>0.12350597609561753</c:v>
                </c:pt>
                <c:pt idx="2">
                  <c:v>0.40239043824701193</c:v>
                </c:pt>
                <c:pt idx="3">
                  <c:v>0.29482071713147412</c:v>
                </c:pt>
                <c:pt idx="4">
                  <c:v>0.12749003984063745</c:v>
                </c:pt>
              </c:numCache>
            </c:numRef>
          </c:val>
          <c:extLst>
            <c:ext xmlns:c16="http://schemas.microsoft.com/office/drawing/2014/chart" uri="{C3380CC4-5D6E-409C-BE32-E72D297353CC}">
              <c16:uniqueId val="{00000004-66EE-4A5B-A783-BD419347ADCE}"/>
            </c:ext>
          </c:extLst>
        </c:ser>
        <c:dLbls>
          <c:dLblPos val="outEnd"/>
          <c:showLegendKey val="0"/>
          <c:showVal val="1"/>
          <c:showCatName val="0"/>
          <c:showSerName val="0"/>
          <c:showPercent val="0"/>
          <c:showBubbleSize val="0"/>
        </c:dLbls>
        <c:gapWidth val="44"/>
        <c:overlap val="-27"/>
        <c:axId val="616163111"/>
        <c:axId val="616165407"/>
      </c:barChart>
      <c:catAx>
        <c:axId val="616163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16165407"/>
        <c:crosses val="autoZero"/>
        <c:auto val="1"/>
        <c:lblAlgn val="ctr"/>
        <c:lblOffset val="100"/>
        <c:noMultiLvlLbl val="0"/>
      </c:catAx>
      <c:valAx>
        <c:axId val="6161654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631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'T-tests'!$A$4</c:f>
              <c:strCache>
                <c:ptCount val="1"/>
                <c:pt idx="0">
                  <c:v>Mean</c:v>
                </c:pt>
              </c:strCache>
            </c:strRef>
          </c:tx>
          <c:spPr>
            <a:ln w="28575" cap="rnd">
              <a:solidFill>
                <a:schemeClr val="accent1"/>
              </a:solidFill>
              <a:round/>
            </a:ln>
            <a:effectLst/>
          </c:spPr>
          <c:marker>
            <c:symbol val="none"/>
          </c:marker>
          <c:dPt>
            <c:idx val="0"/>
            <c:marker>
              <c:symbol val="none"/>
            </c:marker>
            <c:bubble3D val="0"/>
            <c:spPr>
              <a:ln w="28575" cap="rnd">
                <a:solidFill>
                  <a:schemeClr val="accent1"/>
                </a:solidFill>
                <a:round/>
              </a:ln>
              <a:effectLst/>
            </c:spPr>
            <c:extLst>
              <c:ext xmlns:c16="http://schemas.microsoft.com/office/drawing/2014/chart" uri="{C3380CC4-5D6E-409C-BE32-E72D297353CC}">
                <c16:uniqueId val="{00000001-7AEB-45CD-8FC7-4DB9089A6533}"/>
              </c:ext>
            </c:extLst>
          </c:dPt>
          <c:dPt>
            <c:idx val="1"/>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2-7AEB-45CD-8FC7-4DB9089A6533}"/>
              </c:ext>
            </c:extLst>
          </c:dPt>
          <c:dLbls>
            <c:dLbl>
              <c:idx val="0"/>
              <c:layout>
                <c:manualLayout>
                  <c:x val="-0.10871215277777782"/>
                  <c:y val="9.105365360572441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EB-45CD-8FC7-4DB9089A6533}"/>
                </c:ext>
              </c:extLst>
            </c:dLbl>
            <c:dLbl>
              <c:idx val="1"/>
              <c:layout>
                <c:manualLayout>
                  <c:x val="-0.13144305555555563"/>
                  <c:y val="8.207645040300050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EB-45CD-8FC7-4DB9089A6533}"/>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'T-tests'!$B$18:$C$18</c:f>
                <c:numCache>
                  <c:formatCode>General</c:formatCode>
                  <c:ptCount val="2"/>
                  <c:pt idx="0">
                    <c:v>6.1275629947248014E-2</c:v>
                  </c:pt>
                  <c:pt idx="1">
                    <c:v>6.4026368571647133E-2</c:v>
                  </c:pt>
                </c:numCache>
              </c:numRef>
            </c:plus>
            <c:minus>
              <c:numRef>
                <c:f>'T-tests'!$B$18:$C$18</c:f>
                <c:numCache>
                  <c:formatCode>General</c:formatCode>
                  <c:ptCount val="2"/>
                  <c:pt idx="0">
                    <c:v>6.1275629947248014E-2</c:v>
                  </c:pt>
                  <c:pt idx="1">
                    <c:v>6.4026368571647133E-2</c:v>
                  </c:pt>
                </c:numCache>
              </c:numRef>
            </c:minus>
            <c:spPr>
              <a:noFill/>
              <a:ln w="9525" cap="flat" cmpd="sng" algn="ctr">
                <a:solidFill>
                  <a:schemeClr val="tx1">
                    <a:lumMod val="65000"/>
                    <a:lumOff val="35000"/>
                  </a:schemeClr>
                </a:solidFill>
                <a:round/>
              </a:ln>
              <a:effectLst/>
            </c:spPr>
          </c:errBars>
          <c:cat>
            <c:strRef>
              <c:f>'T-tests'!$B$3:$C$3</c:f>
              <c:strCache>
                <c:ptCount val="2"/>
                <c:pt idx="0">
                  <c:v>Pre</c:v>
                </c:pt>
                <c:pt idx="1">
                  <c:v>Post</c:v>
                </c:pt>
              </c:strCache>
            </c:strRef>
          </c:cat>
          <c:val>
            <c:numRef>
              <c:f>'T-tests'!$B$4:$C$4</c:f>
              <c:numCache>
                <c:formatCode>General</c:formatCode>
                <c:ptCount val="2"/>
                <c:pt idx="0">
                  <c:v>0.27346938775510204</c:v>
                </c:pt>
                <c:pt idx="1">
                  <c:v>0.33061224489795921</c:v>
                </c:pt>
              </c:numCache>
            </c:numRef>
          </c:val>
          <c:smooth val="0"/>
          <c:extLst>
            <c:ext xmlns:c16="http://schemas.microsoft.com/office/drawing/2014/chart" uri="{C3380CC4-5D6E-409C-BE32-E72D297353CC}">
              <c16:uniqueId val="{00000000-7AEB-45CD-8FC7-4DB9089A6533}"/>
            </c:ext>
          </c:extLst>
        </c:ser>
        <c:dLbls>
          <c:showLegendKey val="0"/>
          <c:showVal val="0"/>
          <c:showCatName val="0"/>
          <c:showSerName val="0"/>
          <c:showPercent val="0"/>
          <c:showBubbleSize val="0"/>
        </c:dLbls>
        <c:smooth val="0"/>
        <c:axId val="687115312"/>
        <c:axId val="687118592"/>
      </c:lineChart>
      <c:catAx>
        <c:axId val="687115312"/>
        <c:scaling>
          <c:orientation val="minMax"/>
        </c:scaling>
        <c:delete val="1"/>
        <c:axPos val="b"/>
        <c:numFmt formatCode="General" sourceLinked="1"/>
        <c:majorTickMark val="none"/>
        <c:minorTickMark val="none"/>
        <c:tickLblPos val="nextTo"/>
        <c:crossAx val="687118592"/>
        <c:crosses val="autoZero"/>
        <c:auto val="1"/>
        <c:lblAlgn val="ctr"/>
        <c:lblOffset val="100"/>
        <c:noMultiLvlLbl val="1"/>
      </c:catAx>
      <c:valAx>
        <c:axId val="687118592"/>
        <c:scaling>
          <c:orientation val="minMax"/>
          <c:max val="2"/>
          <c:min val="-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115312"/>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[Matched data_220914_analysis_220922 (version 1).xlsx]Suitable eng!PivotTable1</c:name>
    <c:fmtId val="3"/>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'Suitable eng'!$C$31:$C$32</c:f>
              <c:strCache>
                <c:ptCount val="1"/>
                <c:pt idx="0">
                  <c:v>pre</c:v>
                </c:pt>
              </c:strCache>
            </c:strRef>
          </c:tx>
          <c:spPr>
            <a:solidFill>
              <a:schemeClr val="accent6">
                <a:lumMod val="75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'Suitable eng'!$M$33:$M$37</c:f>
                <c:numCache>
                  <c:formatCode>General</c:formatCode>
                  <c:ptCount val="5"/>
                  <c:pt idx="0">
                    <c:v>3.6872680037466417E-2</c:v>
                  </c:pt>
                  <c:pt idx="1">
                    <c:v>5.3125028671668843E-2</c:v>
                  </c:pt>
                  <c:pt idx="2">
                    <c:v>6.2146190600043311E-2</c:v>
                  </c:pt>
                  <c:pt idx="3">
                    <c:v>5.7961728365981353E-2</c:v>
                  </c:pt>
                  <c:pt idx="4">
                    <c:v>3.424351931252817E-2</c:v>
                  </c:pt>
                </c:numCache>
              </c:numRef>
            </c:plus>
            <c:minus>
              <c:numRef>
                <c:f>'Suitable eng'!$M$33:$M$37</c:f>
                <c:numCache>
                  <c:formatCode>General</c:formatCode>
                  <c:ptCount val="5"/>
                  <c:pt idx="0">
                    <c:v>3.6872680037466417E-2</c:v>
                  </c:pt>
                  <c:pt idx="1">
                    <c:v>5.3125028671668843E-2</c:v>
                  </c:pt>
                  <c:pt idx="2">
                    <c:v>6.2146190600043311E-2</c:v>
                  </c:pt>
                  <c:pt idx="3">
                    <c:v>5.7961728365981353E-2</c:v>
                  </c:pt>
                  <c:pt idx="4">
                    <c:v>3.424351931252817E-2</c:v>
                  </c:pt>
                </c:numCache>
              </c:numRef>
            </c:minus>
            <c:spPr>
              <a:noFill/>
              <a:ln w="9525" cap="flat" cmpd="sng" algn="ctr">
                <a:solidFill>
                  <a:schemeClr val="tx1">
                    <a:lumMod val="65000"/>
                    <a:lumOff val="35000"/>
                  </a:schemeClr>
                </a:solidFill>
                <a:round/>
              </a:ln>
              <a:effectLst/>
            </c:spPr>
          </c:errBars>
          <c:cat>
            <c:strRef>
              <c:f>'Suitable eng'!$B$33:$B$38</c:f>
              <c:strCache>
                <c:ptCount val="5"/>
                <c:pt idx="0">
                  <c:v>Strongly disagree</c:v>
                </c:pt>
                <c:pt idx="1">
                  <c:v>Disagree</c:v>
                </c:pt>
                <c:pt idx="2">
                  <c:v>Neither</c:v>
                </c:pt>
                <c:pt idx="3">
                  <c:v>Agree</c:v>
                </c:pt>
                <c:pt idx="4">
                  <c:v>Strongly agree</c:v>
                </c:pt>
              </c:strCache>
            </c:strRef>
          </c:cat>
          <c:val>
            <c:numRef>
              <c:f>'Suitable eng'!$C$33:$C$38</c:f>
              <c:numCache>
                <c:formatCode>0.00%</c:formatCode>
                <c:ptCount val="5"/>
                <c:pt idx="0">
                  <c:v>8.8105726872246701E-2</c:v>
                </c:pt>
                <c:pt idx="1">
                  <c:v>0.21145374449339208</c:v>
                </c:pt>
                <c:pt idx="2">
                  <c:v>0.3524229074889868</c:v>
                </c:pt>
                <c:pt idx="3">
                  <c:v>0.27312775330396477</c:v>
                </c:pt>
                <c:pt idx="4">
                  <c:v>7.4889867841409691E-2</c:v>
                </c:pt>
              </c:numCache>
            </c:numRef>
          </c:val>
          <c:extLst>
            <c:ext xmlns:c16="http://schemas.microsoft.com/office/drawing/2014/chart" uri="{C3380CC4-5D6E-409C-BE32-E72D297353CC}">
              <c16:uniqueId val="{00000001-9B62-40C1-BA4C-200540970EA9}"/>
            </c:ext>
          </c:extLst>
        </c:ser>
        <c:ser>
          <c:idx val="1"/>
          <c:order val="1"/>
          <c:tx>
            <c:strRef>
              <c:f>'Suitable eng'!$D$31:$D$32</c:f>
              <c:strCache>
                <c:ptCount val="1"/>
                <c:pt idx="0">
                  <c:v>post</c:v>
                </c:pt>
              </c:strCache>
            </c:strRef>
          </c:tx>
          <c:spPr>
            <a:solidFill>
              <a:srgbClr val="261D57"/>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'Suitable eng'!$U$33:$U$37</c:f>
                <c:numCache>
                  <c:formatCode>General</c:formatCode>
                  <c:ptCount val="5"/>
                  <c:pt idx="0">
                    <c:v>3.7808980104349812E-2</c:v>
                  </c:pt>
                  <c:pt idx="1">
                    <c:v>4.2264604775900487E-2</c:v>
                  </c:pt>
                  <c:pt idx="2">
                    <c:v>6.0638937082178754E-2</c:v>
                  </c:pt>
                  <c:pt idx="3">
                    <c:v>5.6304328661229093E-2</c:v>
                  </c:pt>
                  <c:pt idx="4">
                    <c:v>4.3399010975211837E-2</c:v>
                  </c:pt>
                </c:numCache>
              </c:numRef>
            </c:plus>
            <c:minus>
              <c:numRef>
                <c:f>'Suitable eng'!$U$33:$U$37</c:f>
                <c:numCache>
                  <c:formatCode>General</c:formatCode>
                  <c:ptCount val="5"/>
                  <c:pt idx="0">
                    <c:v>3.7808980104349812E-2</c:v>
                  </c:pt>
                  <c:pt idx="1">
                    <c:v>4.2264604775900487E-2</c:v>
                  </c:pt>
                  <c:pt idx="2">
                    <c:v>6.0638937082178754E-2</c:v>
                  </c:pt>
                  <c:pt idx="3">
                    <c:v>5.6304328661229093E-2</c:v>
                  </c:pt>
                  <c:pt idx="4">
                    <c:v>4.3399010975211837E-2</c:v>
                  </c:pt>
                </c:numCache>
              </c:numRef>
            </c:minus>
            <c:spPr>
              <a:noFill/>
              <a:ln w="9525" cap="flat" cmpd="sng" algn="ctr">
                <a:solidFill>
                  <a:schemeClr val="tx1">
                    <a:lumMod val="65000"/>
                    <a:lumOff val="35000"/>
                  </a:schemeClr>
                </a:solidFill>
                <a:round/>
              </a:ln>
              <a:effectLst/>
            </c:spPr>
          </c:errBars>
          <c:cat>
            <c:strRef>
              <c:f>'Suitable eng'!$B$33:$B$38</c:f>
              <c:strCache>
                <c:ptCount val="5"/>
                <c:pt idx="0">
                  <c:v>Strongly disagree</c:v>
                </c:pt>
                <c:pt idx="1">
                  <c:v>Disagree</c:v>
                </c:pt>
                <c:pt idx="2">
                  <c:v>Neither</c:v>
                </c:pt>
                <c:pt idx="3">
                  <c:v>Agree</c:v>
                </c:pt>
                <c:pt idx="4">
                  <c:v>Strongly agree</c:v>
                </c:pt>
              </c:strCache>
            </c:strRef>
          </c:cat>
          <c:val>
            <c:numRef>
              <c:f>'Suitable eng'!$D$33:$D$38</c:f>
              <c:numCache>
                <c:formatCode>0.00%</c:formatCode>
                <c:ptCount val="5"/>
                <c:pt idx="0">
                  <c:v>9.9585062240663894E-2</c:v>
                </c:pt>
                <c:pt idx="1">
                  <c:v>0.12863070539419086</c:v>
                </c:pt>
                <c:pt idx="2">
                  <c:v>0.36099585062240663</c:v>
                </c:pt>
                <c:pt idx="3">
                  <c:v>0.27385892116182575</c:v>
                </c:pt>
                <c:pt idx="4">
                  <c:v>0.13692946058091288</c:v>
                </c:pt>
              </c:numCache>
            </c:numRef>
          </c:val>
          <c:extLst>
            <c:ext xmlns:c16="http://schemas.microsoft.com/office/drawing/2014/chart" uri="{C3380CC4-5D6E-409C-BE32-E72D297353CC}">
              <c16:uniqueId val="{00000004-9B62-40C1-BA4C-200540970EA9}"/>
            </c:ext>
          </c:extLst>
        </c:ser>
        <c:dLbls>
          <c:dLblPos val="ctr"/>
          <c:showLegendKey val="0"/>
          <c:showVal val="1"/>
          <c:showCatName val="0"/>
          <c:showSerName val="0"/>
          <c:showPercent val="0"/>
          <c:showBubbleSize val="0"/>
        </c:dLbls>
        <c:gapWidth val="44"/>
        <c:overlap val="-27"/>
        <c:axId val="616163111"/>
        <c:axId val="616165407"/>
      </c:barChart>
      <c:catAx>
        <c:axId val="616163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16165407"/>
        <c:crosses val="autoZero"/>
        <c:auto val="1"/>
        <c:lblAlgn val="ctr"/>
        <c:lblOffset val="100"/>
        <c:noMultiLvlLbl val="0"/>
      </c:catAx>
      <c:valAx>
        <c:axId val="6161654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631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rgbClr val="70AD47">
                  <a:lumMod val="75000"/>
                </a:srgbClr>
              </a:solidFill>
              <a:round/>
            </a:ln>
            <a:effectLst/>
          </c:spPr>
          <c:marker>
            <c:symbol val="none"/>
          </c:marker>
          <c:dPt>
            <c:idx val="0"/>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1-7AEB-45CD-8FC7-4DB9089A6533}"/>
              </c:ext>
            </c:extLst>
          </c:dPt>
          <c:dPt>
            <c:idx val="1"/>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2-7AEB-45CD-8FC7-4DB9089A6533}"/>
              </c:ext>
            </c:extLst>
          </c:dPt>
          <c:dLbls>
            <c:dLbl>
              <c:idx val="0"/>
              <c:layout>
                <c:manualLayout>
                  <c:x val="-0.10871215277777782"/>
                  <c:y val="9.105365360572441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EB-45CD-8FC7-4DB9089A6533}"/>
                </c:ext>
              </c:extLst>
            </c:dLbl>
            <c:dLbl>
              <c:idx val="1"/>
              <c:layout>
                <c:manualLayout>
                  <c:x val="-0.13144305555555563"/>
                  <c:y val="8.207645040300050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EB-45CD-8FC7-4DB9089A6533}"/>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'T-tests'!$I$83:$J$83</c:f>
                <c:numCache>
                  <c:formatCode>General</c:formatCode>
                  <c:ptCount val="2"/>
                  <c:pt idx="0">
                    <c:v>7.2666582849394271E-2</c:v>
                  </c:pt>
                  <c:pt idx="1">
                    <c:v>7.7320840168218885E-2</c:v>
                  </c:pt>
                </c:numCache>
              </c:numRef>
            </c:plus>
            <c:minus>
              <c:numRef>
                <c:f>'T-tests'!$I$83:$J$83</c:f>
                <c:numCache>
                  <c:formatCode>General</c:formatCode>
                  <c:ptCount val="2"/>
                  <c:pt idx="0">
                    <c:v>7.2666582849394271E-2</c:v>
                  </c:pt>
                  <c:pt idx="1">
                    <c:v>7.7320840168218885E-2</c:v>
                  </c:pt>
                </c:numCache>
              </c:numRef>
            </c:minus>
            <c:spPr>
              <a:noFill/>
              <a:ln w="9525" cap="flat" cmpd="sng" algn="ctr">
                <a:solidFill>
                  <a:schemeClr val="tx1">
                    <a:lumMod val="65000"/>
                    <a:lumOff val="35000"/>
                  </a:schemeClr>
                </a:solidFill>
                <a:round/>
              </a:ln>
              <a:effectLst/>
            </c:spPr>
          </c:errBars>
          <c:cat>
            <c:strRef>
              <c:f>'T-tests'!$I$68:$J$68</c:f>
              <c:strCache>
                <c:ptCount val="2"/>
                <c:pt idx="0">
                  <c:v>Pre</c:v>
                </c:pt>
                <c:pt idx="1">
                  <c:v>Post</c:v>
                </c:pt>
              </c:strCache>
            </c:strRef>
          </c:cat>
          <c:val>
            <c:numRef>
              <c:f>'T-tests'!$I$69:$J$69</c:f>
              <c:numCache>
                <c:formatCode>General</c:formatCode>
                <c:ptCount val="2"/>
                <c:pt idx="0">
                  <c:v>2.8037383177570093E-2</c:v>
                </c:pt>
                <c:pt idx="1">
                  <c:v>0.21495327102803738</c:v>
                </c:pt>
              </c:numCache>
            </c:numRef>
          </c:val>
          <c:smooth val="0"/>
          <c:extLst>
            <c:ext xmlns:c16="http://schemas.microsoft.com/office/drawing/2014/chart" uri="{C3380CC4-5D6E-409C-BE32-E72D297353CC}">
              <c16:uniqueId val="{00000000-7AEB-45CD-8FC7-4DB9089A6533}"/>
            </c:ext>
          </c:extLst>
        </c:ser>
        <c:dLbls>
          <c:showLegendKey val="0"/>
          <c:showVal val="0"/>
          <c:showCatName val="0"/>
          <c:showSerName val="0"/>
          <c:showPercent val="0"/>
          <c:showBubbleSize val="0"/>
        </c:dLbls>
        <c:smooth val="0"/>
        <c:axId val="687115312"/>
        <c:axId val="687118592"/>
      </c:lineChart>
      <c:catAx>
        <c:axId val="687115312"/>
        <c:scaling>
          <c:orientation val="minMax"/>
        </c:scaling>
        <c:delete val="1"/>
        <c:axPos val="b"/>
        <c:numFmt formatCode="General" sourceLinked="1"/>
        <c:majorTickMark val="none"/>
        <c:minorTickMark val="none"/>
        <c:tickLblPos val="nextTo"/>
        <c:crossAx val="687118592"/>
        <c:crosses val="autoZero"/>
        <c:auto val="1"/>
        <c:lblAlgn val="ctr"/>
        <c:lblOffset val="100"/>
        <c:noMultiLvlLbl val="1"/>
      </c:catAx>
      <c:valAx>
        <c:axId val="687118592"/>
        <c:scaling>
          <c:orientation val="minMax"/>
          <c:max val="2"/>
          <c:min val="-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115312"/>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[Matched data_220914_analysis_220922 (version 1).xlsx]Becoming eng!PivotTable1</c:name>
    <c:fmtId val="3"/>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lumMod val="75000"/>
            </a:schemeClr>
          </a:solidFill>
          <a:ln>
            <a:noFill/>
          </a:ln>
          <a:effectLst/>
        </c:spPr>
        <c:dLbl>
          <c:idx val="0"/>
          <c:layout>
            <c:manualLayout>
              <c:x val="-1.2080052493438321E-3"/>
              <c:y val="0.11452464275298921"/>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261D57"/>
          </a:solidFill>
          <a:ln>
            <a:noFill/>
          </a:ln>
          <a:effectLst/>
        </c:spPr>
        <c:dLbl>
          <c:idx val="0"/>
          <c:layout>
            <c:manualLayout>
              <c:x val="-3.9857830271216102E-3"/>
              <c:y val="0.1095804170312044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261D57"/>
          </a:solidFill>
          <a:ln>
            <a:noFill/>
          </a:ln>
          <a:effectLst/>
        </c:spPr>
        <c:dLbl>
          <c:idx val="0"/>
          <c:layout>
            <c:manualLayout>
              <c:x val="-2.2545931758530184E-3"/>
              <c:y val="0.21046114027413249"/>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261D57"/>
          </a:solidFill>
          <a:ln>
            <a:noFill/>
          </a:ln>
          <a:effectLst/>
        </c:spPr>
        <c:dLbl>
          <c:idx val="0"/>
          <c:layout>
            <c:manualLayout>
              <c:x val="-3.9857830271216102E-3"/>
              <c:y val="0.1095804170312044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261D57"/>
          </a:solidFill>
          <a:ln>
            <a:noFill/>
          </a:ln>
          <a:effectLst/>
        </c:spPr>
        <c:dLbl>
          <c:idx val="0"/>
          <c:layout>
            <c:manualLayout>
              <c:x val="-2.2545931758530184E-3"/>
              <c:y val="0.21046114027413249"/>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9"/>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0"/>
        <c:spPr>
          <a:solidFill>
            <a:schemeClr val="accent6">
              <a:lumMod val="75000"/>
            </a:schemeClr>
          </a:solidFill>
          <a:ln>
            <a:noFill/>
          </a:ln>
          <a:effectLst/>
        </c:spPr>
        <c:dLbl>
          <c:idx val="0"/>
          <c:layout>
            <c:manualLayout>
              <c:x val="-1.2080052493438321E-3"/>
              <c:y val="0.11452464275298921"/>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2"/>
        <c:spPr>
          <a:solidFill>
            <a:srgbClr val="261D57"/>
          </a:solidFill>
          <a:ln>
            <a:noFill/>
          </a:ln>
          <a:effectLst/>
        </c:spPr>
        <c:dLbl>
          <c:idx val="0"/>
          <c:layout>
            <c:manualLayout>
              <c:x val="-3.9857830271216102E-3"/>
              <c:y val="0.1095804170312044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261D57"/>
          </a:solidFill>
          <a:ln>
            <a:noFill/>
          </a:ln>
          <a:effectLst/>
        </c:spPr>
        <c:dLbl>
          <c:idx val="0"/>
          <c:layout>
            <c:manualLayout>
              <c:x val="-2.2545931758530184E-3"/>
              <c:y val="0.21046114027413249"/>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4"/>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5"/>
        <c:spPr>
          <a:solidFill>
            <a:schemeClr val="accent6">
              <a:lumMod val="75000"/>
            </a:schemeClr>
          </a:solidFill>
          <a:ln>
            <a:noFill/>
          </a:ln>
          <a:effectLst/>
        </c:spPr>
        <c:dLbl>
          <c:idx val="0"/>
          <c:layout>
            <c:manualLayout>
              <c:x val="-1.2080052493438321E-3"/>
              <c:y val="0.11452464275298921"/>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'Becoming eng'!$T$37:$T$41</c:f>
              <c:strCache>
                <c:ptCount val="1"/>
                <c:pt idx="0">
                  <c:v>pre</c:v>
                </c:pt>
              </c:strCache>
            </c:strRef>
          </c:tx>
          <c:spPr>
            <a:solidFill>
              <a:srgbClr val="70AD47">
                <a:lumMod val="75000"/>
              </a:srgbClr>
            </a:solidFill>
            <a:ln>
              <a:noFill/>
            </a:ln>
            <a:effectLst/>
          </c:spPr>
          <c:invertIfNegative val="0"/>
          <c:dLbls>
            <c:dLbl>
              <c:idx val="0"/>
              <c:layout>
                <c:manualLayout>
                  <c:x val="-3.9857830271216102E-3"/>
                  <c:y val="0.1095804170312044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D96-4A86-8641-92CC0DD1967F}"/>
                </c:ext>
              </c:extLst>
            </c:dLbl>
            <c:dLbl>
              <c:idx val="1"/>
              <c:layout>
                <c:manualLayout>
                  <c:x val="-2.2545931758530184E-3"/>
                  <c:y val="0.2104611402741324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D96-4A86-8641-92CC0DD1967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'Becoming eng'!$T$37:$T$41</c:f>
                <c:numCache>
                  <c:formatCode>General</c:formatCode>
                  <c:ptCount val="5"/>
                  <c:pt idx="0">
                    <c:v>3.485193922868568E-2</c:v>
                  </c:pt>
                  <c:pt idx="1">
                    <c:v>5.1655487427119805E-2</c:v>
                  </c:pt>
                  <c:pt idx="2">
                    <c:v>5.066350864280917E-2</c:v>
                  </c:pt>
                  <c:pt idx="3">
                    <c:v>6.0190910709176038E-2</c:v>
                  </c:pt>
                  <c:pt idx="4">
                    <c:v>3.4118656173875175E-2</c:v>
                  </c:pt>
                </c:numCache>
              </c:numRef>
            </c:plus>
            <c:minus>
              <c:numRef>
                <c:f>'Becoming eng'!$T$37:$T$41</c:f>
                <c:numCache>
                  <c:formatCode>General</c:formatCode>
                  <c:ptCount val="5"/>
                  <c:pt idx="0">
                    <c:v>3.485193922868568E-2</c:v>
                  </c:pt>
                  <c:pt idx="1">
                    <c:v>5.1655487427119805E-2</c:v>
                  </c:pt>
                  <c:pt idx="2">
                    <c:v>5.066350864280917E-2</c:v>
                  </c:pt>
                  <c:pt idx="3">
                    <c:v>6.0190910709176038E-2</c:v>
                  </c:pt>
                  <c:pt idx="4">
                    <c:v>3.4118656173875175E-2</c:v>
                  </c:pt>
                </c:numCache>
              </c:numRef>
            </c:minus>
            <c:spPr>
              <a:noFill/>
              <a:ln w="9525" cap="flat" cmpd="sng" algn="ctr">
                <a:solidFill>
                  <a:schemeClr val="tx1">
                    <a:lumMod val="65000"/>
                    <a:lumOff val="35000"/>
                  </a:schemeClr>
                </a:solidFill>
                <a:round/>
              </a:ln>
              <a:effectLst/>
            </c:spPr>
          </c:errBars>
          <c:cat>
            <c:strRef>
              <c:f>'Becoming eng'!$T$37:$T$41</c:f>
              <c:strCache>
                <c:ptCount val="5"/>
                <c:pt idx="0">
                  <c:v>No, definitely not</c:v>
                </c:pt>
                <c:pt idx="1">
                  <c:v>No, probably not</c:v>
                </c:pt>
                <c:pt idx="2">
                  <c:v>Don't know</c:v>
                </c:pt>
                <c:pt idx="3">
                  <c:v>Yes, probably</c:v>
                </c:pt>
                <c:pt idx="4">
                  <c:v>Yes, definitely</c:v>
                </c:pt>
              </c:strCache>
            </c:strRef>
          </c:cat>
          <c:val>
            <c:numRef>
              <c:f>'Becoming eng'!$T$37:$T$41</c:f>
              <c:numCache>
                <c:formatCode>0.00%</c:formatCode>
                <c:ptCount val="5"/>
                <c:pt idx="0">
                  <c:v>8.7301587301587297E-2</c:v>
                </c:pt>
                <c:pt idx="1">
                  <c:v>0.22619047619047619</c:v>
                </c:pt>
                <c:pt idx="2">
                  <c:v>0.21428571428571427</c:v>
                </c:pt>
                <c:pt idx="3">
                  <c:v>0.3888888888888889</c:v>
                </c:pt>
                <c:pt idx="4">
                  <c:v>8.3333333333333329E-2</c:v>
                </c:pt>
              </c:numCache>
            </c:numRef>
          </c:val>
          <c:extLst>
            <c:ext xmlns:c16="http://schemas.microsoft.com/office/drawing/2014/chart" uri="{C3380CC4-5D6E-409C-BE32-E72D297353CC}">
              <c16:uniqueId val="{00000002-7D96-4A86-8641-92CC0DD1967F}"/>
            </c:ext>
          </c:extLst>
        </c:ser>
        <c:ser>
          <c:idx val="1"/>
          <c:order val="1"/>
          <c:tx>
            <c:strRef>
              <c:f>'Becoming eng'!$T$37:$T$41</c:f>
              <c:strCache>
                <c:ptCount val="1"/>
                <c:pt idx="0">
                  <c:v>post</c:v>
                </c:pt>
              </c:strCache>
            </c:strRef>
          </c:tx>
          <c:spPr>
            <a:solidFill>
              <a:srgbClr val="261D57"/>
            </a:solidFill>
            <a:ln>
              <a:noFill/>
            </a:ln>
            <a:effectLst/>
          </c:spPr>
          <c:invertIfNegative val="0"/>
          <c:dLbls>
            <c:dLbl>
              <c:idx val="0"/>
              <c:layout>
                <c:manualLayout>
                  <c:x val="-1.2080052493438321E-3"/>
                  <c:y val="0.1145246427529892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D96-4A86-8641-92CC0DD1967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'Becoming eng'!$AB$37:$AB$41</c:f>
                <c:numCache>
                  <c:formatCode>General</c:formatCode>
                  <c:ptCount val="5"/>
                  <c:pt idx="0">
                    <c:v>3.6560276981932628E-2</c:v>
                  </c:pt>
                  <c:pt idx="1">
                    <c:v>4.8686235918687863E-2</c:v>
                  </c:pt>
                  <c:pt idx="2">
                    <c:v>3.9671535313509171E-2</c:v>
                  </c:pt>
                  <c:pt idx="3">
                    <c:v>6.4729896302664611E-2</c:v>
                  </c:pt>
                  <c:pt idx="4">
                    <c:v>4.6600757994472435E-2</c:v>
                  </c:pt>
                </c:numCache>
              </c:numRef>
            </c:plus>
            <c:minus>
              <c:numRef>
                <c:f>'Becoming eng'!$AB$37:$AB$41</c:f>
                <c:numCache>
                  <c:formatCode>General</c:formatCode>
                  <c:ptCount val="5"/>
                  <c:pt idx="0">
                    <c:v>3.6560276981932628E-2</c:v>
                  </c:pt>
                  <c:pt idx="1">
                    <c:v>4.8686235918687863E-2</c:v>
                  </c:pt>
                  <c:pt idx="2">
                    <c:v>3.9671535313509171E-2</c:v>
                  </c:pt>
                  <c:pt idx="3">
                    <c:v>6.4729896302664611E-2</c:v>
                  </c:pt>
                  <c:pt idx="4">
                    <c:v>4.6600757994472435E-2</c:v>
                  </c:pt>
                </c:numCache>
              </c:numRef>
            </c:minus>
            <c:spPr>
              <a:noFill/>
              <a:ln w="9525" cap="flat" cmpd="sng" algn="ctr">
                <a:solidFill>
                  <a:schemeClr val="tx1">
                    <a:lumMod val="65000"/>
                    <a:lumOff val="35000"/>
                  </a:schemeClr>
                </a:solidFill>
                <a:round/>
              </a:ln>
              <a:effectLst/>
            </c:spPr>
          </c:errBars>
          <c:cat>
            <c:strRef>
              <c:f>'Becoming eng'!$T$37:$T$41</c:f>
              <c:strCache>
                <c:ptCount val="5"/>
                <c:pt idx="0">
                  <c:v>No, definitely not</c:v>
                </c:pt>
                <c:pt idx="1">
                  <c:v>No, probably not</c:v>
                </c:pt>
                <c:pt idx="2">
                  <c:v>Don't know</c:v>
                </c:pt>
                <c:pt idx="3">
                  <c:v>Yes, probably</c:v>
                </c:pt>
                <c:pt idx="4">
                  <c:v>Yes, definitely</c:v>
                </c:pt>
              </c:strCache>
            </c:strRef>
          </c:cat>
          <c:val>
            <c:numRef>
              <c:f>'Becoming eng'!$T$37:$T$41</c:f>
              <c:numCache>
                <c:formatCode>0.00%</c:formatCode>
                <c:ptCount val="5"/>
                <c:pt idx="0">
                  <c:v>8.7336244541484712E-2</c:v>
                </c:pt>
                <c:pt idx="1">
                  <c:v>0.1703056768558952</c:v>
                </c:pt>
                <c:pt idx="2">
                  <c:v>0.10480349344978165</c:v>
                </c:pt>
                <c:pt idx="3">
                  <c:v>0.48471615720524019</c:v>
                </c:pt>
                <c:pt idx="4">
                  <c:v>0.15283842794759825</c:v>
                </c:pt>
              </c:numCache>
            </c:numRef>
          </c:val>
          <c:extLst>
            <c:ext xmlns:c16="http://schemas.microsoft.com/office/drawing/2014/chart" uri="{C3380CC4-5D6E-409C-BE32-E72D297353CC}">
              <c16:uniqueId val="{00000004-7D96-4A86-8641-92CC0DD1967F}"/>
            </c:ext>
          </c:extLst>
        </c:ser>
        <c:dLbls>
          <c:dLblPos val="outEnd"/>
          <c:showLegendKey val="0"/>
          <c:showVal val="1"/>
          <c:showCatName val="0"/>
          <c:showSerName val="0"/>
          <c:showPercent val="0"/>
          <c:showBubbleSize val="0"/>
        </c:dLbls>
        <c:gapWidth val="44"/>
        <c:overlap val="-27"/>
        <c:axId val="616163111"/>
        <c:axId val="616165407"/>
      </c:barChart>
      <c:catAx>
        <c:axId val="616163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16165407"/>
        <c:crosses val="autoZero"/>
        <c:auto val="1"/>
        <c:lblAlgn val="ctr"/>
        <c:lblOffset val="100"/>
        <c:noMultiLvlLbl val="0"/>
      </c:catAx>
      <c:valAx>
        <c:axId val="6161654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631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chemeClr val="accent1"/>
              </a:solidFill>
              <a:round/>
            </a:ln>
            <a:effectLst/>
          </c:spPr>
          <c:marker>
            <c:symbol val="none"/>
          </c:marker>
          <c:dPt>
            <c:idx val="0"/>
            <c:marker>
              <c:symbol val="none"/>
            </c:marker>
            <c:bubble3D val="0"/>
            <c:spPr>
              <a:ln w="28575" cap="rnd">
                <a:solidFill>
                  <a:schemeClr val="accent1"/>
                </a:solidFill>
                <a:round/>
              </a:ln>
              <a:effectLst/>
            </c:spPr>
            <c:extLst>
              <c:ext xmlns:c16="http://schemas.microsoft.com/office/drawing/2014/chart" uri="{C3380CC4-5D6E-409C-BE32-E72D297353CC}">
                <c16:uniqueId val="{00000001-DE5A-426E-A9B9-4F7E0762DBDE}"/>
              </c:ext>
            </c:extLst>
          </c:dPt>
          <c:dPt>
            <c:idx val="1"/>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3-DE5A-426E-A9B9-4F7E0762DBDE}"/>
              </c:ext>
            </c:extLst>
          </c:dPt>
          <c:dLbls>
            <c:dLbl>
              <c:idx val="0"/>
              <c:layout>
                <c:manualLayout>
                  <c:x val="-0.10871215277777782"/>
                  <c:y val="9.105365360572441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E5A-426E-A9B9-4F7E0762DBDE}"/>
                </c:ext>
              </c:extLst>
            </c:dLbl>
            <c:dLbl>
              <c:idx val="1"/>
              <c:layout>
                <c:manualLayout>
                  <c:x val="-0.13144305555555563"/>
                  <c:y val="8.207645040300050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E5A-426E-A9B9-4F7E0762DBDE}"/>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'T-tests'!$B$83:$C$83</c:f>
                <c:numCache>
                  <c:formatCode>General</c:formatCode>
                  <c:ptCount val="2"/>
                  <c:pt idx="0">
                    <c:v>7.5677384016138716E-2</c:v>
                  </c:pt>
                  <c:pt idx="1">
                    <c:v>7.9430464133625367E-2</c:v>
                  </c:pt>
                </c:numCache>
              </c:numRef>
            </c:plus>
            <c:minus>
              <c:numRef>
                <c:f>'T-tests'!$B$83:$C$83</c:f>
                <c:numCache>
                  <c:formatCode>General</c:formatCode>
                  <c:ptCount val="2"/>
                  <c:pt idx="0">
                    <c:v>7.5677384016138716E-2</c:v>
                  </c:pt>
                  <c:pt idx="1">
                    <c:v>7.9430464133625367E-2</c:v>
                  </c:pt>
                </c:numCache>
              </c:numRef>
            </c:minus>
            <c:spPr>
              <a:noFill/>
              <a:ln w="9525" cap="flat" cmpd="sng" algn="ctr">
                <a:solidFill>
                  <a:schemeClr val="tx1">
                    <a:lumMod val="65000"/>
                    <a:lumOff val="35000"/>
                  </a:schemeClr>
                </a:solidFill>
                <a:round/>
              </a:ln>
              <a:effectLst/>
            </c:spPr>
          </c:errBars>
          <c:cat>
            <c:strRef>
              <c:f>'T-tests'!$B$68:$C$68</c:f>
              <c:strCache>
                <c:ptCount val="2"/>
                <c:pt idx="0">
                  <c:v>Pre</c:v>
                </c:pt>
                <c:pt idx="1">
                  <c:v>Post</c:v>
                </c:pt>
              </c:strCache>
            </c:strRef>
          </c:cat>
          <c:val>
            <c:numRef>
              <c:f>'T-tests'!$B$69:$C$69</c:f>
              <c:numCache>
                <c:formatCode>General</c:formatCode>
                <c:ptCount val="2"/>
                <c:pt idx="0">
                  <c:v>0.2072072072072072</c:v>
                </c:pt>
                <c:pt idx="1">
                  <c:v>0.42792792792792794</c:v>
                </c:pt>
              </c:numCache>
            </c:numRef>
          </c:val>
          <c:smooth val="0"/>
          <c:extLst>
            <c:ext xmlns:c16="http://schemas.microsoft.com/office/drawing/2014/chart" uri="{C3380CC4-5D6E-409C-BE32-E72D297353CC}">
              <c16:uniqueId val="{00000004-DE5A-426E-A9B9-4F7E0762DBDE}"/>
            </c:ext>
          </c:extLst>
        </c:ser>
        <c:dLbls>
          <c:showLegendKey val="0"/>
          <c:showVal val="0"/>
          <c:showCatName val="0"/>
          <c:showSerName val="0"/>
          <c:showPercent val="0"/>
          <c:showBubbleSize val="0"/>
        </c:dLbls>
        <c:smooth val="0"/>
        <c:axId val="687115312"/>
        <c:axId val="687118592"/>
      </c:lineChart>
      <c:catAx>
        <c:axId val="687115312"/>
        <c:scaling>
          <c:orientation val="minMax"/>
        </c:scaling>
        <c:delete val="1"/>
        <c:axPos val="b"/>
        <c:numFmt formatCode="General" sourceLinked="1"/>
        <c:majorTickMark val="none"/>
        <c:minorTickMark val="none"/>
        <c:tickLblPos val="nextTo"/>
        <c:crossAx val="687118592"/>
        <c:crosses val="autoZero"/>
        <c:auto val="1"/>
        <c:lblAlgn val="ctr"/>
        <c:lblOffset val="100"/>
        <c:noMultiLvlLbl val="1"/>
      </c:catAx>
      <c:valAx>
        <c:axId val="687118592"/>
        <c:scaling>
          <c:orientation val="minMax"/>
          <c:max val="2"/>
          <c:min val="-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115312"/>
        <c:crosses val="autoZero"/>
        <c:crossBetween val="between"/>
        <c:majorUnit val="0.5"/>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[Matched data_220914_analysis_220922 (version 1).xlsx]Likelihood!PivotTable6</c:name>
    <c:fmtId val="3"/>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lumMod val="75000"/>
            </a:schemeClr>
          </a:solidFill>
          <a:ln>
            <a:noFill/>
          </a:ln>
          <a:effectLst/>
        </c:spPr>
        <c:dLbl>
          <c:idx val="0"/>
          <c:layout>
            <c:manualLayout>
              <c:x val="-1.2080052493438447E-3"/>
              <c:y val="0.18859871682706328"/>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261D57"/>
          </a:solidFill>
          <a:ln>
            <a:noFill/>
          </a:ln>
          <a:effectLst/>
        </c:spPr>
        <c:dLbl>
          <c:idx val="0"/>
          <c:layout>
            <c:manualLayout>
              <c:x val="-1.2080052493438321E-3"/>
              <c:y val="0.14661745406824139"/>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261D57"/>
          </a:solidFill>
          <a:ln>
            <a:noFill/>
          </a:ln>
          <a:effectLst/>
        </c:spPr>
        <c:dLbl>
          <c:idx val="0"/>
          <c:layout>
            <c:manualLayout>
              <c:x val="-2.2545931758530184E-3"/>
              <c:y val="0.25212780694079906"/>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6">
              <a:lumMod val="75000"/>
            </a:schemeClr>
          </a:solidFill>
          <a:ln>
            <a:noFill/>
          </a:ln>
          <a:effectLst/>
        </c:spPr>
        <c:dLbl>
          <c:idx val="0"/>
          <c:layout>
            <c:manualLayout>
              <c:x val="-1.2080052493438447E-3"/>
              <c:y val="0.18859871682706328"/>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261D57"/>
          </a:solidFill>
          <a:ln>
            <a:noFill/>
          </a:ln>
          <a:effectLst/>
        </c:spPr>
        <c:dLbl>
          <c:idx val="0"/>
          <c:layout>
            <c:manualLayout>
              <c:x val="-1.2080052493438321E-3"/>
              <c:y val="0.14661745406824139"/>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261D57"/>
          </a:solidFill>
          <a:ln>
            <a:noFill/>
          </a:ln>
          <a:effectLst/>
        </c:spPr>
        <c:dLbl>
          <c:idx val="0"/>
          <c:layout>
            <c:manualLayout>
              <c:x val="-2.2545931758530184E-3"/>
              <c:y val="0.25212780694079906"/>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6">
              <a:lumMod val="75000"/>
            </a:schemeClr>
          </a:solidFill>
          <a:ln>
            <a:noFill/>
          </a:ln>
          <a:effectLst/>
        </c:spPr>
        <c:dLbl>
          <c:idx val="0"/>
          <c:layout>
            <c:manualLayout>
              <c:x val="-1.2080052493438447E-3"/>
              <c:y val="0.18859871682706328"/>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261D57"/>
          </a:solidFill>
          <a:ln>
            <a:noFill/>
          </a:ln>
          <a:effectLst/>
        </c:spPr>
        <c:dLbl>
          <c:idx val="0"/>
          <c:layout>
            <c:manualLayout>
              <c:x val="-1.2080052493438321E-3"/>
              <c:y val="0.14661745406824139"/>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261D57"/>
          </a:solidFill>
          <a:ln>
            <a:noFill/>
          </a:ln>
          <a:effectLst/>
        </c:spPr>
        <c:dLbl>
          <c:idx val="0"/>
          <c:layout>
            <c:manualLayout>
              <c:x val="-2.2545931758530184E-3"/>
              <c:y val="0.25212780694079906"/>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Likelihood!$M$33:$M$37</c:f>
              <c:strCache>
                <c:ptCount val="1"/>
                <c:pt idx="0">
                  <c:v>pre</c:v>
                </c:pt>
              </c:strCache>
            </c:strRef>
          </c:tx>
          <c:spPr>
            <a:solidFill>
              <a:schemeClr val="accent6">
                <a:lumMod val="75000"/>
              </a:schemeClr>
            </a:solidFill>
            <a:ln>
              <a:noFill/>
            </a:ln>
            <a:effectLst/>
          </c:spPr>
          <c:invertIfNegative val="0"/>
          <c:dLbls>
            <c:dLbl>
              <c:idx val="0"/>
              <c:layout>
                <c:manualLayout>
                  <c:x val="-1.2080052493438447E-3"/>
                  <c:y val="0.1885987168270632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B77-4B6A-85ED-3F2B93CA1EC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Likelihood!$M$33:$M$37</c:f>
                <c:numCache>
                  <c:formatCode>General</c:formatCode>
                  <c:ptCount val="5"/>
                  <c:pt idx="0">
                    <c:v>4.0913579710093975E-2</c:v>
                  </c:pt>
                  <c:pt idx="1">
                    <c:v>5.1752231971031647E-2</c:v>
                  </c:pt>
                  <c:pt idx="2">
                    <c:v>5.5285759702216629E-2</c:v>
                  </c:pt>
                  <c:pt idx="3">
                    <c:v>5.6377919737991992E-2</c:v>
                  </c:pt>
                  <c:pt idx="4">
                    <c:v>4.2107193110790725E-2</c:v>
                  </c:pt>
                </c:numCache>
              </c:numRef>
            </c:plus>
            <c:minus>
              <c:numRef>
                <c:f>Likelihood!$M$33:$M$37</c:f>
                <c:numCache>
                  <c:formatCode>General</c:formatCode>
                  <c:ptCount val="5"/>
                  <c:pt idx="0">
                    <c:v>4.0913579710093975E-2</c:v>
                  </c:pt>
                  <c:pt idx="1">
                    <c:v>5.1752231971031647E-2</c:v>
                  </c:pt>
                  <c:pt idx="2">
                    <c:v>5.5285759702216629E-2</c:v>
                  </c:pt>
                  <c:pt idx="3">
                    <c:v>5.6377919737991992E-2</c:v>
                  </c:pt>
                  <c:pt idx="4">
                    <c:v>4.2107193110790725E-2</c:v>
                  </c:pt>
                </c:numCache>
              </c:numRef>
            </c:minus>
            <c:spPr>
              <a:noFill/>
              <a:ln w="9525" cap="flat" cmpd="sng" algn="ctr">
                <a:solidFill>
                  <a:schemeClr val="tx1">
                    <a:lumMod val="65000"/>
                    <a:lumOff val="35000"/>
                  </a:schemeClr>
                </a:solidFill>
                <a:round/>
              </a:ln>
              <a:effectLst/>
            </c:spPr>
          </c:errBars>
          <c:cat>
            <c:strRef>
              <c:f>Likelihood!$M$33:$M$37</c:f>
              <c:strCache>
                <c:ptCount val="5"/>
                <c:pt idx="0">
                  <c:v>Very unlikely</c:v>
                </c:pt>
                <c:pt idx="1">
                  <c:v>Unlikely</c:v>
                </c:pt>
                <c:pt idx="2">
                  <c:v>Neither</c:v>
                </c:pt>
                <c:pt idx="3">
                  <c:v>Likely</c:v>
                </c:pt>
                <c:pt idx="4">
                  <c:v>Very likely</c:v>
                </c:pt>
              </c:strCache>
            </c:strRef>
          </c:cat>
          <c:val>
            <c:numRef>
              <c:f>Likelihood!$M$33:$M$37</c:f>
              <c:numCache>
                <c:formatCode>0.00%</c:formatCode>
                <c:ptCount val="5"/>
                <c:pt idx="0">
                  <c:v>0.11983471074380166</c:v>
                </c:pt>
                <c:pt idx="1">
                  <c:v>0.21487603305785125</c:v>
                </c:pt>
                <c:pt idx="2">
                  <c:v>0.26033057851239672</c:v>
                </c:pt>
                <c:pt idx="3">
                  <c:v>0.27685950413223143</c:v>
                </c:pt>
                <c:pt idx="4">
                  <c:v>0.128099173553719</c:v>
                </c:pt>
              </c:numCache>
            </c:numRef>
          </c:val>
          <c:extLst>
            <c:ext xmlns:c16="http://schemas.microsoft.com/office/drawing/2014/chart" uri="{C3380CC4-5D6E-409C-BE32-E72D297353CC}">
              <c16:uniqueId val="{00000001-CB77-4B6A-85ED-3F2B93CA1ECF}"/>
            </c:ext>
          </c:extLst>
        </c:ser>
        <c:ser>
          <c:idx val="1"/>
          <c:order val="1"/>
          <c:tx>
            <c:strRef>
              <c:f>Likelihood!$M$33:$M$37</c:f>
              <c:strCache>
                <c:ptCount val="1"/>
                <c:pt idx="0">
                  <c:v>post</c:v>
                </c:pt>
              </c:strCache>
            </c:strRef>
          </c:tx>
          <c:spPr>
            <a:solidFill>
              <a:srgbClr val="261D57"/>
            </a:solidFill>
            <a:ln>
              <a:noFill/>
            </a:ln>
            <a:effectLst/>
          </c:spPr>
          <c:invertIfNegative val="0"/>
          <c:dLbls>
            <c:dLbl>
              <c:idx val="0"/>
              <c:layout>
                <c:manualLayout>
                  <c:x val="-1.2080052493438321E-3"/>
                  <c:y val="0.1466174540682413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B77-4B6A-85ED-3F2B93CA1ECF}"/>
                </c:ext>
              </c:extLst>
            </c:dLbl>
            <c:dLbl>
              <c:idx val="1"/>
              <c:layout>
                <c:manualLayout>
                  <c:x val="-2.2545931758530184E-3"/>
                  <c:y val="0.2521278069407990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B77-4B6A-85ED-3F2B93CA1EC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Likelihood!$U$33:$U$37</c:f>
                <c:numCache>
                  <c:formatCode>General</c:formatCode>
                  <c:ptCount val="5"/>
                  <c:pt idx="0">
                    <c:v>3.5601494638772165E-2</c:v>
                  </c:pt>
                  <c:pt idx="1">
                    <c:v>4.8336498889688537E-2</c:v>
                  </c:pt>
                  <c:pt idx="2">
                    <c:v>5.7554813236936085E-2</c:v>
                  </c:pt>
                  <c:pt idx="3">
                    <c:v>5.7071077548216317E-2</c:v>
                  </c:pt>
                  <c:pt idx="4">
                    <c:v>4.5510878750550446E-2</c:v>
                  </c:pt>
                </c:numCache>
              </c:numRef>
            </c:plus>
            <c:minus>
              <c:numRef>
                <c:f>Likelihood!$U$33:$U$37</c:f>
                <c:numCache>
                  <c:formatCode>General</c:formatCode>
                  <c:ptCount val="5"/>
                  <c:pt idx="0">
                    <c:v>3.5601494638772165E-2</c:v>
                  </c:pt>
                  <c:pt idx="1">
                    <c:v>4.8336498889688537E-2</c:v>
                  </c:pt>
                  <c:pt idx="2">
                    <c:v>5.7554813236936085E-2</c:v>
                  </c:pt>
                  <c:pt idx="3">
                    <c:v>5.7071077548216317E-2</c:v>
                  </c:pt>
                  <c:pt idx="4">
                    <c:v>4.5510878750550446E-2</c:v>
                  </c:pt>
                </c:numCache>
              </c:numRef>
            </c:minus>
            <c:spPr>
              <a:noFill/>
              <a:ln w="9525" cap="flat" cmpd="sng" algn="ctr">
                <a:solidFill>
                  <a:schemeClr val="tx1">
                    <a:lumMod val="65000"/>
                    <a:lumOff val="35000"/>
                  </a:schemeClr>
                </a:solidFill>
                <a:round/>
              </a:ln>
              <a:effectLst/>
            </c:spPr>
          </c:errBars>
          <c:cat>
            <c:strRef>
              <c:f>Likelihood!$M$33:$M$37</c:f>
              <c:strCache>
                <c:ptCount val="5"/>
                <c:pt idx="0">
                  <c:v>Very unlikely</c:v>
                </c:pt>
                <c:pt idx="1">
                  <c:v>Unlikely</c:v>
                </c:pt>
                <c:pt idx="2">
                  <c:v>Neither</c:v>
                </c:pt>
                <c:pt idx="3">
                  <c:v>Likely</c:v>
                </c:pt>
                <c:pt idx="4">
                  <c:v>Very likely</c:v>
                </c:pt>
              </c:strCache>
            </c:strRef>
          </c:cat>
          <c:val>
            <c:numRef>
              <c:f>Likelihood!$M$33:$M$37</c:f>
              <c:numCache>
                <c:formatCode>0.00%</c:formatCode>
                <c:ptCount val="5"/>
                <c:pt idx="0">
                  <c:v>8.7136929460580909E-2</c:v>
                </c:pt>
                <c:pt idx="1">
                  <c:v>0.17842323651452283</c:v>
                </c:pt>
                <c:pt idx="2">
                  <c:v>0.29460580912863071</c:v>
                </c:pt>
                <c:pt idx="3">
                  <c:v>0.2863070539419087</c:v>
                </c:pt>
                <c:pt idx="4">
                  <c:v>0.15352697095435686</c:v>
                </c:pt>
              </c:numCache>
            </c:numRef>
          </c:val>
          <c:extLst>
            <c:ext xmlns:c16="http://schemas.microsoft.com/office/drawing/2014/chart" uri="{C3380CC4-5D6E-409C-BE32-E72D297353CC}">
              <c16:uniqueId val="{00000004-CB77-4B6A-85ED-3F2B93CA1ECF}"/>
            </c:ext>
          </c:extLst>
        </c:ser>
        <c:dLbls>
          <c:dLblPos val="outEnd"/>
          <c:showLegendKey val="0"/>
          <c:showVal val="1"/>
          <c:showCatName val="0"/>
          <c:showSerName val="0"/>
          <c:showPercent val="0"/>
          <c:showBubbleSize val="0"/>
        </c:dLbls>
        <c:gapWidth val="44"/>
        <c:overlap val="-27"/>
        <c:axId val="616163111"/>
        <c:axId val="616165407"/>
      </c:barChart>
      <c:catAx>
        <c:axId val="616163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16165407"/>
        <c:crosses val="autoZero"/>
        <c:auto val="1"/>
        <c:lblAlgn val="ctr"/>
        <c:lblOffset val="100"/>
        <c:noMultiLvlLbl val="0"/>
      </c:catAx>
      <c:valAx>
        <c:axId val="6161654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631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rgbClr val="70AD47">
                  <a:lumMod val="75000"/>
                </a:srgbClr>
              </a:solidFill>
              <a:round/>
            </a:ln>
            <a:effectLst/>
          </c:spPr>
          <c:marker>
            <c:symbol val="none"/>
          </c:marker>
          <c:dPt>
            <c:idx val="0"/>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1-3F7F-4371-9103-D2C9EBF84D4A}"/>
              </c:ext>
            </c:extLst>
          </c:dPt>
          <c:dPt>
            <c:idx val="1"/>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3-3F7F-4371-9103-D2C9EBF84D4A}"/>
              </c:ext>
            </c:extLst>
          </c:dPt>
          <c:dLbls>
            <c:dLbl>
              <c:idx val="0"/>
              <c:layout>
                <c:manualLayout>
                  <c:x val="-0.10871215277777782"/>
                  <c:y val="9.105365360572441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F7F-4371-9103-D2C9EBF84D4A}"/>
                </c:ext>
              </c:extLst>
            </c:dLbl>
            <c:dLbl>
              <c:idx val="1"/>
              <c:layout>
                <c:manualLayout>
                  <c:x val="-0.13144305555555563"/>
                  <c:y val="8.207645040300050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F7F-4371-9103-D2C9EBF84D4A}"/>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'T-tests'!$B$107:$C$107</c:f>
                <c:numCache>
                  <c:formatCode>General</c:formatCode>
                  <c:ptCount val="2"/>
                  <c:pt idx="0">
                    <c:v>8.0070659894577928E-2</c:v>
                  </c:pt>
                  <c:pt idx="1">
                    <c:v>7.6265136118153276E-2</c:v>
                  </c:pt>
                </c:numCache>
              </c:numRef>
            </c:plus>
            <c:minus>
              <c:numRef>
                <c:f>'T-tests'!$B$107:$C$107</c:f>
                <c:numCache>
                  <c:formatCode>General</c:formatCode>
                  <c:ptCount val="2"/>
                  <c:pt idx="0">
                    <c:v>8.0070659894577928E-2</c:v>
                  </c:pt>
                  <c:pt idx="1">
                    <c:v>7.6265136118153276E-2</c:v>
                  </c:pt>
                </c:numCache>
              </c:numRef>
            </c:minus>
            <c:spPr>
              <a:noFill/>
              <a:ln w="9525" cap="flat" cmpd="sng" algn="ctr">
                <a:solidFill>
                  <a:schemeClr val="tx1">
                    <a:lumMod val="65000"/>
                    <a:lumOff val="35000"/>
                  </a:schemeClr>
                </a:solidFill>
                <a:round/>
              </a:ln>
              <a:effectLst/>
            </c:spPr>
          </c:errBars>
          <c:cat>
            <c:strRef>
              <c:f>'T-tests'!$B$92:$C$92</c:f>
              <c:strCache>
                <c:ptCount val="2"/>
                <c:pt idx="0">
                  <c:v>Pre</c:v>
                </c:pt>
                <c:pt idx="1">
                  <c:v>Post</c:v>
                </c:pt>
              </c:strCache>
            </c:strRef>
          </c:cat>
          <c:val>
            <c:numRef>
              <c:f>'T-tests'!$B$93:$C$93</c:f>
              <c:numCache>
                <c:formatCode>General</c:formatCode>
                <c:ptCount val="2"/>
                <c:pt idx="0">
                  <c:v>6.1674008810572688E-2</c:v>
                </c:pt>
                <c:pt idx="1">
                  <c:v>0.22026431718061673</c:v>
                </c:pt>
              </c:numCache>
            </c:numRef>
          </c:val>
          <c:smooth val="0"/>
          <c:extLst>
            <c:ext xmlns:c16="http://schemas.microsoft.com/office/drawing/2014/chart" uri="{C3380CC4-5D6E-409C-BE32-E72D297353CC}">
              <c16:uniqueId val="{00000004-3F7F-4371-9103-D2C9EBF84D4A}"/>
            </c:ext>
          </c:extLst>
        </c:ser>
        <c:dLbls>
          <c:showLegendKey val="0"/>
          <c:showVal val="0"/>
          <c:showCatName val="0"/>
          <c:showSerName val="0"/>
          <c:showPercent val="0"/>
          <c:showBubbleSize val="0"/>
        </c:dLbls>
        <c:smooth val="0"/>
        <c:axId val="687115312"/>
        <c:axId val="687118592"/>
      </c:lineChart>
      <c:catAx>
        <c:axId val="687115312"/>
        <c:scaling>
          <c:orientation val="minMax"/>
        </c:scaling>
        <c:delete val="1"/>
        <c:axPos val="b"/>
        <c:numFmt formatCode="General" sourceLinked="1"/>
        <c:majorTickMark val="none"/>
        <c:minorTickMark val="none"/>
        <c:tickLblPos val="nextTo"/>
        <c:crossAx val="687118592"/>
        <c:crosses val="autoZero"/>
        <c:auto val="1"/>
        <c:lblAlgn val="ctr"/>
        <c:lblOffset val="100"/>
        <c:noMultiLvlLbl val="1"/>
      </c:catAx>
      <c:valAx>
        <c:axId val="687118592"/>
        <c:scaling>
          <c:orientation val="minMax"/>
          <c:max val="2"/>
          <c:min val="-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115312"/>
        <c:crosses val="autoZero"/>
        <c:crossBetween val="between"/>
        <c:majorUnit val="0.5"/>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rgbClr val="70AD47">
                  <a:lumMod val="75000"/>
                </a:srgbClr>
              </a:solidFill>
              <a:round/>
            </a:ln>
            <a:effectLst/>
          </c:spPr>
          <c:marker>
            <c:symbol val="none"/>
          </c:marker>
          <c:dPt>
            <c:idx val="0"/>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1-7AEB-45CD-8FC7-4DB9089A6533}"/>
              </c:ext>
            </c:extLst>
          </c:dPt>
          <c:dPt>
            <c:idx val="1"/>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2-7AEB-45CD-8FC7-4DB9089A6533}"/>
              </c:ext>
            </c:extLst>
          </c:dPt>
          <c:dLbls>
            <c:dLbl>
              <c:idx val="0"/>
              <c:layout>
                <c:manualLayout>
                  <c:x val="-0.10871215277777782"/>
                  <c:y val="9.105365360572441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EB-45CD-8FC7-4DB9089A6533}"/>
                </c:ext>
              </c:extLst>
            </c:dLbl>
            <c:dLbl>
              <c:idx val="1"/>
              <c:layout>
                <c:manualLayout>
                  <c:x val="-0.13144305555555563"/>
                  <c:y val="8.207645040300050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EB-45CD-8FC7-4DB9089A6533}"/>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'T-tests'!$B$40:$C$40</c:f>
                <c:numCache>
                  <c:formatCode>General</c:formatCode>
                  <c:ptCount val="2"/>
                  <c:pt idx="0">
                    <c:v>5.3052159190902143E-2</c:v>
                  </c:pt>
                  <c:pt idx="1">
                    <c:v>5.4965070234189221E-2</c:v>
                  </c:pt>
                </c:numCache>
              </c:numRef>
            </c:plus>
            <c:minus>
              <c:numRef>
                <c:f>'T-tests'!$B$40:$C$40</c:f>
                <c:numCache>
                  <c:formatCode>General</c:formatCode>
                  <c:ptCount val="2"/>
                  <c:pt idx="0">
                    <c:v>5.3052159190902143E-2</c:v>
                  </c:pt>
                  <c:pt idx="1">
                    <c:v>5.4965070234189221E-2</c:v>
                  </c:pt>
                </c:numCache>
              </c:numRef>
            </c:minus>
            <c:spPr>
              <a:noFill/>
              <a:ln w="9525" cap="flat" cmpd="sng" algn="ctr">
                <a:solidFill>
                  <a:schemeClr val="tx1">
                    <a:lumMod val="65000"/>
                    <a:lumOff val="35000"/>
                  </a:schemeClr>
                </a:solidFill>
                <a:round/>
              </a:ln>
              <a:effectLst/>
            </c:spPr>
          </c:errBars>
          <c:cat>
            <c:strRef>
              <c:f>'T-tests'!$B$25:$C$25</c:f>
              <c:strCache>
                <c:ptCount val="2"/>
                <c:pt idx="0">
                  <c:v>Pre</c:v>
                </c:pt>
                <c:pt idx="1">
                  <c:v>Post</c:v>
                </c:pt>
              </c:strCache>
            </c:strRef>
          </c:cat>
          <c:val>
            <c:numRef>
              <c:f>'T-tests'!$B$26:$C$26</c:f>
              <c:numCache>
                <c:formatCode>General</c:formatCode>
                <c:ptCount val="2"/>
                <c:pt idx="0">
                  <c:v>0.47560975609756095</c:v>
                </c:pt>
                <c:pt idx="1">
                  <c:v>0.74796747967479671</c:v>
                </c:pt>
              </c:numCache>
            </c:numRef>
          </c:val>
          <c:smooth val="0"/>
          <c:extLst>
            <c:ext xmlns:c16="http://schemas.microsoft.com/office/drawing/2014/chart" uri="{C3380CC4-5D6E-409C-BE32-E72D297353CC}">
              <c16:uniqueId val="{00000000-7AEB-45CD-8FC7-4DB9089A6533}"/>
            </c:ext>
          </c:extLst>
        </c:ser>
        <c:dLbls>
          <c:showLegendKey val="0"/>
          <c:showVal val="0"/>
          <c:showCatName val="0"/>
          <c:showSerName val="0"/>
          <c:showPercent val="0"/>
          <c:showBubbleSize val="0"/>
        </c:dLbls>
        <c:smooth val="0"/>
        <c:axId val="687115312"/>
        <c:axId val="687118592"/>
      </c:lineChart>
      <c:catAx>
        <c:axId val="687115312"/>
        <c:scaling>
          <c:orientation val="minMax"/>
        </c:scaling>
        <c:delete val="1"/>
        <c:axPos val="b"/>
        <c:numFmt formatCode="General" sourceLinked="1"/>
        <c:majorTickMark val="none"/>
        <c:minorTickMark val="none"/>
        <c:tickLblPos val="nextTo"/>
        <c:crossAx val="687118592"/>
        <c:crosses val="autoZero"/>
        <c:auto val="1"/>
        <c:lblAlgn val="ctr"/>
        <c:lblOffset val="100"/>
        <c:noMultiLvlLbl val="1"/>
      </c:catAx>
      <c:valAx>
        <c:axId val="687118592"/>
        <c:scaling>
          <c:orientation val="minMax"/>
          <c:max val="2"/>
          <c:min val="-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115312"/>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[Matched data_220914_analysis_220922 (version 1).xlsx]Knowledge 2!PivotTable10</c:name>
    <c:fmtId val="3"/>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'Knowledge 2'!$B$13:$B$14</c:f>
              <c:strCache>
                <c:ptCount val="1"/>
                <c:pt idx="0">
                  <c:v>pre (n=254)</c:v>
                </c:pt>
              </c:strCache>
            </c:strRef>
          </c:tx>
          <c:spPr>
            <a:solidFill>
              <a:schemeClr val="accent6">
                <a:lumMod val="75000"/>
              </a:schemeClr>
            </a:solidFill>
            <a:ln>
              <a:noFill/>
            </a:ln>
            <a:effectLst/>
          </c:spPr>
          <c:invertIfNegative val="0"/>
          <c:dLbls>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DEC-43EE-9F60-331C97A02462}"/>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'Knowledge 2'!$E$15:$E$19</c:f>
                <c:numCache>
                  <c:formatCode>General</c:formatCode>
                  <c:ptCount val="5"/>
                  <c:pt idx="0">
                    <c:v>2.1503937007874015E-2</c:v>
                  </c:pt>
                  <c:pt idx="1">
                    <c:v>4.1278740157480343E-2</c:v>
                  </c:pt>
                  <c:pt idx="2">
                    <c:v>5.5172440944881884E-2</c:v>
                  </c:pt>
                  <c:pt idx="3">
                    <c:v>6.1270078740157496E-2</c:v>
                  </c:pt>
                  <c:pt idx="4">
                    <c:v>3.6574803149606303E-2</c:v>
                  </c:pt>
                </c:numCache>
              </c:numRef>
            </c:plus>
            <c:minus>
              <c:numRef>
                <c:f>'Knowledge 2'!$G$15:$G$19</c:f>
                <c:numCache>
                  <c:formatCode>General</c:formatCode>
                  <c:ptCount val="5"/>
                  <c:pt idx="0">
                    <c:v>2.1496062992125982E-2</c:v>
                  </c:pt>
                  <c:pt idx="1">
                    <c:v>4.1321259842519678E-2</c:v>
                  </c:pt>
                  <c:pt idx="2">
                    <c:v>5.5227559055118114E-2</c:v>
                  </c:pt>
                  <c:pt idx="3">
                    <c:v>6.1329921259842546E-2</c:v>
                  </c:pt>
                  <c:pt idx="4">
                    <c:v>3.6625196850393713E-2</c:v>
                  </c:pt>
                </c:numCache>
              </c:numRef>
            </c:minus>
            <c:spPr>
              <a:noFill/>
              <a:ln w="9525" cap="flat" cmpd="sng" algn="ctr">
                <a:solidFill>
                  <a:schemeClr val="tx1">
                    <a:lumMod val="65000"/>
                    <a:lumOff val="35000"/>
                  </a:schemeClr>
                </a:solidFill>
                <a:round/>
              </a:ln>
              <a:effectLst/>
            </c:spPr>
          </c:errBars>
          <c:cat>
            <c:strRef>
              <c:f>'Knowledge 2'!$A$15:$A$20</c:f>
              <c:strCache>
                <c:ptCount val="5"/>
                <c:pt idx="0">
                  <c:v>Strongly disagree</c:v>
                </c:pt>
                <c:pt idx="1">
                  <c:v>Disagree</c:v>
                </c:pt>
                <c:pt idx="2">
                  <c:v>Neither agree nor disagree</c:v>
                </c:pt>
                <c:pt idx="3">
                  <c:v>Agree</c:v>
                </c:pt>
                <c:pt idx="4">
                  <c:v>Strongly agree</c:v>
                </c:pt>
              </c:strCache>
            </c:strRef>
          </c:cat>
          <c:val>
            <c:numRef>
              <c:f>'Knowledge 2'!$B$15:$B$20</c:f>
              <c:numCache>
                <c:formatCode>0.00%</c:formatCode>
                <c:ptCount val="5"/>
                <c:pt idx="0">
                  <c:v>3.1496062992125984E-2</c:v>
                </c:pt>
                <c:pt idx="1">
                  <c:v>0.12992125984251968</c:v>
                </c:pt>
                <c:pt idx="2">
                  <c:v>0.27952755905511811</c:v>
                </c:pt>
                <c:pt idx="3">
                  <c:v>0.46062992125984253</c:v>
                </c:pt>
                <c:pt idx="4">
                  <c:v>9.8425196850393706E-2</c:v>
                </c:pt>
              </c:numCache>
            </c:numRef>
          </c:val>
          <c:extLst>
            <c:ext xmlns:c16="http://schemas.microsoft.com/office/drawing/2014/chart" uri="{C3380CC4-5D6E-409C-BE32-E72D297353CC}">
              <c16:uniqueId val="{00000000-CDEC-43EE-9F60-331C97A02462}"/>
            </c:ext>
          </c:extLst>
        </c:ser>
        <c:ser>
          <c:idx val="1"/>
          <c:order val="1"/>
          <c:tx>
            <c:strRef>
              <c:f>'Knowledge 2'!$C$13:$C$14</c:f>
              <c:strCache>
                <c:ptCount val="1"/>
                <c:pt idx="0">
                  <c:v>post (n=251)</c:v>
                </c:pt>
              </c:strCache>
            </c:strRef>
          </c:tx>
          <c:spPr>
            <a:solidFill>
              <a:srgbClr val="261D57"/>
            </a:solidFill>
            <a:ln>
              <a:noFill/>
            </a:ln>
            <a:effectLst/>
          </c:spPr>
          <c:invertIfNegative val="0"/>
          <c:dLbls>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DEC-43EE-9F60-331C97A02462}"/>
                </c:ext>
              </c:extLst>
            </c:dLbl>
            <c:dLbl>
              <c:idx val="1"/>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DEC-43EE-9F60-331C97A02462}"/>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'Knowledge 2'!$F$15:$F$19</c:f>
                <c:numCache>
                  <c:formatCode>General</c:formatCode>
                  <c:ptCount val="5"/>
                  <c:pt idx="0">
                    <c:v>2.5275298804780869E-2</c:v>
                  </c:pt>
                  <c:pt idx="1">
                    <c:v>2.3043426294820708E-2</c:v>
                  </c:pt>
                  <c:pt idx="2">
                    <c:v>5.1492430278884477E-2</c:v>
                  </c:pt>
                  <c:pt idx="3">
                    <c:v>6.1499203187251106E-2</c:v>
                  </c:pt>
                  <c:pt idx="4">
                    <c:v>4.3889641434262938E-2</c:v>
                  </c:pt>
                </c:numCache>
              </c:numRef>
            </c:plus>
            <c:minus>
              <c:numRef>
                <c:f>'Knowledge 2'!$H$15:$H$19</c:f>
                <c:numCache>
                  <c:formatCode>General</c:formatCode>
                  <c:ptCount val="5"/>
                  <c:pt idx="0">
                    <c:v>2.5324701195219124E-2</c:v>
                  </c:pt>
                  <c:pt idx="1">
                    <c:v>2.2956573705179284E-2</c:v>
                  </c:pt>
                  <c:pt idx="2">
                    <c:v>7.9885148514851484E-2</c:v>
                  </c:pt>
                  <c:pt idx="3">
                    <c:v>6.1500796812749003E-2</c:v>
                  </c:pt>
                  <c:pt idx="4">
                    <c:v>4.3910358565737065E-2</c:v>
                  </c:pt>
                </c:numCache>
              </c:numRef>
            </c:minus>
            <c:spPr>
              <a:noFill/>
              <a:ln w="9525" cap="flat" cmpd="sng" algn="ctr">
                <a:solidFill>
                  <a:schemeClr val="tx1">
                    <a:lumMod val="65000"/>
                    <a:lumOff val="35000"/>
                  </a:schemeClr>
                </a:solidFill>
                <a:round/>
              </a:ln>
              <a:effectLst/>
            </c:spPr>
          </c:errBars>
          <c:cat>
            <c:strRef>
              <c:f>'Knowledge 2'!$A$15:$A$20</c:f>
              <c:strCache>
                <c:ptCount val="5"/>
                <c:pt idx="0">
                  <c:v>Strongly disagree</c:v>
                </c:pt>
                <c:pt idx="1">
                  <c:v>Disagree</c:v>
                </c:pt>
                <c:pt idx="2">
                  <c:v>Neither agree nor disagree</c:v>
                </c:pt>
                <c:pt idx="3">
                  <c:v>Agree</c:v>
                </c:pt>
                <c:pt idx="4">
                  <c:v>Strongly agree</c:v>
                </c:pt>
              </c:strCache>
            </c:strRef>
          </c:cat>
          <c:val>
            <c:numRef>
              <c:f>'Knowledge 2'!$C$15:$C$20</c:f>
              <c:numCache>
                <c:formatCode>0.00%</c:formatCode>
                <c:ptCount val="5"/>
                <c:pt idx="0">
                  <c:v>4.3824701195219126E-2</c:v>
                </c:pt>
                <c:pt idx="1">
                  <c:v>3.5856573705179286E-2</c:v>
                </c:pt>
                <c:pt idx="2">
                  <c:v>0.22310756972111553</c:v>
                </c:pt>
                <c:pt idx="3">
                  <c:v>0.54980079681274896</c:v>
                </c:pt>
                <c:pt idx="4">
                  <c:v>0.14741035856573706</c:v>
                </c:pt>
              </c:numCache>
            </c:numRef>
          </c:val>
          <c:extLst>
            <c:ext xmlns:c16="http://schemas.microsoft.com/office/drawing/2014/chart" uri="{C3380CC4-5D6E-409C-BE32-E72D297353CC}">
              <c16:uniqueId val="{00000001-CDEC-43EE-9F60-331C97A02462}"/>
            </c:ext>
          </c:extLst>
        </c:ser>
        <c:dLbls>
          <c:dLblPos val="outEnd"/>
          <c:showLegendKey val="0"/>
          <c:showVal val="1"/>
          <c:showCatName val="0"/>
          <c:showSerName val="0"/>
          <c:showPercent val="0"/>
          <c:showBubbleSize val="0"/>
        </c:dLbls>
        <c:gapWidth val="44"/>
        <c:overlap val="-27"/>
        <c:axId val="616163111"/>
        <c:axId val="616165407"/>
      </c:barChart>
      <c:catAx>
        <c:axId val="616163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16165407"/>
        <c:crosses val="autoZero"/>
        <c:auto val="1"/>
        <c:lblAlgn val="ctr"/>
        <c:lblOffset val="100"/>
        <c:noMultiLvlLbl val="0"/>
      </c:catAx>
      <c:valAx>
        <c:axId val="6161654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631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rgbClr val="70AD47">
                  <a:lumMod val="75000"/>
                </a:srgbClr>
              </a:solidFill>
              <a:round/>
            </a:ln>
            <a:effectLst/>
          </c:spPr>
          <c:marker>
            <c:symbol val="none"/>
          </c:marker>
          <c:dPt>
            <c:idx val="0"/>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1-7AEB-45CD-8FC7-4DB9089A6533}"/>
              </c:ext>
            </c:extLst>
          </c:dPt>
          <c:dPt>
            <c:idx val="1"/>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2-7AEB-45CD-8FC7-4DB9089A6533}"/>
              </c:ext>
            </c:extLst>
          </c:dPt>
          <c:dLbls>
            <c:dLbl>
              <c:idx val="0"/>
              <c:layout>
                <c:manualLayout>
                  <c:x val="-0.10871215277777782"/>
                  <c:y val="9.105365360572441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EB-45CD-8FC7-4DB9089A6533}"/>
                </c:ext>
              </c:extLst>
            </c:dLbl>
            <c:dLbl>
              <c:idx val="1"/>
              <c:layout>
                <c:manualLayout>
                  <c:x val="-0.13144305555555563"/>
                  <c:y val="8.207645040300050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EB-45CD-8FC7-4DB9089A6533}"/>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'T-tests'!$I$40:$J$40</c:f>
                <c:numCache>
                  <c:formatCode>General</c:formatCode>
                  <c:ptCount val="2"/>
                  <c:pt idx="0">
                    <c:v>5.8730874242148623E-2</c:v>
                  </c:pt>
                  <c:pt idx="1">
                    <c:v>5.7187654110713436E-2</c:v>
                  </c:pt>
                </c:numCache>
              </c:numRef>
            </c:plus>
            <c:minus>
              <c:numRef>
                <c:f>'T-tests'!$I$40:$J$40</c:f>
                <c:numCache>
                  <c:formatCode>General</c:formatCode>
                  <c:ptCount val="2"/>
                  <c:pt idx="0">
                    <c:v>5.8730874242148623E-2</c:v>
                  </c:pt>
                  <c:pt idx="1">
                    <c:v>5.7187654110713436E-2</c:v>
                  </c:pt>
                </c:numCache>
              </c:numRef>
            </c:minus>
            <c:spPr>
              <a:noFill/>
              <a:ln w="9525" cap="flat" cmpd="sng" algn="ctr">
                <a:solidFill>
                  <a:schemeClr val="tx1">
                    <a:lumMod val="65000"/>
                    <a:lumOff val="35000"/>
                  </a:schemeClr>
                </a:solidFill>
                <a:round/>
              </a:ln>
              <a:effectLst/>
            </c:spPr>
          </c:errBars>
          <c:cat>
            <c:strRef>
              <c:f>'T-tests'!$I$25:$J$25</c:f>
              <c:strCache>
                <c:ptCount val="2"/>
                <c:pt idx="0">
                  <c:v>Pre</c:v>
                </c:pt>
                <c:pt idx="1">
                  <c:v>Post</c:v>
                </c:pt>
              </c:strCache>
            </c:strRef>
          </c:cat>
          <c:val>
            <c:numRef>
              <c:f>'T-tests'!$I$26:$J$26</c:f>
              <c:numCache>
                <c:formatCode>General</c:formatCode>
                <c:ptCount val="2"/>
                <c:pt idx="0">
                  <c:v>0.47560975609756095</c:v>
                </c:pt>
                <c:pt idx="1">
                  <c:v>0.71544715447154472</c:v>
                </c:pt>
              </c:numCache>
            </c:numRef>
          </c:val>
          <c:smooth val="0"/>
          <c:extLst>
            <c:ext xmlns:c16="http://schemas.microsoft.com/office/drawing/2014/chart" uri="{C3380CC4-5D6E-409C-BE32-E72D297353CC}">
              <c16:uniqueId val="{00000000-7AEB-45CD-8FC7-4DB9089A6533}"/>
            </c:ext>
          </c:extLst>
        </c:ser>
        <c:dLbls>
          <c:showLegendKey val="0"/>
          <c:showVal val="0"/>
          <c:showCatName val="0"/>
          <c:showSerName val="0"/>
          <c:showPercent val="0"/>
          <c:showBubbleSize val="0"/>
        </c:dLbls>
        <c:smooth val="0"/>
        <c:axId val="687115312"/>
        <c:axId val="687118592"/>
      </c:lineChart>
      <c:catAx>
        <c:axId val="687115312"/>
        <c:scaling>
          <c:orientation val="minMax"/>
        </c:scaling>
        <c:delete val="1"/>
        <c:axPos val="b"/>
        <c:numFmt formatCode="General" sourceLinked="1"/>
        <c:majorTickMark val="none"/>
        <c:minorTickMark val="none"/>
        <c:tickLblPos val="nextTo"/>
        <c:crossAx val="687118592"/>
        <c:crosses val="autoZero"/>
        <c:auto val="1"/>
        <c:lblAlgn val="ctr"/>
        <c:lblOffset val="100"/>
        <c:noMultiLvlLbl val="1"/>
      </c:catAx>
      <c:valAx>
        <c:axId val="687118592"/>
        <c:scaling>
          <c:orientation val="minMax"/>
          <c:max val="2"/>
          <c:min val="-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115312"/>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[Matched data_220914_analysis_220922 (version 1).xlsx]Knowledge 3!PivotTable91</c:name>
    <c:fmtId val="4"/>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'Knowledge 3'!$B$29:$B$30</c:f>
              <c:strCache>
                <c:ptCount val="1"/>
                <c:pt idx="0">
                  <c:v>pre</c:v>
                </c:pt>
              </c:strCache>
            </c:strRef>
          </c:tx>
          <c:spPr>
            <a:solidFill>
              <a:schemeClr val="accent6">
                <a:lumMod val="75000"/>
              </a:schemeClr>
            </a:solidFill>
            <a:ln>
              <a:noFill/>
            </a:ln>
            <a:effectLst/>
          </c:spPr>
          <c:invertIfNegative val="0"/>
          <c:dLbls>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B44-4C67-9C19-88FB3A236D5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'Knowledge 3'!$L$31:$L$35</c:f>
                <c:numCache>
                  <c:formatCode>General</c:formatCode>
                  <c:ptCount val="5"/>
                  <c:pt idx="0">
                    <c:v>1.7090384257784849E-2</c:v>
                  </c:pt>
                  <c:pt idx="1">
                    <c:v>3.4588255841278441E-2</c:v>
                  </c:pt>
                  <c:pt idx="2">
                    <c:v>5.587797663497579E-2</c:v>
                  </c:pt>
                  <c:pt idx="3">
                    <c:v>6.1473542597064251E-2</c:v>
                  </c:pt>
                  <c:pt idx="4">
                    <c:v>3.9114708944475399E-2</c:v>
                  </c:pt>
                </c:numCache>
              </c:numRef>
            </c:plus>
            <c:minus>
              <c:numRef>
                <c:f>'Knowledge 3'!$L$31:$L$35</c:f>
                <c:numCache>
                  <c:formatCode>General</c:formatCode>
                  <c:ptCount val="5"/>
                  <c:pt idx="0">
                    <c:v>1.7090384257784849E-2</c:v>
                  </c:pt>
                  <c:pt idx="1">
                    <c:v>3.4588255841278441E-2</c:v>
                  </c:pt>
                  <c:pt idx="2">
                    <c:v>5.587797663497579E-2</c:v>
                  </c:pt>
                  <c:pt idx="3">
                    <c:v>6.1473542597064251E-2</c:v>
                  </c:pt>
                  <c:pt idx="4">
                    <c:v>3.9114708944475399E-2</c:v>
                  </c:pt>
                </c:numCache>
              </c:numRef>
            </c:minus>
            <c:spPr>
              <a:noFill/>
              <a:ln w="9525" cap="flat" cmpd="sng" algn="ctr">
                <a:solidFill>
                  <a:schemeClr val="tx1">
                    <a:lumMod val="65000"/>
                    <a:lumOff val="35000"/>
                  </a:schemeClr>
                </a:solidFill>
                <a:round/>
              </a:ln>
              <a:effectLst/>
            </c:spPr>
          </c:errBars>
          <c:cat>
            <c:strRef>
              <c:f>'Knowledge 3'!$L$31:$L$35</c:f>
              <c:strCache>
                <c:ptCount val="5"/>
                <c:pt idx="0">
                  <c:v>Strongly disagree</c:v>
                </c:pt>
                <c:pt idx="1">
                  <c:v>Disagree</c:v>
                </c:pt>
                <c:pt idx="2">
                  <c:v>Neither</c:v>
                </c:pt>
                <c:pt idx="3">
                  <c:v>Agree</c:v>
                </c:pt>
                <c:pt idx="4">
                  <c:v>Strongly agree</c:v>
                </c:pt>
              </c:strCache>
            </c:strRef>
          </c:cat>
          <c:val>
            <c:numRef>
              <c:f>'Knowledge 3'!$L$31:$L$35</c:f>
              <c:numCache>
                <c:formatCode>0.00%</c:formatCode>
                <c:ptCount val="5"/>
                <c:pt idx="0">
                  <c:v>1.968503937007874E-2</c:v>
                </c:pt>
                <c:pt idx="1">
                  <c:v>8.6614173228346455E-2</c:v>
                </c:pt>
                <c:pt idx="2">
                  <c:v>0.29133858267716534</c:v>
                </c:pt>
                <c:pt idx="3">
                  <c:v>0.48818897637795278</c:v>
                </c:pt>
                <c:pt idx="4">
                  <c:v>0.1141732283464567</c:v>
                </c:pt>
              </c:numCache>
            </c:numRef>
          </c:val>
          <c:extLst>
            <c:ext xmlns:c16="http://schemas.microsoft.com/office/drawing/2014/chart" uri="{C3380CC4-5D6E-409C-BE32-E72D297353CC}">
              <c16:uniqueId val="{00000001-0B44-4C67-9C19-88FB3A236D5B}"/>
            </c:ext>
          </c:extLst>
        </c:ser>
        <c:ser>
          <c:idx val="1"/>
          <c:order val="1"/>
          <c:tx>
            <c:strRef>
              <c:f>'Knowledge 3'!$C$29:$C$30</c:f>
              <c:strCache>
                <c:ptCount val="1"/>
                <c:pt idx="0">
                  <c:v>post</c:v>
                </c:pt>
              </c:strCache>
            </c:strRef>
          </c:tx>
          <c:spPr>
            <a:solidFill>
              <a:srgbClr val="261D57"/>
            </a:solidFill>
            <a:ln>
              <a:noFill/>
            </a:ln>
            <a:effectLst/>
          </c:spPr>
          <c:invertIfNegative val="0"/>
          <c:dLbls>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B44-4C67-9C19-88FB3A236D5B}"/>
                </c:ext>
              </c:extLst>
            </c:dLbl>
            <c:dLbl>
              <c:idx val="1"/>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B44-4C67-9C19-88FB3A236D5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'Knowledge 3'!$S$31:$S$35</c:f>
                <c:numCache>
                  <c:formatCode>General</c:formatCode>
                  <c:ptCount val="5"/>
                  <c:pt idx="0">
                    <c:v>2.5318072289299894E-2</c:v>
                  </c:pt>
                  <c:pt idx="1">
                    <c:v>2.4184749725124965E-2</c:v>
                  </c:pt>
                  <c:pt idx="2">
                    <c:v>5.3922179427977002E-2</c:v>
                  </c:pt>
                  <c:pt idx="3">
                    <c:v>6.1833144081696927E-2</c:v>
                  </c:pt>
                  <c:pt idx="4">
                    <c:v>4.3857171240960842E-2</c:v>
                  </c:pt>
                </c:numCache>
              </c:numRef>
            </c:plus>
            <c:minus>
              <c:numRef>
                <c:f>'Knowledge 3'!$S$31:$S$35</c:f>
                <c:numCache>
                  <c:formatCode>General</c:formatCode>
                  <c:ptCount val="5"/>
                  <c:pt idx="0">
                    <c:v>2.5318072289299894E-2</c:v>
                  </c:pt>
                  <c:pt idx="1">
                    <c:v>2.4184749725124965E-2</c:v>
                  </c:pt>
                  <c:pt idx="2">
                    <c:v>5.3922179427977002E-2</c:v>
                  </c:pt>
                  <c:pt idx="3">
                    <c:v>6.1833144081696927E-2</c:v>
                  </c:pt>
                  <c:pt idx="4">
                    <c:v>4.3857171240960842E-2</c:v>
                  </c:pt>
                </c:numCache>
              </c:numRef>
            </c:minus>
            <c:spPr>
              <a:noFill/>
              <a:ln w="9525" cap="flat" cmpd="sng" algn="ctr">
                <a:solidFill>
                  <a:schemeClr val="tx1">
                    <a:lumMod val="65000"/>
                    <a:lumOff val="35000"/>
                  </a:schemeClr>
                </a:solidFill>
                <a:round/>
              </a:ln>
              <a:effectLst/>
            </c:spPr>
          </c:errBars>
          <c:cat>
            <c:strRef>
              <c:f>'Knowledge 3'!$L$31:$L$35</c:f>
              <c:strCache>
                <c:ptCount val="5"/>
                <c:pt idx="0">
                  <c:v>Strongly disagree</c:v>
                </c:pt>
                <c:pt idx="1">
                  <c:v>Disagree</c:v>
                </c:pt>
                <c:pt idx="2">
                  <c:v>Neither</c:v>
                </c:pt>
                <c:pt idx="3">
                  <c:v>Agree</c:v>
                </c:pt>
                <c:pt idx="4">
                  <c:v>Strongly agree</c:v>
                </c:pt>
              </c:strCache>
            </c:strRef>
          </c:cat>
          <c:val>
            <c:numRef>
              <c:f>'Knowledge 3'!$L$31:$L$35</c:f>
              <c:numCache>
                <c:formatCode>0.00%</c:formatCode>
                <c:ptCount val="5"/>
                <c:pt idx="0">
                  <c:v>4.3824701195219126E-2</c:v>
                </c:pt>
                <c:pt idx="1">
                  <c:v>3.9840637450199202E-2</c:v>
                </c:pt>
                <c:pt idx="2">
                  <c:v>0.2549800796812749</c:v>
                </c:pt>
                <c:pt idx="3">
                  <c:v>0.51394422310756971</c:v>
                </c:pt>
                <c:pt idx="4">
                  <c:v>0.14741035856573706</c:v>
                </c:pt>
              </c:numCache>
            </c:numRef>
          </c:val>
          <c:extLst>
            <c:ext xmlns:c16="http://schemas.microsoft.com/office/drawing/2014/chart" uri="{C3380CC4-5D6E-409C-BE32-E72D297353CC}">
              <c16:uniqueId val="{00000004-0B44-4C67-9C19-88FB3A236D5B}"/>
            </c:ext>
          </c:extLst>
        </c:ser>
        <c:dLbls>
          <c:dLblPos val="outEnd"/>
          <c:showLegendKey val="0"/>
          <c:showVal val="1"/>
          <c:showCatName val="0"/>
          <c:showSerName val="0"/>
          <c:showPercent val="0"/>
          <c:showBubbleSize val="0"/>
        </c:dLbls>
        <c:gapWidth val="44"/>
        <c:overlap val="-27"/>
        <c:axId val="616163111"/>
        <c:axId val="616165407"/>
      </c:barChart>
      <c:catAx>
        <c:axId val="616163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16165407"/>
        <c:crosses val="autoZero"/>
        <c:auto val="1"/>
        <c:lblAlgn val="ctr"/>
        <c:lblOffset val="100"/>
        <c:noMultiLvlLbl val="0"/>
      </c:catAx>
      <c:valAx>
        <c:axId val="616165407"/>
        <c:scaling>
          <c:orientation val="minMax"/>
          <c:max val="0.600000000000000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631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'T-tests'!$O$26</c:f>
              <c:strCache>
                <c:ptCount val="1"/>
                <c:pt idx="0">
                  <c:v>Mean</c:v>
                </c:pt>
              </c:strCache>
            </c:strRef>
          </c:tx>
          <c:spPr>
            <a:ln w="28575" cap="rnd">
              <a:solidFill>
                <a:srgbClr val="70AD47">
                  <a:lumMod val="75000"/>
                </a:srgbClr>
              </a:solidFill>
              <a:round/>
            </a:ln>
            <a:effectLst/>
          </c:spPr>
          <c:marker>
            <c:symbol val="none"/>
          </c:marker>
          <c:dPt>
            <c:idx val="0"/>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1-7AEB-45CD-8FC7-4DB9089A6533}"/>
              </c:ext>
            </c:extLst>
          </c:dPt>
          <c:dPt>
            <c:idx val="1"/>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2-7AEB-45CD-8FC7-4DB9089A6533}"/>
              </c:ext>
            </c:extLst>
          </c:dPt>
          <c:dLbls>
            <c:dLbl>
              <c:idx val="0"/>
              <c:layout>
                <c:manualLayout>
                  <c:x val="-0.10871215277777782"/>
                  <c:y val="9.105365360572441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EB-45CD-8FC7-4DB9089A6533}"/>
                </c:ext>
              </c:extLst>
            </c:dLbl>
            <c:dLbl>
              <c:idx val="1"/>
              <c:layout>
                <c:manualLayout>
                  <c:x val="-0.13144305555555563"/>
                  <c:y val="8.207645040300050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EB-45CD-8FC7-4DB9089A6533}"/>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'T-tests'!$P$40:$Q$40</c:f>
                <c:numCache>
                  <c:formatCode>General</c:formatCode>
                  <c:ptCount val="2"/>
                  <c:pt idx="0">
                    <c:v>5.4578750561801399E-2</c:v>
                  </c:pt>
                  <c:pt idx="1">
                    <c:v>5.7952434881920492E-2</c:v>
                  </c:pt>
                </c:numCache>
              </c:numRef>
            </c:plus>
            <c:minus>
              <c:numRef>
                <c:f>'T-tests'!$P$40:$Q$40</c:f>
                <c:numCache>
                  <c:formatCode>General</c:formatCode>
                  <c:ptCount val="2"/>
                  <c:pt idx="0">
                    <c:v>5.4578750561801399E-2</c:v>
                  </c:pt>
                  <c:pt idx="1">
                    <c:v>5.7952434881920492E-2</c:v>
                  </c:pt>
                </c:numCache>
              </c:numRef>
            </c:minus>
            <c:spPr>
              <a:noFill/>
              <a:ln w="9525" cap="flat" cmpd="sng" algn="ctr">
                <a:solidFill>
                  <a:schemeClr val="tx1">
                    <a:lumMod val="65000"/>
                    <a:lumOff val="35000"/>
                  </a:schemeClr>
                </a:solidFill>
                <a:round/>
              </a:ln>
              <a:effectLst/>
            </c:spPr>
          </c:errBars>
          <c:cat>
            <c:strRef>
              <c:f>'T-tests'!$P$25:$Q$25</c:f>
              <c:strCache>
                <c:ptCount val="2"/>
                <c:pt idx="0">
                  <c:v>Pre</c:v>
                </c:pt>
                <c:pt idx="1">
                  <c:v>Post</c:v>
                </c:pt>
              </c:strCache>
            </c:strRef>
          </c:cat>
          <c:val>
            <c:numRef>
              <c:f>'T-tests'!$P$26:$Q$26</c:f>
              <c:numCache>
                <c:formatCode>General</c:formatCode>
                <c:ptCount val="2"/>
                <c:pt idx="0">
                  <c:v>0.58536585365853655</c:v>
                </c:pt>
                <c:pt idx="1">
                  <c:v>0.67886178861788615</c:v>
                </c:pt>
              </c:numCache>
            </c:numRef>
          </c:val>
          <c:smooth val="0"/>
          <c:extLst>
            <c:ext xmlns:c16="http://schemas.microsoft.com/office/drawing/2014/chart" uri="{C3380CC4-5D6E-409C-BE32-E72D297353CC}">
              <c16:uniqueId val="{00000000-7AEB-45CD-8FC7-4DB9089A6533}"/>
            </c:ext>
          </c:extLst>
        </c:ser>
        <c:dLbls>
          <c:showLegendKey val="0"/>
          <c:showVal val="0"/>
          <c:showCatName val="0"/>
          <c:showSerName val="0"/>
          <c:showPercent val="0"/>
          <c:showBubbleSize val="0"/>
        </c:dLbls>
        <c:smooth val="0"/>
        <c:axId val="687115312"/>
        <c:axId val="687118592"/>
      </c:lineChart>
      <c:catAx>
        <c:axId val="687115312"/>
        <c:scaling>
          <c:orientation val="minMax"/>
        </c:scaling>
        <c:delete val="1"/>
        <c:axPos val="b"/>
        <c:numFmt formatCode="General" sourceLinked="1"/>
        <c:majorTickMark val="none"/>
        <c:minorTickMark val="none"/>
        <c:tickLblPos val="nextTo"/>
        <c:crossAx val="687118592"/>
        <c:crosses val="autoZero"/>
        <c:auto val="1"/>
        <c:lblAlgn val="ctr"/>
        <c:lblOffset val="100"/>
        <c:noMultiLvlLbl val="1"/>
      </c:catAx>
      <c:valAx>
        <c:axId val="687118592"/>
        <c:scaling>
          <c:orientation val="minMax"/>
          <c:max val="2"/>
          <c:min val="-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115312"/>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[Matched data_220914_analysis_220922 (version 1).xlsx]Interest eng!PivotTable1</c:name>
    <c:fmtId val="3"/>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'Interest eng'!$V$31:$V$35</c:f>
              <c:strCache>
                <c:ptCount val="1"/>
                <c:pt idx="0">
                  <c:v>pre</c:v>
                </c:pt>
              </c:strCache>
            </c:strRef>
          </c:tx>
          <c:spPr>
            <a:solidFill>
              <a:schemeClr val="accent6">
                <a:lumMod val="75000"/>
              </a:schemeClr>
            </a:solidFill>
            <a:ln>
              <a:noFill/>
            </a:ln>
            <a:effectLst/>
          </c:spPr>
          <c:invertIfNegative val="0"/>
          <c:dLbls>
            <c:dLbl>
              <c:idx val="0"/>
              <c:layout>
                <c:manualLayout>
                  <c:x val="-6.763542840892864E-3"/>
                  <c:y val="0.1376727909011373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069-4D2A-B091-BD5758353C36}"/>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'Interest eng'!$V$31:$V$35</c:f>
                <c:numCache>
                  <c:formatCode>General</c:formatCode>
                  <c:ptCount val="5"/>
                  <c:pt idx="0">
                    <c:v>3.6236861085548425E-2</c:v>
                  </c:pt>
                  <c:pt idx="1">
                    <c:v>4.66291604309578E-2</c:v>
                  </c:pt>
                  <c:pt idx="2">
                    <c:v>5.5999159965699478E-2</c:v>
                  </c:pt>
                  <c:pt idx="3">
                    <c:v>5.7704443849672417E-2</c:v>
                  </c:pt>
                  <c:pt idx="4">
                    <c:v>4.182458140376303E-2</c:v>
                  </c:pt>
                </c:numCache>
              </c:numRef>
            </c:plus>
            <c:minus>
              <c:numRef>
                <c:f>'Interest eng'!$V$31:$V$35</c:f>
                <c:numCache>
                  <c:formatCode>General</c:formatCode>
                  <c:ptCount val="5"/>
                  <c:pt idx="0">
                    <c:v>3.6236861085548425E-2</c:v>
                  </c:pt>
                  <c:pt idx="1">
                    <c:v>4.66291604309578E-2</c:v>
                  </c:pt>
                  <c:pt idx="2">
                    <c:v>5.5999159965699478E-2</c:v>
                  </c:pt>
                  <c:pt idx="3">
                    <c:v>5.7704443849672417E-2</c:v>
                  </c:pt>
                  <c:pt idx="4">
                    <c:v>4.182458140376303E-2</c:v>
                  </c:pt>
                </c:numCache>
              </c:numRef>
            </c:minus>
            <c:spPr>
              <a:noFill/>
              <a:ln w="9525" cap="flat" cmpd="sng" algn="ctr">
                <a:solidFill>
                  <a:schemeClr val="tx1">
                    <a:lumMod val="65000"/>
                    <a:lumOff val="35000"/>
                  </a:schemeClr>
                </a:solidFill>
                <a:round/>
              </a:ln>
              <a:effectLst/>
            </c:spPr>
          </c:errBars>
          <c:cat>
            <c:strRef>
              <c:f>'Interest eng'!$V$31:$V$35</c:f>
              <c:strCache>
                <c:ptCount val="5"/>
                <c:pt idx="0">
                  <c:v>Not at all interested</c:v>
                </c:pt>
                <c:pt idx="1">
                  <c:v>Not interested</c:v>
                </c:pt>
                <c:pt idx="2">
                  <c:v>Neither </c:v>
                </c:pt>
                <c:pt idx="3">
                  <c:v>Interested</c:v>
                </c:pt>
                <c:pt idx="4">
                  <c:v>Very interested</c:v>
                </c:pt>
              </c:strCache>
            </c:strRef>
          </c:cat>
          <c:val>
            <c:numRef>
              <c:f>'Interest eng'!$V$31:$V$35</c:f>
              <c:numCache>
                <c:formatCode>0.00%</c:formatCode>
                <c:ptCount val="5"/>
                <c:pt idx="0">
                  <c:v>9.5238095238095233E-2</c:v>
                </c:pt>
                <c:pt idx="1">
                  <c:v>0.17063492063492064</c:v>
                </c:pt>
                <c:pt idx="2">
                  <c:v>0.2857142857142857</c:v>
                </c:pt>
                <c:pt idx="3">
                  <c:v>0.31746031746031744</c:v>
                </c:pt>
                <c:pt idx="4">
                  <c:v>0.13095238095238096</c:v>
                </c:pt>
              </c:numCache>
            </c:numRef>
          </c:val>
          <c:extLst>
            <c:ext xmlns:c16="http://schemas.microsoft.com/office/drawing/2014/chart" uri="{C3380CC4-5D6E-409C-BE32-E72D297353CC}">
              <c16:uniqueId val="{00000001-4069-4D2A-B091-BD5758353C36}"/>
            </c:ext>
          </c:extLst>
        </c:ser>
        <c:ser>
          <c:idx val="1"/>
          <c:order val="1"/>
          <c:tx>
            <c:strRef>
              <c:f>'Interest eng'!$V$31:$V$35</c:f>
              <c:strCache>
                <c:ptCount val="1"/>
                <c:pt idx="0">
                  <c:v>post</c:v>
                </c:pt>
              </c:strCache>
            </c:strRef>
          </c:tx>
          <c:spPr>
            <a:solidFill>
              <a:srgbClr val="261D57"/>
            </a:solidFill>
            <a:ln>
              <a:noFill/>
            </a:ln>
            <a:effectLst/>
          </c:spPr>
          <c:invertIfNegative val="0"/>
          <c:dLbls>
            <c:dLbl>
              <c:idx val="0"/>
              <c:layout>
                <c:manualLayout>
                  <c:x val="-2.3538198530937446E-3"/>
                  <c:y val="0.174395231846019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069-4D2A-B091-BD5758353C36}"/>
                </c:ext>
              </c:extLst>
            </c:dLbl>
            <c:dLbl>
              <c:idx val="1"/>
              <c:layout>
                <c:manualLayout>
                  <c:x val="-2.254514280297618E-3"/>
                  <c:y val="0.1965722513852435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069-4D2A-B091-BD5758353C36}"/>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'Interest eng'!$N$31:$N$35</c:f>
                <c:numCache>
                  <c:formatCode>General</c:formatCode>
                  <c:ptCount val="5"/>
                  <c:pt idx="0">
                    <c:v>3.5117599553500224E-2</c:v>
                  </c:pt>
                  <c:pt idx="1">
                    <c:v>4.1959750313842435E-2</c:v>
                  </c:pt>
                  <c:pt idx="2">
                    <c:v>5.7432481736383316E-2</c:v>
                  </c:pt>
                  <c:pt idx="3">
                    <c:v>5.7020034878979192E-2</c:v>
                  </c:pt>
                  <c:pt idx="4">
                    <c:v>4.5899835572690222E-2</c:v>
                  </c:pt>
                </c:numCache>
              </c:numRef>
            </c:plus>
            <c:minus>
              <c:numRef>
                <c:f>'Interest eng'!$N$31:$N$35</c:f>
                <c:numCache>
                  <c:formatCode>General</c:formatCode>
                  <c:ptCount val="5"/>
                  <c:pt idx="0">
                    <c:v>3.5117599553500224E-2</c:v>
                  </c:pt>
                  <c:pt idx="1">
                    <c:v>4.1959750313842435E-2</c:v>
                  </c:pt>
                  <c:pt idx="2">
                    <c:v>5.7432481736383316E-2</c:v>
                  </c:pt>
                  <c:pt idx="3">
                    <c:v>5.7020034878979192E-2</c:v>
                  </c:pt>
                  <c:pt idx="4">
                    <c:v>4.5899835572690222E-2</c:v>
                  </c:pt>
                </c:numCache>
              </c:numRef>
            </c:minus>
            <c:spPr>
              <a:noFill/>
              <a:ln w="9525" cap="flat" cmpd="sng" algn="ctr">
                <a:solidFill>
                  <a:schemeClr val="tx1">
                    <a:lumMod val="65000"/>
                    <a:lumOff val="35000"/>
                  </a:schemeClr>
                </a:solidFill>
                <a:round/>
              </a:ln>
              <a:effectLst/>
            </c:spPr>
          </c:errBars>
          <c:cat>
            <c:strRef>
              <c:f>'Interest eng'!$V$31:$V$35</c:f>
              <c:strCache>
                <c:ptCount val="5"/>
                <c:pt idx="0">
                  <c:v>Not at all interested</c:v>
                </c:pt>
                <c:pt idx="1">
                  <c:v>Not interested</c:v>
                </c:pt>
                <c:pt idx="2">
                  <c:v>Neither </c:v>
                </c:pt>
                <c:pt idx="3">
                  <c:v>Interested</c:v>
                </c:pt>
                <c:pt idx="4">
                  <c:v>Very interested</c:v>
                </c:pt>
              </c:strCache>
            </c:strRef>
          </c:cat>
          <c:val>
            <c:numRef>
              <c:f>'Interest eng'!$V$31:$V$35</c:f>
              <c:numCache>
                <c:formatCode>0.00%</c:formatCode>
                <c:ptCount val="5"/>
                <c:pt idx="0">
                  <c:v>8.7999999999999995E-2</c:v>
                </c:pt>
                <c:pt idx="1">
                  <c:v>0.13200000000000001</c:v>
                </c:pt>
                <c:pt idx="2">
                  <c:v>0.312</c:v>
                </c:pt>
                <c:pt idx="3">
                  <c:v>0.30399999999999999</c:v>
                </c:pt>
                <c:pt idx="4">
                  <c:v>0.16400000000000001</c:v>
                </c:pt>
              </c:numCache>
            </c:numRef>
          </c:val>
          <c:extLst>
            <c:ext xmlns:c16="http://schemas.microsoft.com/office/drawing/2014/chart" uri="{C3380CC4-5D6E-409C-BE32-E72D297353CC}">
              <c16:uniqueId val="{00000004-4069-4D2A-B091-BD5758353C36}"/>
            </c:ext>
          </c:extLst>
        </c:ser>
        <c:dLbls>
          <c:dLblPos val="outEnd"/>
          <c:showLegendKey val="0"/>
          <c:showVal val="1"/>
          <c:showCatName val="0"/>
          <c:showSerName val="0"/>
          <c:showPercent val="0"/>
          <c:showBubbleSize val="0"/>
        </c:dLbls>
        <c:gapWidth val="44"/>
        <c:overlap val="-27"/>
        <c:axId val="616163111"/>
        <c:axId val="616165407"/>
      </c:barChart>
      <c:catAx>
        <c:axId val="616163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16165407"/>
        <c:crosses val="autoZero"/>
        <c:auto val="1"/>
        <c:lblAlgn val="ctr"/>
        <c:lblOffset val="100"/>
        <c:noMultiLvlLbl val="0"/>
      </c:catAx>
      <c:valAx>
        <c:axId val="6161654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631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rgbClr val="70AD47">
                  <a:lumMod val="75000"/>
                </a:srgbClr>
              </a:solidFill>
              <a:round/>
            </a:ln>
            <a:effectLst/>
          </c:spPr>
          <c:marker>
            <c:symbol val="none"/>
          </c:marker>
          <c:dPt>
            <c:idx val="0"/>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1-7AEB-45CD-8FC7-4DB9089A6533}"/>
              </c:ext>
            </c:extLst>
          </c:dPt>
          <c:dPt>
            <c:idx val="1"/>
            <c:marker>
              <c:symbol val="none"/>
            </c:marker>
            <c:bubble3D val="0"/>
            <c:spPr>
              <a:ln w="28575" cap="rnd">
                <a:solidFill>
                  <a:srgbClr val="70AD47">
                    <a:lumMod val="75000"/>
                  </a:srgbClr>
                </a:solidFill>
                <a:round/>
              </a:ln>
              <a:effectLst/>
            </c:spPr>
            <c:extLst>
              <c:ext xmlns:c16="http://schemas.microsoft.com/office/drawing/2014/chart" uri="{C3380CC4-5D6E-409C-BE32-E72D297353CC}">
                <c16:uniqueId val="{00000002-7AEB-45CD-8FC7-4DB9089A6533}"/>
              </c:ext>
            </c:extLst>
          </c:dPt>
          <c:dLbls>
            <c:dLbl>
              <c:idx val="0"/>
              <c:layout>
                <c:manualLayout>
                  <c:x val="-0.10871215277777782"/>
                  <c:y val="9.105365360572441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EB-45CD-8FC7-4DB9089A6533}"/>
                </c:ext>
              </c:extLst>
            </c:dLbl>
            <c:dLbl>
              <c:idx val="1"/>
              <c:layout>
                <c:manualLayout>
                  <c:x val="-0.13144305555555563"/>
                  <c:y val="8.2076450403000503E-2"/>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EB-45CD-8FC7-4DB9089A6533}"/>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'T-tests'!$I$62:$J$62</c:f>
                <c:numCache>
                  <c:formatCode>General</c:formatCode>
                  <c:ptCount val="2"/>
                  <c:pt idx="0">
                    <c:v>8.2084179373569099E-2</c:v>
                  </c:pt>
                  <c:pt idx="1">
                    <c:v>7.7340435640462515E-2</c:v>
                  </c:pt>
                </c:numCache>
              </c:numRef>
            </c:plus>
            <c:minus>
              <c:numRef>
                <c:f>'T-tests'!$I$62:$J$62</c:f>
                <c:numCache>
                  <c:formatCode>General</c:formatCode>
                  <c:ptCount val="2"/>
                  <c:pt idx="0">
                    <c:v>8.2084179373569099E-2</c:v>
                  </c:pt>
                  <c:pt idx="1">
                    <c:v>7.7340435640462515E-2</c:v>
                  </c:pt>
                </c:numCache>
              </c:numRef>
            </c:minus>
            <c:spPr>
              <a:noFill/>
              <a:ln w="9525" cap="flat" cmpd="sng" algn="ctr">
                <a:solidFill>
                  <a:schemeClr val="tx1">
                    <a:lumMod val="65000"/>
                    <a:lumOff val="35000"/>
                  </a:schemeClr>
                </a:solidFill>
                <a:round/>
              </a:ln>
              <a:effectLst/>
            </c:spPr>
          </c:errBars>
          <c:cat>
            <c:strRef>
              <c:f>'T-tests'!$I$47:$J$47</c:f>
              <c:strCache>
                <c:ptCount val="2"/>
                <c:pt idx="0">
                  <c:v>Pre</c:v>
                </c:pt>
                <c:pt idx="1">
                  <c:v>Post</c:v>
                </c:pt>
              </c:strCache>
            </c:strRef>
          </c:cat>
          <c:val>
            <c:numRef>
              <c:f>'T-tests'!$I$48:$J$48</c:f>
              <c:numCache>
                <c:formatCode>General</c:formatCode>
                <c:ptCount val="2"/>
                <c:pt idx="0">
                  <c:v>5.5555555555555552E-2</c:v>
                </c:pt>
                <c:pt idx="1">
                  <c:v>0.2361111111111111</c:v>
                </c:pt>
              </c:numCache>
            </c:numRef>
          </c:val>
          <c:smooth val="0"/>
          <c:extLst>
            <c:ext xmlns:c16="http://schemas.microsoft.com/office/drawing/2014/chart" uri="{C3380CC4-5D6E-409C-BE32-E72D297353CC}">
              <c16:uniqueId val="{00000000-7AEB-45CD-8FC7-4DB9089A6533}"/>
            </c:ext>
          </c:extLst>
        </c:ser>
        <c:dLbls>
          <c:showLegendKey val="0"/>
          <c:showVal val="0"/>
          <c:showCatName val="0"/>
          <c:showSerName val="0"/>
          <c:showPercent val="0"/>
          <c:showBubbleSize val="0"/>
        </c:dLbls>
        <c:smooth val="0"/>
        <c:axId val="687115312"/>
        <c:axId val="687118592"/>
      </c:lineChart>
      <c:catAx>
        <c:axId val="687115312"/>
        <c:scaling>
          <c:orientation val="minMax"/>
        </c:scaling>
        <c:delete val="1"/>
        <c:axPos val="b"/>
        <c:numFmt formatCode="General" sourceLinked="1"/>
        <c:majorTickMark val="none"/>
        <c:minorTickMark val="none"/>
        <c:tickLblPos val="nextTo"/>
        <c:crossAx val="687118592"/>
        <c:crosses val="autoZero"/>
        <c:auto val="1"/>
        <c:lblAlgn val="ctr"/>
        <c:lblOffset val="100"/>
        <c:noMultiLvlLbl val="1"/>
      </c:catAx>
      <c:valAx>
        <c:axId val="687118592"/>
        <c:scaling>
          <c:orientation val="minMax"/>
          <c:max val="2"/>
          <c:min val="-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115312"/>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[Matched data_220914_analysis_220922 (version 1).xlsx]Interest sci!PivotTable2</c:name>
    <c:fmtId val="3"/>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9"/>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6">
              <a:lumMod val="75000"/>
            </a:schemeClr>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6">
              <a:lumMod val="75000"/>
            </a:schemeClr>
          </a:solidFill>
          <a:ln>
            <a:noFill/>
          </a:ln>
          <a:effectLst/>
        </c:spPr>
        <c:dLbl>
          <c:idx val="0"/>
          <c:layout>
            <c:manualLayout>
              <c:x val="-6.7635469318261098E-3"/>
              <c:y val="-2.436427882090726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3"/>
        <c:spPr>
          <a:solidFill>
            <a:srgbClr val="261D57"/>
          </a:solidFill>
          <a:ln>
            <a:no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4"/>
        <c:spPr>
          <a:solidFill>
            <a:srgbClr val="261D57"/>
          </a:solidFill>
          <a:ln>
            <a:noFill/>
          </a:ln>
          <a:effectLst/>
        </c:spPr>
        <c:dLbl>
          <c:idx val="0"/>
          <c:layout>
            <c:manualLayout>
              <c:x val="-6.7635469318261098E-3"/>
              <c:y val="-6.1604462477224146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5"/>
        <c:spPr>
          <a:solidFill>
            <a:srgbClr val="261D57"/>
          </a:solidFill>
          <a:ln>
            <a:noFill/>
          </a:ln>
          <a:effectLst/>
        </c:spPr>
        <c:dLbl>
          <c:idx val="0"/>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'Interest sci'!$N$35:$N$39</c:f>
              <c:strCache>
                <c:ptCount val="1"/>
                <c:pt idx="0">
                  <c:v>pre</c:v>
                </c:pt>
              </c:strCache>
            </c:strRef>
          </c:tx>
          <c:spPr>
            <a:solidFill>
              <a:schemeClr val="accent6">
                <a:lumMod val="75000"/>
              </a:schemeClr>
            </a:solidFill>
            <a:ln>
              <a:noFill/>
            </a:ln>
            <a:effectLst/>
          </c:spPr>
          <c:invertIfNegative val="0"/>
          <c:dLbls>
            <c:dLbl>
              <c:idx val="0"/>
              <c:layout>
                <c:manualLayout>
                  <c:x val="-6.763549024767071E-3"/>
                  <c:y val="-5.6771653543307085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805-44D5-8F86-44724824DDA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'Interest sci'!$N$35:$N$39</c:f>
                <c:numCache>
                  <c:formatCode>General</c:formatCode>
                  <c:ptCount val="5"/>
                  <c:pt idx="0">
                    <c:v>3.1792102247780542E-2</c:v>
                  </c:pt>
                  <c:pt idx="1">
                    <c:v>4.3210337945141467E-2</c:v>
                  </c:pt>
                  <c:pt idx="2">
                    <c:v>5.4014789485020781E-2</c:v>
                  </c:pt>
                  <c:pt idx="3">
                    <c:v>5.970957600474705E-2</c:v>
                  </c:pt>
                  <c:pt idx="4">
                    <c:v>4.4660236989966823E-2</c:v>
                  </c:pt>
                </c:numCache>
              </c:numRef>
            </c:plus>
            <c:minus>
              <c:numRef>
                <c:f>'Interest sci'!$N$35:$N$39</c:f>
                <c:numCache>
                  <c:formatCode>General</c:formatCode>
                  <c:ptCount val="5"/>
                  <c:pt idx="0">
                    <c:v>3.1792102247780542E-2</c:v>
                  </c:pt>
                  <c:pt idx="1">
                    <c:v>4.3210337945141467E-2</c:v>
                  </c:pt>
                  <c:pt idx="2">
                    <c:v>5.4014789485020781E-2</c:v>
                  </c:pt>
                  <c:pt idx="3">
                    <c:v>5.970957600474705E-2</c:v>
                  </c:pt>
                  <c:pt idx="4">
                    <c:v>4.4660236989966823E-2</c:v>
                  </c:pt>
                </c:numCache>
              </c:numRef>
            </c:minus>
            <c:spPr>
              <a:noFill/>
              <a:ln w="9525" cap="flat" cmpd="sng" algn="ctr">
                <a:solidFill>
                  <a:schemeClr val="tx1">
                    <a:lumMod val="65000"/>
                    <a:lumOff val="35000"/>
                  </a:schemeClr>
                </a:solidFill>
                <a:round/>
              </a:ln>
              <a:effectLst/>
            </c:spPr>
          </c:errBars>
          <c:cat>
            <c:strRef>
              <c:f>'Interest sci'!$N$35:$N$39</c:f>
              <c:strCache>
                <c:ptCount val="5"/>
                <c:pt idx="0">
                  <c:v>Not at all interested</c:v>
                </c:pt>
                <c:pt idx="1">
                  <c:v>Not interested</c:v>
                </c:pt>
                <c:pt idx="2">
                  <c:v>Neither</c:v>
                </c:pt>
                <c:pt idx="3">
                  <c:v>Interested</c:v>
                </c:pt>
                <c:pt idx="4">
                  <c:v>Very interested</c:v>
                </c:pt>
              </c:strCache>
            </c:strRef>
          </c:cat>
          <c:val>
            <c:numRef>
              <c:f>'Interest sci'!$N$35:$N$39</c:f>
              <c:numCache>
                <c:formatCode>0.00%</c:formatCode>
                <c:ptCount val="5"/>
                <c:pt idx="0">
                  <c:v>7.1428571428571425E-2</c:v>
                </c:pt>
                <c:pt idx="1">
                  <c:v>0.14285714285714285</c:v>
                </c:pt>
                <c:pt idx="2">
                  <c:v>0.25793650793650796</c:v>
                </c:pt>
                <c:pt idx="3">
                  <c:v>0.37301587301587302</c:v>
                </c:pt>
                <c:pt idx="4">
                  <c:v>0.15476190476190477</c:v>
                </c:pt>
              </c:numCache>
            </c:numRef>
          </c:val>
          <c:extLst>
            <c:ext xmlns:c16="http://schemas.microsoft.com/office/drawing/2014/chart" uri="{C3380CC4-5D6E-409C-BE32-E72D297353CC}">
              <c16:uniqueId val="{00000001-3805-44D5-8F86-44724824DDA0}"/>
            </c:ext>
          </c:extLst>
        </c:ser>
        <c:ser>
          <c:idx val="1"/>
          <c:order val="1"/>
          <c:tx>
            <c:strRef>
              <c:f>'Interest sci'!$N$35:$N$39</c:f>
              <c:strCache>
                <c:ptCount val="1"/>
                <c:pt idx="0">
                  <c:v>post</c:v>
                </c:pt>
              </c:strCache>
            </c:strRef>
          </c:tx>
          <c:spPr>
            <a:solidFill>
              <a:srgbClr val="261D57"/>
            </a:solidFill>
            <a:ln>
              <a:noFill/>
            </a:ln>
            <a:effectLst/>
          </c:spPr>
          <c:invertIfNegative val="0"/>
          <c:dLbls>
            <c:dLbl>
              <c:idx val="0"/>
              <c:layout>
                <c:manualLayout>
                  <c:x val="-1.1273173522183624E-2"/>
                  <c:y val="-5.24566200058326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805-44D5-8F86-44724824DDA0}"/>
                </c:ext>
              </c:extLst>
            </c:dLbl>
            <c:dLbl>
              <c:idx val="1"/>
              <c:layout>
                <c:manualLayout>
                  <c:x val="-2.2545156439420368E-3"/>
                  <c:y val="-3.953874850756990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805-44D5-8F86-44724824DDA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'Interest sci'!$V$35:$V$39</c:f>
                <c:numCache>
                  <c:formatCode>General</c:formatCode>
                  <c:ptCount val="5"/>
                  <c:pt idx="0">
                    <c:v>3.6517908724350574E-2</c:v>
                  </c:pt>
                  <c:pt idx="1">
                    <c:v>3.5828028000435629E-2</c:v>
                  </c:pt>
                  <c:pt idx="2">
                    <c:v>5.6133524015511437E-2</c:v>
                  </c:pt>
                  <c:pt idx="3">
                    <c:v>5.8197941736800304E-2</c:v>
                  </c:pt>
                  <c:pt idx="4">
                    <c:v>4.9208726640708772E-2</c:v>
                  </c:pt>
                </c:numCache>
              </c:numRef>
            </c:plus>
            <c:minus>
              <c:numRef>
                <c:f>'Interest sci'!$V$35:$V$39</c:f>
                <c:numCache>
                  <c:formatCode>General</c:formatCode>
                  <c:ptCount val="5"/>
                  <c:pt idx="0">
                    <c:v>3.6517908724350574E-2</c:v>
                  </c:pt>
                  <c:pt idx="1">
                    <c:v>3.5828028000435629E-2</c:v>
                  </c:pt>
                  <c:pt idx="2">
                    <c:v>5.6133524015511437E-2</c:v>
                  </c:pt>
                  <c:pt idx="3">
                    <c:v>5.8197941736800304E-2</c:v>
                  </c:pt>
                  <c:pt idx="4">
                    <c:v>4.9208726640708772E-2</c:v>
                  </c:pt>
                </c:numCache>
              </c:numRef>
            </c:minus>
            <c:spPr>
              <a:noFill/>
              <a:ln w="9525" cap="flat" cmpd="sng" algn="ctr">
                <a:solidFill>
                  <a:schemeClr val="tx1">
                    <a:lumMod val="65000"/>
                    <a:lumOff val="35000"/>
                  </a:schemeClr>
                </a:solidFill>
                <a:round/>
              </a:ln>
              <a:effectLst/>
            </c:spPr>
          </c:errBars>
          <c:cat>
            <c:strRef>
              <c:f>'Interest sci'!$N$35:$N$39</c:f>
              <c:strCache>
                <c:ptCount val="5"/>
                <c:pt idx="0">
                  <c:v>Not at all interested</c:v>
                </c:pt>
                <c:pt idx="1">
                  <c:v>Not interested</c:v>
                </c:pt>
                <c:pt idx="2">
                  <c:v>Neither</c:v>
                </c:pt>
                <c:pt idx="3">
                  <c:v>Interested</c:v>
                </c:pt>
                <c:pt idx="4">
                  <c:v>Very interested</c:v>
                </c:pt>
              </c:strCache>
            </c:strRef>
          </c:cat>
          <c:val>
            <c:numRef>
              <c:f>'Interest sci'!$N$35:$N$39</c:f>
              <c:numCache>
                <c:formatCode>0.00%</c:formatCode>
                <c:ptCount val="5"/>
                <c:pt idx="0">
                  <c:v>9.6000000000000002E-2</c:v>
                </c:pt>
                <c:pt idx="1">
                  <c:v>9.1999999999999998E-2</c:v>
                </c:pt>
                <c:pt idx="2">
                  <c:v>0.28799999999999998</c:v>
                </c:pt>
                <c:pt idx="3">
                  <c:v>0.32800000000000001</c:v>
                </c:pt>
                <c:pt idx="4">
                  <c:v>0.19600000000000001</c:v>
                </c:pt>
              </c:numCache>
            </c:numRef>
          </c:val>
          <c:extLst>
            <c:ext xmlns:c16="http://schemas.microsoft.com/office/drawing/2014/chart" uri="{C3380CC4-5D6E-409C-BE32-E72D297353CC}">
              <c16:uniqueId val="{00000004-3805-44D5-8F86-44724824DDA0}"/>
            </c:ext>
          </c:extLst>
        </c:ser>
        <c:dLbls>
          <c:dLblPos val="outEnd"/>
          <c:showLegendKey val="0"/>
          <c:showVal val="1"/>
          <c:showCatName val="0"/>
          <c:showSerName val="0"/>
          <c:showPercent val="0"/>
          <c:showBubbleSize val="0"/>
        </c:dLbls>
        <c:gapWidth val="44"/>
        <c:overlap val="-27"/>
        <c:axId val="616163111"/>
        <c:axId val="616165407"/>
      </c:barChart>
      <c:catAx>
        <c:axId val="616163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16165407"/>
        <c:crosses val="autoZero"/>
        <c:auto val="1"/>
        <c:lblAlgn val="ctr"/>
        <c:lblOffset val="100"/>
        <c:noMultiLvlLbl val="0"/>
      </c:catAx>
      <c:valAx>
        <c:axId val="6161654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1631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atin typeface="Trebuchet MS" panose="020B0603020202020204" pitchFamily="34" charset="0"/>
              </a:defRPr>
            </a:lvl1pPr>
          </a:lstStyle>
          <a:p>
            <a:endParaRPr lang="en-GB"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atin typeface="Trebuchet MS" panose="020B0603020202020204" pitchFamily="34" charset="0"/>
              </a:defRPr>
            </a:lvl1pPr>
          </a:lstStyle>
          <a:p>
            <a:fld id="{D7E18C02-325E-428B-B88C-8CE7B6874733}" type="datetimeFigureOut">
              <a:rPr lang="en-GB" smtClean="0"/>
              <a:pPr/>
              <a:t>08/03/2023</a:t>
            </a:fld>
            <a:endParaRPr lang="en-GB" dirty="0"/>
          </a:p>
        </p:txBody>
      </p:sp>
      <p:sp>
        <p:nvSpPr>
          <p:cNvPr id="4" name="Slide Image Placeholder 3"/>
          <p:cNvSpPr>
            <a:spLocks noGrp="1" noRot="1" noChangeAspect="1"/>
          </p:cNvSpPr>
          <p:nvPr>
            <p:ph type="sldImg" idx="2"/>
          </p:nvPr>
        </p:nvSpPr>
        <p:spPr>
          <a:xfrm>
            <a:off x="3771900" y="857250"/>
            <a:ext cx="1600200" cy="23145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atin typeface="Trebuchet MS" panose="020B0603020202020204" pitchFamily="34" charset="0"/>
              </a:defRPr>
            </a:lvl1pPr>
          </a:lstStyle>
          <a:p>
            <a:endParaRPr lang="en-GB"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atin typeface="Trebuchet MS" panose="020B0603020202020204" pitchFamily="34" charset="0"/>
              </a:defRPr>
            </a:lvl1pPr>
          </a:lstStyle>
          <a:p>
            <a:fld id="{D8AF69E2-2352-4D90-91D6-8FC512C3470A}" type="slidenum">
              <a:rPr lang="en-GB" smtClean="0"/>
              <a:pPr/>
              <a:t>‹#›</a:t>
            </a:fld>
            <a:endParaRPr lang="en-GB" dirty="0"/>
          </a:p>
        </p:txBody>
      </p:sp>
    </p:spTree>
    <p:extLst>
      <p:ext uri="{BB962C8B-B14F-4D97-AF65-F5344CB8AC3E}">
        <p14:creationId xmlns:p14="http://schemas.microsoft.com/office/powerpoint/2010/main" val="2335760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rebuchet MS" panose="020B0603020202020204" pitchFamily="34" charset="0"/>
        <a:ea typeface="+mn-ea"/>
        <a:cs typeface="+mn-cs"/>
      </a:defRPr>
    </a:lvl1pPr>
    <a:lvl2pPr marL="457200" algn="l" defTabSz="914400" rtl="0" eaLnBrk="1" latinLnBrk="0" hangingPunct="1">
      <a:defRPr sz="1200" kern="1200">
        <a:solidFill>
          <a:schemeClr val="tx1"/>
        </a:solidFill>
        <a:latin typeface="Trebuchet MS" panose="020B0603020202020204" pitchFamily="34" charset="0"/>
        <a:ea typeface="+mn-ea"/>
        <a:cs typeface="+mn-cs"/>
      </a:defRPr>
    </a:lvl2pPr>
    <a:lvl3pPr marL="914400" algn="l" defTabSz="914400" rtl="0" eaLnBrk="1" latinLnBrk="0" hangingPunct="1">
      <a:defRPr sz="1200" kern="1200">
        <a:solidFill>
          <a:schemeClr val="tx1"/>
        </a:solidFill>
        <a:latin typeface="Trebuchet MS" panose="020B0603020202020204" pitchFamily="34" charset="0"/>
        <a:ea typeface="+mn-ea"/>
        <a:cs typeface="+mn-cs"/>
      </a:defRPr>
    </a:lvl3pPr>
    <a:lvl4pPr marL="1371600" algn="l" defTabSz="914400" rtl="0" eaLnBrk="1" latinLnBrk="0" hangingPunct="1">
      <a:defRPr sz="1200" kern="1200">
        <a:solidFill>
          <a:schemeClr val="tx1"/>
        </a:solidFill>
        <a:latin typeface="Trebuchet MS" panose="020B0603020202020204" pitchFamily="34" charset="0"/>
        <a:ea typeface="+mn-ea"/>
        <a:cs typeface="+mn-cs"/>
      </a:defRPr>
    </a:lvl4pPr>
    <a:lvl5pPr marL="1828800" algn="l" defTabSz="914400" rtl="0" eaLnBrk="1" latinLnBrk="0" hangingPunct="1">
      <a:defRPr sz="1200" kern="1200">
        <a:solidFill>
          <a:schemeClr val="tx1"/>
        </a:solidFill>
        <a:latin typeface="Trebuchet MS" panose="020B0603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4</a:t>
            </a:fld>
            <a:endParaRPr lang="en-GB" dirty="0"/>
          </a:p>
        </p:txBody>
      </p:sp>
    </p:spTree>
    <p:extLst>
      <p:ext uri="{BB962C8B-B14F-4D97-AF65-F5344CB8AC3E}">
        <p14:creationId xmlns:p14="http://schemas.microsoft.com/office/powerpoint/2010/main" val="3771955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13</a:t>
            </a:fld>
            <a:endParaRPr lang="en-GB" dirty="0"/>
          </a:p>
        </p:txBody>
      </p:sp>
    </p:spTree>
    <p:extLst>
      <p:ext uri="{BB962C8B-B14F-4D97-AF65-F5344CB8AC3E}">
        <p14:creationId xmlns:p14="http://schemas.microsoft.com/office/powerpoint/2010/main" val="2604026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14</a:t>
            </a:fld>
            <a:endParaRPr lang="en-GB" dirty="0"/>
          </a:p>
        </p:txBody>
      </p:sp>
    </p:spTree>
    <p:extLst>
      <p:ext uri="{BB962C8B-B14F-4D97-AF65-F5344CB8AC3E}">
        <p14:creationId xmlns:p14="http://schemas.microsoft.com/office/powerpoint/2010/main" val="3275087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15</a:t>
            </a:fld>
            <a:endParaRPr lang="en-GB" dirty="0"/>
          </a:p>
        </p:txBody>
      </p:sp>
    </p:spTree>
    <p:extLst>
      <p:ext uri="{BB962C8B-B14F-4D97-AF65-F5344CB8AC3E}">
        <p14:creationId xmlns:p14="http://schemas.microsoft.com/office/powerpoint/2010/main" val="1744078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16</a:t>
            </a:fld>
            <a:endParaRPr lang="en-GB" dirty="0"/>
          </a:p>
        </p:txBody>
      </p:sp>
    </p:spTree>
    <p:extLst>
      <p:ext uri="{BB962C8B-B14F-4D97-AF65-F5344CB8AC3E}">
        <p14:creationId xmlns:p14="http://schemas.microsoft.com/office/powerpoint/2010/main" val="725296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5</a:t>
            </a:fld>
            <a:endParaRPr lang="en-GB" dirty="0"/>
          </a:p>
        </p:txBody>
      </p:sp>
    </p:spTree>
    <p:extLst>
      <p:ext uri="{BB962C8B-B14F-4D97-AF65-F5344CB8AC3E}">
        <p14:creationId xmlns:p14="http://schemas.microsoft.com/office/powerpoint/2010/main" val="386721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6</a:t>
            </a:fld>
            <a:endParaRPr lang="en-GB" dirty="0"/>
          </a:p>
        </p:txBody>
      </p:sp>
    </p:spTree>
    <p:extLst>
      <p:ext uri="{BB962C8B-B14F-4D97-AF65-F5344CB8AC3E}">
        <p14:creationId xmlns:p14="http://schemas.microsoft.com/office/powerpoint/2010/main" val="3128541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7</a:t>
            </a:fld>
            <a:endParaRPr lang="en-GB" dirty="0"/>
          </a:p>
        </p:txBody>
      </p:sp>
    </p:spTree>
    <p:extLst>
      <p:ext uri="{BB962C8B-B14F-4D97-AF65-F5344CB8AC3E}">
        <p14:creationId xmlns:p14="http://schemas.microsoft.com/office/powerpoint/2010/main" val="307481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8</a:t>
            </a:fld>
            <a:endParaRPr lang="en-GB" dirty="0"/>
          </a:p>
        </p:txBody>
      </p:sp>
    </p:spTree>
    <p:extLst>
      <p:ext uri="{BB962C8B-B14F-4D97-AF65-F5344CB8AC3E}">
        <p14:creationId xmlns:p14="http://schemas.microsoft.com/office/powerpoint/2010/main" val="3848342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9</a:t>
            </a:fld>
            <a:endParaRPr lang="en-GB" dirty="0"/>
          </a:p>
        </p:txBody>
      </p:sp>
    </p:spTree>
    <p:extLst>
      <p:ext uri="{BB962C8B-B14F-4D97-AF65-F5344CB8AC3E}">
        <p14:creationId xmlns:p14="http://schemas.microsoft.com/office/powerpoint/2010/main" val="4056155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10</a:t>
            </a:fld>
            <a:endParaRPr lang="en-GB" dirty="0"/>
          </a:p>
        </p:txBody>
      </p:sp>
    </p:spTree>
    <p:extLst>
      <p:ext uri="{BB962C8B-B14F-4D97-AF65-F5344CB8AC3E}">
        <p14:creationId xmlns:p14="http://schemas.microsoft.com/office/powerpoint/2010/main" val="13242330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11</a:t>
            </a:fld>
            <a:endParaRPr lang="en-GB" dirty="0"/>
          </a:p>
        </p:txBody>
      </p:sp>
    </p:spTree>
    <p:extLst>
      <p:ext uri="{BB962C8B-B14F-4D97-AF65-F5344CB8AC3E}">
        <p14:creationId xmlns:p14="http://schemas.microsoft.com/office/powerpoint/2010/main" val="104583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8AF69E2-2352-4D90-91D6-8FC512C3470A}" type="slidenum">
              <a:rPr lang="en-GB" smtClean="0"/>
              <a:pPr/>
              <a:t>12</a:t>
            </a:fld>
            <a:endParaRPr lang="en-GB" dirty="0"/>
          </a:p>
        </p:txBody>
      </p:sp>
    </p:spTree>
    <p:extLst>
      <p:ext uri="{BB962C8B-B14F-4D97-AF65-F5344CB8AC3E}">
        <p14:creationId xmlns:p14="http://schemas.microsoft.com/office/powerpoint/2010/main" val="2904801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with speaker and userna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EB70F6DA-5273-4B61-90F5-D02DE4F6B0B1}"/>
              </a:ext>
            </a:extLst>
          </p:cNvPr>
          <p:cNvSpPr>
            <a:spLocks noGrp="1"/>
          </p:cNvSpPr>
          <p:nvPr>
            <p:ph type="body" sz="quarter" idx="10" hasCustomPrompt="1"/>
          </p:nvPr>
        </p:nvSpPr>
        <p:spPr>
          <a:xfrm>
            <a:off x="231199" y="3304809"/>
            <a:ext cx="4519315" cy="1097860"/>
          </a:xfrm>
          <a:prstGeom prst="rect">
            <a:avLst/>
          </a:prstGeom>
        </p:spPr>
        <p:txBody>
          <a:bodyPr>
            <a:normAutofit/>
          </a:bodyPr>
          <a:lstStyle>
            <a:lvl1pPr marL="0" indent="0">
              <a:buNone/>
              <a:defRPr sz="2742" b="1" spc="-68"/>
            </a:lvl1pPr>
          </a:lstStyle>
          <a:p>
            <a:pPr lvl="0"/>
            <a:r>
              <a:rPr lang="en-US" dirty="0"/>
              <a:t>Title text</a:t>
            </a:r>
            <a:endParaRPr lang="en-GB" dirty="0"/>
          </a:p>
        </p:txBody>
      </p:sp>
      <p:sp>
        <p:nvSpPr>
          <p:cNvPr id="17" name="Text Placeholder 16">
            <a:extLst>
              <a:ext uri="{FF2B5EF4-FFF2-40B4-BE49-F238E27FC236}">
                <a16:creationId xmlns:a16="http://schemas.microsoft.com/office/drawing/2014/main" id="{1FAF5D59-FA50-4A30-BA8A-B17DEAE034B8}"/>
              </a:ext>
            </a:extLst>
          </p:cNvPr>
          <p:cNvSpPr>
            <a:spLocks noGrp="1"/>
          </p:cNvSpPr>
          <p:nvPr>
            <p:ph type="body" sz="quarter" idx="11" hasCustomPrompt="1"/>
          </p:nvPr>
        </p:nvSpPr>
        <p:spPr>
          <a:xfrm>
            <a:off x="231281" y="4402672"/>
            <a:ext cx="4519315" cy="1098374"/>
          </a:xfrm>
          <a:prstGeom prst="rect">
            <a:avLst/>
          </a:prstGeom>
        </p:spPr>
        <p:txBody>
          <a:bodyPr>
            <a:normAutofit/>
          </a:bodyPr>
          <a:lstStyle>
            <a:lvl1pPr marL="0" indent="0">
              <a:buNone/>
              <a:defRPr sz="1828" spc="-68">
                <a:solidFill>
                  <a:srgbClr val="00A773"/>
                </a:solidFill>
              </a:defRPr>
            </a:lvl1pPr>
          </a:lstStyle>
          <a:p>
            <a:pPr lvl="0"/>
            <a:r>
              <a:rPr lang="en-GB" dirty="0"/>
              <a:t>Speaker</a:t>
            </a:r>
          </a:p>
        </p:txBody>
      </p:sp>
      <p:sp>
        <p:nvSpPr>
          <p:cNvPr id="22" name="Text Placeholder 21">
            <a:extLst>
              <a:ext uri="{FF2B5EF4-FFF2-40B4-BE49-F238E27FC236}">
                <a16:creationId xmlns:a16="http://schemas.microsoft.com/office/drawing/2014/main" id="{4FE5C09E-FDC5-42C8-A6E4-619B55C7C3DD}"/>
              </a:ext>
            </a:extLst>
          </p:cNvPr>
          <p:cNvSpPr>
            <a:spLocks noGrp="1"/>
          </p:cNvSpPr>
          <p:nvPr>
            <p:ph type="body" sz="quarter" idx="12" hasCustomPrompt="1"/>
          </p:nvPr>
        </p:nvSpPr>
        <p:spPr>
          <a:xfrm>
            <a:off x="3560544" y="8368152"/>
            <a:ext cx="3090226" cy="843845"/>
          </a:xfrm>
          <a:prstGeom prst="rect">
            <a:avLst/>
          </a:prstGeom>
        </p:spPr>
        <p:txBody>
          <a:bodyPr/>
          <a:lstStyle>
            <a:lvl1pPr marL="0" indent="0" algn="r">
              <a:buNone/>
              <a:defRPr sz="1097" b="1">
                <a:solidFill>
                  <a:schemeClr val="bg1"/>
                </a:solidFill>
              </a:defRPr>
            </a:lvl1pPr>
          </a:lstStyle>
          <a:p>
            <a:pPr lvl="0"/>
            <a:r>
              <a:rPr lang="en-GB" dirty="0"/>
              <a:t>@username</a:t>
            </a:r>
          </a:p>
        </p:txBody>
      </p:sp>
    </p:spTree>
    <p:extLst>
      <p:ext uri="{BB962C8B-B14F-4D97-AF65-F5344CB8AC3E}">
        <p14:creationId xmlns:p14="http://schemas.microsoft.com/office/powerpoint/2010/main" val="1651765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GUK bullet and 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6">
            <a:extLst>
              <a:ext uri="{FF2B5EF4-FFF2-40B4-BE49-F238E27FC236}">
                <a16:creationId xmlns:a16="http://schemas.microsoft.com/office/drawing/2014/main" id="{E180A1CF-48B1-4971-A30F-CC4DE66DB6D3}"/>
              </a:ext>
            </a:extLst>
          </p:cNvPr>
          <p:cNvSpPr>
            <a:spLocks noGrp="1"/>
          </p:cNvSpPr>
          <p:nvPr>
            <p:ph type="body" sz="quarter" idx="10" hasCustomPrompt="1"/>
          </p:nvPr>
        </p:nvSpPr>
        <p:spPr>
          <a:xfrm>
            <a:off x="258062" y="1778899"/>
            <a:ext cx="6318647" cy="494020"/>
          </a:xfrm>
          <a:prstGeom prst="rect">
            <a:avLst/>
          </a:prstGeom>
        </p:spPr>
        <p:txBody>
          <a:bodyPr/>
          <a:lstStyle>
            <a:lvl1pPr marL="0" indent="0">
              <a:buNone/>
              <a:defRPr sz="1097" b="1" spc="0"/>
            </a:lvl1pPr>
          </a:lstStyle>
          <a:p>
            <a:pPr lvl="0"/>
            <a:r>
              <a:rPr lang="en-US" dirty="0" err="1"/>
              <a:t>Subheader</a:t>
            </a:r>
            <a:r>
              <a:rPr lang="en-US" dirty="0"/>
              <a:t> goes here</a:t>
            </a:r>
            <a:endParaRPr lang="en-GB" dirty="0"/>
          </a:p>
        </p:txBody>
      </p:sp>
      <p:sp>
        <p:nvSpPr>
          <p:cNvPr id="4" name="Text Placeholder 17">
            <a:extLst>
              <a:ext uri="{FF2B5EF4-FFF2-40B4-BE49-F238E27FC236}">
                <a16:creationId xmlns:a16="http://schemas.microsoft.com/office/drawing/2014/main" id="{1D9FC46A-5952-4122-BED9-9B496C409124}"/>
              </a:ext>
            </a:extLst>
          </p:cNvPr>
          <p:cNvSpPr>
            <a:spLocks noGrp="1"/>
          </p:cNvSpPr>
          <p:nvPr>
            <p:ph type="body" sz="quarter" idx="11" hasCustomPrompt="1"/>
          </p:nvPr>
        </p:nvSpPr>
        <p:spPr>
          <a:xfrm>
            <a:off x="258062" y="3059409"/>
            <a:ext cx="6277571" cy="3504163"/>
          </a:xfrm>
          <a:prstGeom prst="rect">
            <a:avLst/>
          </a:prstGeom>
        </p:spPr>
        <p:txBody>
          <a:bodyPr numCol="1"/>
          <a:lstStyle>
            <a:lvl1pPr marL="10319" marR="0" indent="-278606" algn="l" defTabSz="417925" rtl="0" eaLnBrk="1" fontAlgn="auto" latinLnBrk="0" hangingPunct="1">
              <a:lnSpc>
                <a:spcPct val="90000"/>
              </a:lnSpc>
              <a:spcBef>
                <a:spcPts val="488"/>
              </a:spcBef>
              <a:spcAft>
                <a:spcPts val="0"/>
              </a:spcAft>
              <a:buClrTx/>
              <a:buSzTx/>
              <a:buFont typeface="Arial" panose="020B0604020202020204" pitchFamily="34" charset="0"/>
              <a:buChar char="•"/>
              <a:tabLst/>
              <a:defRPr>
                <a:latin typeface="Trebuchet MS" panose="020B0603020202020204" pitchFamily="34" charset="0"/>
                <a:cs typeface="Calibri" panose="020F0502020204030204" pitchFamily="34" charset="0"/>
              </a:defRPr>
            </a:lvl1pPr>
          </a:lstStyle>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 Blah Blah Blah Blah Blah Blah </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 Blah Blah Blah Blah Blah Blah </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 Blah Blah Blah Blah Blah Blah</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endParaRPr lang="en-GB" sz="1097" dirty="0"/>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endParaRPr lang="en-GB" sz="1097" dirty="0"/>
          </a:p>
          <a:p>
            <a:pPr marL="342900" indent="-342900">
              <a:spcBef>
                <a:spcPts val="600"/>
              </a:spcBef>
              <a:buFont typeface="Arial" panose="020B0604020202020204" pitchFamily="34" charset="0"/>
              <a:buChar char="•"/>
            </a:pPr>
            <a:endParaRPr lang="en-GB" sz="1097" dirty="0"/>
          </a:p>
          <a:p>
            <a:pPr marL="12700">
              <a:spcBef>
                <a:spcPts val="600"/>
              </a:spcBef>
            </a:pPr>
            <a:endParaRPr lang="en-GB" sz="1097" b="1" spc="-68" dirty="0">
              <a:solidFill>
                <a:srgbClr val="0A2240"/>
              </a:solidFill>
              <a:latin typeface="Calibri"/>
              <a:cs typeface="Calibri"/>
            </a:endParaRPr>
          </a:p>
        </p:txBody>
      </p:sp>
      <p:sp>
        <p:nvSpPr>
          <p:cNvPr id="7" name="Title 4">
            <a:extLst>
              <a:ext uri="{FF2B5EF4-FFF2-40B4-BE49-F238E27FC236}">
                <a16:creationId xmlns:a16="http://schemas.microsoft.com/office/drawing/2014/main" id="{4ABB226D-63D8-4807-AA7C-B4DC9A98202C}"/>
              </a:ext>
            </a:extLst>
          </p:cNvPr>
          <p:cNvSpPr>
            <a:spLocks noGrp="1"/>
          </p:cNvSpPr>
          <p:nvPr>
            <p:ph type="title" hasCustomPrompt="1"/>
          </p:nvPr>
        </p:nvSpPr>
        <p:spPr>
          <a:xfrm>
            <a:off x="258064" y="486113"/>
            <a:ext cx="6318271" cy="1158150"/>
          </a:xfrm>
          <a:prstGeom prst="rect">
            <a:avLst/>
          </a:prstGeom>
        </p:spPr>
        <p:txBody>
          <a:bodyPr/>
          <a:lstStyle>
            <a:lvl1pPr>
              <a:defRPr sz="1645" b="1" spc="-68"/>
            </a:lvl1pPr>
          </a:lstStyle>
          <a:p>
            <a:r>
              <a:rPr lang="en-US" dirty="0"/>
              <a:t>Header text goes here</a:t>
            </a:r>
            <a:endParaRPr lang="en-GB" dirty="0"/>
          </a:p>
        </p:txBody>
      </p:sp>
      <p:sp>
        <p:nvSpPr>
          <p:cNvPr id="11" name="Text Placeholder 4">
            <a:extLst>
              <a:ext uri="{FF2B5EF4-FFF2-40B4-BE49-F238E27FC236}">
                <a16:creationId xmlns:a16="http://schemas.microsoft.com/office/drawing/2014/main" id="{7B92CEC5-AFE3-4B49-96C9-BDACA2297E3B}"/>
              </a:ext>
            </a:extLst>
          </p:cNvPr>
          <p:cNvSpPr>
            <a:spLocks noGrp="1"/>
          </p:cNvSpPr>
          <p:nvPr>
            <p:ph type="body" sz="quarter" idx="4294967295" hasCustomPrompt="1"/>
          </p:nvPr>
        </p:nvSpPr>
        <p:spPr>
          <a:xfrm>
            <a:off x="3386140" y="7330064"/>
            <a:ext cx="3171825" cy="2114517"/>
          </a:xfrm>
          <a:prstGeom prst="rect">
            <a:avLst/>
          </a:prstGeom>
        </p:spPr>
        <p:txBody>
          <a:bodyPr/>
          <a:lstStyle>
            <a:lvl1pPr marL="0" indent="0">
              <a:buFontTx/>
              <a:buNone/>
              <a:defRPr>
                <a:solidFill>
                  <a:schemeClr val="bg1"/>
                </a:solidFill>
              </a:defRPr>
            </a:lvl1pPr>
          </a:lstStyle>
          <a:p>
            <a:pPr algn="r"/>
            <a:r>
              <a:rPr lang="en-GB" dirty="0">
                <a:solidFill>
                  <a:schemeClr val="bg1"/>
                </a:solidFill>
                <a:latin typeface="Trebuchet MS" panose="020B0603020202020204" pitchFamily="34" charset="0"/>
              </a:rPr>
              <a:t>Quote goes here</a:t>
            </a:r>
            <a:endParaRPr lang="en-GB" sz="823"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384378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7520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peak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14">
            <a:extLst>
              <a:ext uri="{FF2B5EF4-FFF2-40B4-BE49-F238E27FC236}">
                <a16:creationId xmlns:a16="http://schemas.microsoft.com/office/drawing/2014/main" id="{F7FA6CC4-50DA-448F-97C5-E018833CBE41}"/>
              </a:ext>
            </a:extLst>
          </p:cNvPr>
          <p:cNvSpPr>
            <a:spLocks noGrp="1"/>
          </p:cNvSpPr>
          <p:nvPr>
            <p:ph type="body" sz="quarter" idx="10" hasCustomPrompt="1"/>
          </p:nvPr>
        </p:nvSpPr>
        <p:spPr>
          <a:xfrm>
            <a:off x="231199" y="3304809"/>
            <a:ext cx="4519315" cy="1097860"/>
          </a:xfrm>
          <a:prstGeom prst="rect">
            <a:avLst/>
          </a:prstGeom>
        </p:spPr>
        <p:txBody>
          <a:bodyPr>
            <a:normAutofit/>
          </a:bodyPr>
          <a:lstStyle>
            <a:lvl1pPr marL="0" indent="0">
              <a:buNone/>
              <a:defRPr sz="2742" b="1" spc="-68"/>
            </a:lvl1pPr>
          </a:lstStyle>
          <a:p>
            <a:pPr lvl="0"/>
            <a:r>
              <a:rPr lang="en-US" dirty="0"/>
              <a:t>Title text</a:t>
            </a:r>
            <a:endParaRPr lang="en-GB" dirty="0"/>
          </a:p>
        </p:txBody>
      </p:sp>
      <p:sp>
        <p:nvSpPr>
          <p:cNvPr id="8" name="Text Placeholder 16">
            <a:extLst>
              <a:ext uri="{FF2B5EF4-FFF2-40B4-BE49-F238E27FC236}">
                <a16:creationId xmlns:a16="http://schemas.microsoft.com/office/drawing/2014/main" id="{472745EE-D41B-47A0-8D46-AED55FAC2004}"/>
              </a:ext>
            </a:extLst>
          </p:cNvPr>
          <p:cNvSpPr>
            <a:spLocks noGrp="1"/>
          </p:cNvSpPr>
          <p:nvPr>
            <p:ph type="body" sz="quarter" idx="11" hasCustomPrompt="1"/>
          </p:nvPr>
        </p:nvSpPr>
        <p:spPr>
          <a:xfrm>
            <a:off x="231281" y="4402672"/>
            <a:ext cx="4519315" cy="1098374"/>
          </a:xfrm>
          <a:prstGeom prst="rect">
            <a:avLst/>
          </a:prstGeom>
        </p:spPr>
        <p:txBody>
          <a:bodyPr>
            <a:normAutofit/>
          </a:bodyPr>
          <a:lstStyle>
            <a:lvl1pPr marL="0" indent="0">
              <a:buNone/>
              <a:defRPr sz="1828" spc="-68">
                <a:solidFill>
                  <a:srgbClr val="00A773"/>
                </a:solidFill>
              </a:defRPr>
            </a:lvl1pPr>
          </a:lstStyle>
          <a:p>
            <a:pPr lvl="0"/>
            <a:r>
              <a:rPr lang="en-GB" dirty="0"/>
              <a:t>Speaker</a:t>
            </a:r>
          </a:p>
        </p:txBody>
      </p:sp>
    </p:spTree>
    <p:extLst>
      <p:ext uri="{BB962C8B-B14F-4D97-AF65-F5344CB8AC3E}">
        <p14:creationId xmlns:p14="http://schemas.microsoft.com/office/powerpoint/2010/main" val="252673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GUK Interstiti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1DB71-AB3C-4833-8CD0-494D1CCA0CF3}"/>
              </a:ext>
            </a:extLst>
          </p:cNvPr>
          <p:cNvSpPr>
            <a:spLocks noGrp="1"/>
          </p:cNvSpPr>
          <p:nvPr>
            <p:ph type="title" hasCustomPrompt="1"/>
          </p:nvPr>
        </p:nvSpPr>
        <p:spPr>
          <a:xfrm>
            <a:off x="471490" y="4442692"/>
            <a:ext cx="5915025" cy="1389412"/>
          </a:xfrm>
          <a:prstGeom prst="rect">
            <a:avLst/>
          </a:prstGeom>
        </p:spPr>
        <p:txBody>
          <a:bodyPr/>
          <a:lstStyle>
            <a:lvl1pPr algn="ctr">
              <a:defRPr b="1"/>
            </a:lvl1pPr>
          </a:lstStyle>
          <a:p>
            <a:r>
              <a:rPr lang="en-US" dirty="0"/>
              <a:t>Interstitial</a:t>
            </a:r>
            <a:endParaRPr lang="en-GB" dirty="0"/>
          </a:p>
        </p:txBody>
      </p:sp>
    </p:spTree>
    <p:extLst>
      <p:ext uri="{BB962C8B-B14F-4D97-AF65-F5344CB8AC3E}">
        <p14:creationId xmlns:p14="http://schemas.microsoft.com/office/powerpoint/2010/main" val="1110629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GUK char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hart Placeholder 2">
            <a:extLst>
              <a:ext uri="{FF2B5EF4-FFF2-40B4-BE49-F238E27FC236}">
                <a16:creationId xmlns:a16="http://schemas.microsoft.com/office/drawing/2014/main" id="{4AC3A3C9-F53F-4067-AEA3-AC0A35D0B8D7}"/>
              </a:ext>
            </a:extLst>
          </p:cNvPr>
          <p:cNvSpPr>
            <a:spLocks noGrp="1"/>
          </p:cNvSpPr>
          <p:nvPr>
            <p:ph type="chart" sz="quarter" idx="10"/>
          </p:nvPr>
        </p:nvSpPr>
        <p:spPr>
          <a:xfrm>
            <a:off x="792520" y="1738606"/>
            <a:ext cx="5463656" cy="6401744"/>
          </a:xfrm>
          <a:prstGeom prst="rect">
            <a:avLst/>
          </a:prstGeom>
          <a:solidFill>
            <a:schemeClr val="bg1">
              <a:lumMod val="95000"/>
            </a:schemeClr>
          </a:solidFill>
        </p:spPr>
        <p:txBody>
          <a:bodyPr/>
          <a:lstStyle/>
          <a:p>
            <a:endParaRPr lang="en-GB"/>
          </a:p>
        </p:txBody>
      </p:sp>
    </p:spTree>
    <p:extLst>
      <p:ext uri="{BB962C8B-B14F-4D97-AF65-F5344CB8AC3E}">
        <p14:creationId xmlns:p14="http://schemas.microsoft.com/office/powerpoint/2010/main" val="356804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GUK pictu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C89E04C-DDF6-46FF-AF7E-4F2B6D72C088}"/>
              </a:ext>
            </a:extLst>
          </p:cNvPr>
          <p:cNvSpPr>
            <a:spLocks noGrp="1"/>
          </p:cNvSpPr>
          <p:nvPr>
            <p:ph type="pic" sz="quarter" idx="10"/>
          </p:nvPr>
        </p:nvSpPr>
        <p:spPr>
          <a:xfrm>
            <a:off x="225924" y="605370"/>
            <a:ext cx="4324647" cy="7413776"/>
          </a:xfrm>
          <a:prstGeom prst="rect">
            <a:avLst/>
          </a:prstGeom>
          <a:solidFill>
            <a:schemeClr val="bg1">
              <a:lumMod val="95000"/>
            </a:schemeClr>
          </a:solidFill>
        </p:spPr>
        <p:txBody>
          <a:bodyPr/>
          <a:lstStyle/>
          <a:p>
            <a:endParaRPr lang="en-GB"/>
          </a:p>
        </p:txBody>
      </p:sp>
      <p:sp>
        <p:nvSpPr>
          <p:cNvPr id="5" name="Picture Placeholder 4">
            <a:extLst>
              <a:ext uri="{FF2B5EF4-FFF2-40B4-BE49-F238E27FC236}">
                <a16:creationId xmlns:a16="http://schemas.microsoft.com/office/drawing/2014/main" id="{FD235D5F-53F5-4CC1-B426-3C66BCCF7BA5}"/>
              </a:ext>
            </a:extLst>
          </p:cNvPr>
          <p:cNvSpPr>
            <a:spLocks noGrp="1"/>
          </p:cNvSpPr>
          <p:nvPr>
            <p:ph type="pic" sz="quarter" idx="11"/>
          </p:nvPr>
        </p:nvSpPr>
        <p:spPr>
          <a:xfrm>
            <a:off x="4692132" y="605372"/>
            <a:ext cx="2036388" cy="7413777"/>
          </a:xfrm>
          <a:prstGeom prst="rect">
            <a:avLst/>
          </a:prstGeom>
          <a:solidFill>
            <a:schemeClr val="bg1">
              <a:lumMod val="95000"/>
            </a:schemeClr>
          </a:solidFill>
        </p:spPr>
        <p:txBody>
          <a:bodyPr/>
          <a:lstStyle/>
          <a:p>
            <a:endParaRPr lang="en-GB" dirty="0"/>
          </a:p>
        </p:txBody>
      </p:sp>
    </p:spTree>
    <p:extLst>
      <p:ext uri="{BB962C8B-B14F-4D97-AF65-F5344CB8AC3E}">
        <p14:creationId xmlns:p14="http://schemas.microsoft.com/office/powerpoint/2010/main" val="879417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GUK - two column bulle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D0A26AD-B59E-4794-8823-4C526968F8ED}"/>
              </a:ext>
            </a:extLst>
          </p:cNvPr>
          <p:cNvSpPr>
            <a:spLocks noGrp="1"/>
          </p:cNvSpPr>
          <p:nvPr>
            <p:ph type="title" hasCustomPrompt="1"/>
          </p:nvPr>
        </p:nvSpPr>
        <p:spPr>
          <a:xfrm>
            <a:off x="258064" y="486113"/>
            <a:ext cx="6318271" cy="1158150"/>
          </a:xfrm>
          <a:prstGeom prst="rect">
            <a:avLst/>
          </a:prstGeom>
        </p:spPr>
        <p:txBody>
          <a:bodyPr/>
          <a:lstStyle>
            <a:lvl1pPr>
              <a:defRPr sz="1645" b="1" spc="-68"/>
            </a:lvl1pPr>
          </a:lstStyle>
          <a:p>
            <a:r>
              <a:rPr lang="en-US" dirty="0"/>
              <a:t>Header text goes here</a:t>
            </a:r>
            <a:endParaRPr lang="en-GB" dirty="0"/>
          </a:p>
        </p:txBody>
      </p:sp>
      <p:sp>
        <p:nvSpPr>
          <p:cNvPr id="7" name="Text Placeholder 6">
            <a:extLst>
              <a:ext uri="{FF2B5EF4-FFF2-40B4-BE49-F238E27FC236}">
                <a16:creationId xmlns:a16="http://schemas.microsoft.com/office/drawing/2014/main" id="{337A1B95-1322-4F0F-A72E-2D118A6BF27F}"/>
              </a:ext>
            </a:extLst>
          </p:cNvPr>
          <p:cNvSpPr>
            <a:spLocks noGrp="1"/>
          </p:cNvSpPr>
          <p:nvPr>
            <p:ph type="body" sz="quarter" idx="10" hasCustomPrompt="1"/>
          </p:nvPr>
        </p:nvSpPr>
        <p:spPr>
          <a:xfrm>
            <a:off x="258062" y="1778903"/>
            <a:ext cx="6318647" cy="714450"/>
          </a:xfrm>
          <a:prstGeom prst="rect">
            <a:avLst/>
          </a:prstGeom>
        </p:spPr>
        <p:txBody>
          <a:bodyPr/>
          <a:lstStyle>
            <a:lvl1pPr marL="0" indent="0">
              <a:buNone/>
              <a:defRPr sz="1097" b="1" spc="0"/>
            </a:lvl1pPr>
          </a:lstStyle>
          <a:p>
            <a:pPr lvl="0"/>
            <a:r>
              <a:rPr lang="en-US" dirty="0" err="1"/>
              <a:t>Subheader</a:t>
            </a:r>
            <a:r>
              <a:rPr lang="en-US" dirty="0"/>
              <a:t> goes here</a:t>
            </a:r>
            <a:endParaRPr lang="en-GB" dirty="0"/>
          </a:p>
        </p:txBody>
      </p:sp>
      <p:sp>
        <p:nvSpPr>
          <p:cNvPr id="18" name="Text Placeholder 17">
            <a:extLst>
              <a:ext uri="{FF2B5EF4-FFF2-40B4-BE49-F238E27FC236}">
                <a16:creationId xmlns:a16="http://schemas.microsoft.com/office/drawing/2014/main" id="{146BA32D-6D7E-4813-AD14-A7EBA1B60965}"/>
              </a:ext>
            </a:extLst>
          </p:cNvPr>
          <p:cNvSpPr>
            <a:spLocks noGrp="1"/>
          </p:cNvSpPr>
          <p:nvPr>
            <p:ph type="body" sz="quarter" idx="11" hasCustomPrompt="1"/>
          </p:nvPr>
        </p:nvSpPr>
        <p:spPr>
          <a:xfrm>
            <a:off x="258062" y="3059409"/>
            <a:ext cx="6277571" cy="5067699"/>
          </a:xfrm>
          <a:prstGeom prst="rect">
            <a:avLst/>
          </a:prstGeom>
        </p:spPr>
        <p:txBody>
          <a:bodyPr numCol="2"/>
          <a:lstStyle>
            <a:lvl1pPr marL="10319" marR="0" indent="-278606" algn="l" defTabSz="417925" rtl="0" eaLnBrk="1" fontAlgn="auto" latinLnBrk="0" hangingPunct="1">
              <a:lnSpc>
                <a:spcPct val="90000"/>
              </a:lnSpc>
              <a:spcBef>
                <a:spcPts val="488"/>
              </a:spcBef>
              <a:spcAft>
                <a:spcPts val="0"/>
              </a:spcAft>
              <a:buClrTx/>
              <a:buSzTx/>
              <a:buFont typeface="Arial" panose="020B0604020202020204" pitchFamily="34" charset="0"/>
              <a:buChar char="•"/>
              <a:tabLst/>
              <a:defRPr>
                <a:latin typeface="Trebuchet MS" panose="020B0603020202020204" pitchFamily="34" charset="0"/>
                <a:cs typeface="Calibri" panose="020F0502020204030204" pitchFamily="34" charset="0"/>
              </a:defRPr>
            </a:lvl1pPr>
          </a:lstStyle>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endParaRPr lang="en-GB" sz="1097" dirty="0"/>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endParaRPr lang="en-GB" sz="1097" dirty="0"/>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endParaRPr lang="en-GB" sz="1097" dirty="0"/>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endParaRPr lang="en-GB" sz="1097" dirty="0"/>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endParaRPr lang="en-GB" sz="1097" dirty="0"/>
          </a:p>
          <a:p>
            <a:pPr marL="342900" indent="-342900">
              <a:spcBef>
                <a:spcPts val="600"/>
              </a:spcBef>
              <a:buFont typeface="Arial" panose="020B0604020202020204" pitchFamily="34" charset="0"/>
              <a:buChar char="•"/>
            </a:pPr>
            <a:endParaRPr lang="en-GB" sz="1097" dirty="0"/>
          </a:p>
          <a:p>
            <a:pPr marL="12700">
              <a:spcBef>
                <a:spcPts val="600"/>
              </a:spcBef>
            </a:pPr>
            <a:endParaRPr lang="en-GB" sz="1097" b="1" spc="-68" dirty="0">
              <a:solidFill>
                <a:srgbClr val="0A2240"/>
              </a:solidFill>
              <a:latin typeface="Calibri"/>
              <a:cs typeface="Calibri"/>
            </a:endParaRPr>
          </a:p>
        </p:txBody>
      </p:sp>
    </p:spTree>
    <p:extLst>
      <p:ext uri="{BB962C8B-B14F-4D97-AF65-F5344CB8AC3E}">
        <p14:creationId xmlns:p14="http://schemas.microsoft.com/office/powerpoint/2010/main" val="2487624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GUK one column bulle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048D669E-EB0D-4289-A164-6B7D3BE31737}"/>
              </a:ext>
            </a:extLst>
          </p:cNvPr>
          <p:cNvSpPr>
            <a:spLocks noGrp="1"/>
          </p:cNvSpPr>
          <p:nvPr>
            <p:ph type="title" hasCustomPrompt="1"/>
          </p:nvPr>
        </p:nvSpPr>
        <p:spPr>
          <a:xfrm>
            <a:off x="258064" y="486113"/>
            <a:ext cx="6318271" cy="1158150"/>
          </a:xfrm>
          <a:prstGeom prst="rect">
            <a:avLst/>
          </a:prstGeom>
        </p:spPr>
        <p:txBody>
          <a:bodyPr/>
          <a:lstStyle>
            <a:lvl1pPr>
              <a:defRPr sz="1645" b="1" spc="-68"/>
            </a:lvl1pPr>
          </a:lstStyle>
          <a:p>
            <a:r>
              <a:rPr lang="en-US" dirty="0"/>
              <a:t>Header text goes here</a:t>
            </a:r>
            <a:endParaRPr lang="en-GB" dirty="0"/>
          </a:p>
        </p:txBody>
      </p:sp>
      <p:sp>
        <p:nvSpPr>
          <p:cNvPr id="3" name="Text Placeholder 6">
            <a:extLst>
              <a:ext uri="{FF2B5EF4-FFF2-40B4-BE49-F238E27FC236}">
                <a16:creationId xmlns:a16="http://schemas.microsoft.com/office/drawing/2014/main" id="{30572763-2761-4610-81E8-F158CCD7C121}"/>
              </a:ext>
            </a:extLst>
          </p:cNvPr>
          <p:cNvSpPr>
            <a:spLocks noGrp="1"/>
          </p:cNvSpPr>
          <p:nvPr>
            <p:ph type="body" sz="quarter" idx="10" hasCustomPrompt="1"/>
          </p:nvPr>
        </p:nvSpPr>
        <p:spPr>
          <a:xfrm>
            <a:off x="258062" y="1778903"/>
            <a:ext cx="6318647" cy="714450"/>
          </a:xfrm>
          <a:prstGeom prst="rect">
            <a:avLst/>
          </a:prstGeom>
        </p:spPr>
        <p:txBody>
          <a:bodyPr/>
          <a:lstStyle>
            <a:lvl1pPr marL="0" indent="0">
              <a:buNone/>
              <a:defRPr sz="1097" b="1" spc="0"/>
            </a:lvl1pPr>
          </a:lstStyle>
          <a:p>
            <a:pPr lvl="0"/>
            <a:r>
              <a:rPr lang="en-US" dirty="0" err="1"/>
              <a:t>Subheader</a:t>
            </a:r>
            <a:r>
              <a:rPr lang="en-US" dirty="0"/>
              <a:t> goes here</a:t>
            </a:r>
            <a:endParaRPr lang="en-GB" dirty="0"/>
          </a:p>
        </p:txBody>
      </p:sp>
      <p:sp>
        <p:nvSpPr>
          <p:cNvPr id="4" name="Text Placeholder 17">
            <a:extLst>
              <a:ext uri="{FF2B5EF4-FFF2-40B4-BE49-F238E27FC236}">
                <a16:creationId xmlns:a16="http://schemas.microsoft.com/office/drawing/2014/main" id="{E63BBB39-7AFD-4B1A-9450-C73C0D2503C2}"/>
              </a:ext>
            </a:extLst>
          </p:cNvPr>
          <p:cNvSpPr>
            <a:spLocks noGrp="1"/>
          </p:cNvSpPr>
          <p:nvPr>
            <p:ph type="body" sz="quarter" idx="11" hasCustomPrompt="1"/>
          </p:nvPr>
        </p:nvSpPr>
        <p:spPr>
          <a:xfrm>
            <a:off x="258062" y="3059409"/>
            <a:ext cx="6277571" cy="5067699"/>
          </a:xfrm>
          <a:prstGeom prst="rect">
            <a:avLst/>
          </a:prstGeom>
        </p:spPr>
        <p:txBody>
          <a:bodyPr numCol="1"/>
          <a:lstStyle>
            <a:lvl1pPr marL="10319" marR="0" indent="-278606" algn="l" defTabSz="417925" rtl="0" eaLnBrk="1" fontAlgn="auto" latinLnBrk="0" hangingPunct="1">
              <a:lnSpc>
                <a:spcPct val="90000"/>
              </a:lnSpc>
              <a:spcBef>
                <a:spcPts val="488"/>
              </a:spcBef>
              <a:spcAft>
                <a:spcPts val="0"/>
              </a:spcAft>
              <a:buClrTx/>
              <a:buSzTx/>
              <a:buFont typeface="Arial" panose="020B0604020202020204" pitchFamily="34" charset="0"/>
              <a:buChar char="•"/>
              <a:tabLst/>
              <a:defRPr>
                <a:latin typeface="Trebuchet MS" panose="020B0603020202020204" pitchFamily="34" charset="0"/>
                <a:cs typeface="Calibri" panose="020F0502020204030204" pitchFamily="34" charset="0"/>
              </a:defRPr>
            </a:lvl1pPr>
          </a:lstStyle>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 Blah Blah Blah Blah Blah Blah </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 Blah Blah Blah Blah Blah Blah </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r>
              <a:rPr lang="en-GB" sz="1097" dirty="0"/>
              <a:t>Blah Blah Blah Blah Blah Blah Blah Blah Blah Blah Blah Blah Blah Blah Blah Blah Blah Blah Blah Blah Blah Blah Blah Blah</a:t>
            </a:r>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endParaRPr lang="en-GB" sz="1097" dirty="0"/>
          </a:p>
          <a:p>
            <a:pPr marL="156722" marR="0" lvl="0" indent="-156722" algn="l" defTabSz="417925" rtl="0" eaLnBrk="1" fontAlgn="auto" latinLnBrk="0" hangingPunct="1">
              <a:lnSpc>
                <a:spcPct val="90000"/>
              </a:lnSpc>
              <a:spcBef>
                <a:spcPts val="275"/>
              </a:spcBef>
              <a:spcAft>
                <a:spcPts val="0"/>
              </a:spcAft>
              <a:buClrTx/>
              <a:buSzTx/>
              <a:buFont typeface="Arial" panose="020B0604020202020204" pitchFamily="34" charset="0"/>
              <a:buChar char="•"/>
              <a:tabLst/>
              <a:defRPr/>
            </a:pPr>
            <a:endParaRPr lang="en-GB" sz="1097" dirty="0"/>
          </a:p>
          <a:p>
            <a:pPr marL="342900" indent="-342900">
              <a:spcBef>
                <a:spcPts val="600"/>
              </a:spcBef>
              <a:buFont typeface="Arial" panose="020B0604020202020204" pitchFamily="34" charset="0"/>
              <a:buChar char="•"/>
            </a:pPr>
            <a:endParaRPr lang="en-GB" sz="1097" dirty="0"/>
          </a:p>
          <a:p>
            <a:pPr marL="12700">
              <a:spcBef>
                <a:spcPts val="600"/>
              </a:spcBef>
            </a:pPr>
            <a:endParaRPr lang="en-GB" sz="1097" b="1" spc="-68" dirty="0">
              <a:solidFill>
                <a:srgbClr val="0A2240"/>
              </a:solidFill>
              <a:latin typeface="Calibri"/>
              <a:cs typeface="Calibri"/>
            </a:endParaRPr>
          </a:p>
        </p:txBody>
      </p:sp>
    </p:spTree>
    <p:extLst>
      <p:ext uri="{BB962C8B-B14F-4D97-AF65-F5344CB8AC3E}">
        <p14:creationId xmlns:p14="http://schemas.microsoft.com/office/powerpoint/2010/main" val="877812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GUK one colum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610B27A7-3094-4042-88EB-22F5BF7D9A9D}"/>
              </a:ext>
            </a:extLst>
          </p:cNvPr>
          <p:cNvSpPr>
            <a:spLocks noGrp="1"/>
          </p:cNvSpPr>
          <p:nvPr>
            <p:ph type="title" hasCustomPrompt="1"/>
          </p:nvPr>
        </p:nvSpPr>
        <p:spPr>
          <a:xfrm>
            <a:off x="258064" y="486113"/>
            <a:ext cx="6318271" cy="1158150"/>
          </a:xfrm>
          <a:prstGeom prst="rect">
            <a:avLst/>
          </a:prstGeom>
        </p:spPr>
        <p:txBody>
          <a:bodyPr/>
          <a:lstStyle>
            <a:lvl1pPr>
              <a:defRPr sz="1645" b="1" spc="-68"/>
            </a:lvl1pPr>
          </a:lstStyle>
          <a:p>
            <a:r>
              <a:rPr lang="en-US" dirty="0"/>
              <a:t>Header text goes here</a:t>
            </a:r>
            <a:endParaRPr lang="en-GB" dirty="0"/>
          </a:p>
        </p:txBody>
      </p:sp>
      <p:sp>
        <p:nvSpPr>
          <p:cNvPr id="3" name="Text Placeholder 6">
            <a:extLst>
              <a:ext uri="{FF2B5EF4-FFF2-40B4-BE49-F238E27FC236}">
                <a16:creationId xmlns:a16="http://schemas.microsoft.com/office/drawing/2014/main" id="{17BEEDFE-96F0-4E04-B6C8-20F183B3FD70}"/>
              </a:ext>
            </a:extLst>
          </p:cNvPr>
          <p:cNvSpPr>
            <a:spLocks noGrp="1"/>
          </p:cNvSpPr>
          <p:nvPr>
            <p:ph type="body" sz="quarter" idx="10" hasCustomPrompt="1"/>
          </p:nvPr>
        </p:nvSpPr>
        <p:spPr>
          <a:xfrm>
            <a:off x="258062" y="1778903"/>
            <a:ext cx="6318647" cy="714450"/>
          </a:xfrm>
          <a:prstGeom prst="rect">
            <a:avLst/>
          </a:prstGeom>
        </p:spPr>
        <p:txBody>
          <a:bodyPr/>
          <a:lstStyle>
            <a:lvl1pPr marL="0" indent="0">
              <a:buNone/>
              <a:defRPr sz="1097" b="1" spc="0"/>
            </a:lvl1pPr>
          </a:lstStyle>
          <a:p>
            <a:pPr lvl="0"/>
            <a:r>
              <a:rPr lang="en-US" dirty="0" err="1"/>
              <a:t>Subheader</a:t>
            </a:r>
            <a:r>
              <a:rPr lang="en-US" dirty="0"/>
              <a:t> goes here</a:t>
            </a:r>
            <a:endParaRPr lang="en-GB" dirty="0"/>
          </a:p>
        </p:txBody>
      </p:sp>
      <p:sp>
        <p:nvSpPr>
          <p:cNvPr id="5" name="Text Placeholder 6">
            <a:extLst>
              <a:ext uri="{FF2B5EF4-FFF2-40B4-BE49-F238E27FC236}">
                <a16:creationId xmlns:a16="http://schemas.microsoft.com/office/drawing/2014/main" id="{C88E4A32-11DB-4A70-8FB6-F9B25C622E2E}"/>
              </a:ext>
            </a:extLst>
          </p:cNvPr>
          <p:cNvSpPr>
            <a:spLocks noGrp="1"/>
          </p:cNvSpPr>
          <p:nvPr>
            <p:ph type="body" sz="quarter" idx="11" hasCustomPrompt="1"/>
          </p:nvPr>
        </p:nvSpPr>
        <p:spPr>
          <a:xfrm>
            <a:off x="257687" y="3369389"/>
            <a:ext cx="6318647" cy="4393682"/>
          </a:xfrm>
          <a:prstGeom prst="rect">
            <a:avLst/>
          </a:prstGeom>
        </p:spPr>
        <p:txBody>
          <a:bodyPr/>
          <a:lstStyle>
            <a:lvl1pPr marL="0" marR="0" indent="0" algn="l" defTabSz="417925" rtl="0" eaLnBrk="1" fontAlgn="auto" latinLnBrk="0" hangingPunct="1">
              <a:lnSpc>
                <a:spcPct val="90000"/>
              </a:lnSpc>
              <a:spcBef>
                <a:spcPts val="457"/>
              </a:spcBef>
              <a:spcAft>
                <a:spcPts val="0"/>
              </a:spcAft>
              <a:buClrTx/>
              <a:buSzTx/>
              <a:buFont typeface="Arial" panose="020B0604020202020204" pitchFamily="34" charset="0"/>
              <a:buNone/>
              <a:tabLst/>
              <a:defRPr sz="1097" b="0" spc="0">
                <a:latin typeface="Trebuchet MS" panose="020B0603020202020204" pitchFamily="34" charset="0"/>
                <a:cs typeface="Calibri" panose="020F0502020204030204" pitchFamily="34" charset="0"/>
              </a:defRPr>
            </a:lvl1pPr>
          </a:lstStyle>
          <a:p>
            <a:pPr marL="0" marR="0" lvl="0" indent="0" algn="l" defTabSz="417925" rtl="0" eaLnBrk="1" fontAlgn="auto" latinLnBrk="0" hangingPunct="1">
              <a:lnSpc>
                <a:spcPct val="90000"/>
              </a:lnSpc>
              <a:spcBef>
                <a:spcPts val="457"/>
              </a:spcBef>
              <a:spcAft>
                <a:spcPts val="0"/>
              </a:spcAft>
              <a:buClrTx/>
              <a:buSzTx/>
              <a:buFont typeface="Arial" panose="020B0604020202020204" pitchFamily="34" charset="0"/>
              <a:buNone/>
              <a:tabLst/>
              <a:defRPr/>
            </a:pPr>
            <a:r>
              <a:rPr lang="en-US" dirty="0"/>
              <a:t>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a:t>
            </a:r>
            <a:endParaRPr lang="en-GB" dirty="0"/>
          </a:p>
        </p:txBody>
      </p:sp>
    </p:spTree>
    <p:extLst>
      <p:ext uri="{BB962C8B-B14F-4D97-AF65-F5344CB8AC3E}">
        <p14:creationId xmlns:p14="http://schemas.microsoft.com/office/powerpoint/2010/main" val="2888182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GUK Pictur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477ADA1B-AEFD-402B-A8ED-B2A12DC741E2}"/>
              </a:ext>
            </a:extLst>
          </p:cNvPr>
          <p:cNvSpPr>
            <a:spLocks noGrp="1"/>
          </p:cNvSpPr>
          <p:nvPr>
            <p:ph type="title" hasCustomPrompt="1"/>
          </p:nvPr>
        </p:nvSpPr>
        <p:spPr>
          <a:xfrm>
            <a:off x="258064" y="486113"/>
            <a:ext cx="6318271" cy="1158150"/>
          </a:xfrm>
          <a:prstGeom prst="rect">
            <a:avLst/>
          </a:prstGeom>
        </p:spPr>
        <p:txBody>
          <a:bodyPr/>
          <a:lstStyle>
            <a:lvl1pPr>
              <a:defRPr sz="1645" b="1" spc="-68"/>
            </a:lvl1pPr>
          </a:lstStyle>
          <a:p>
            <a:r>
              <a:rPr lang="en-US" dirty="0"/>
              <a:t>Header text goes here</a:t>
            </a:r>
            <a:endParaRPr lang="en-GB" dirty="0"/>
          </a:p>
        </p:txBody>
      </p:sp>
      <p:sp>
        <p:nvSpPr>
          <p:cNvPr id="3" name="Text Placeholder 6">
            <a:extLst>
              <a:ext uri="{FF2B5EF4-FFF2-40B4-BE49-F238E27FC236}">
                <a16:creationId xmlns:a16="http://schemas.microsoft.com/office/drawing/2014/main" id="{99C59177-0CB2-44F7-A042-F3E2D14EC216}"/>
              </a:ext>
            </a:extLst>
          </p:cNvPr>
          <p:cNvSpPr>
            <a:spLocks noGrp="1"/>
          </p:cNvSpPr>
          <p:nvPr>
            <p:ph type="body" sz="quarter" idx="10" hasCustomPrompt="1"/>
          </p:nvPr>
        </p:nvSpPr>
        <p:spPr>
          <a:xfrm>
            <a:off x="258062" y="1778903"/>
            <a:ext cx="6318647" cy="714450"/>
          </a:xfrm>
          <a:prstGeom prst="rect">
            <a:avLst/>
          </a:prstGeom>
        </p:spPr>
        <p:txBody>
          <a:bodyPr/>
          <a:lstStyle>
            <a:lvl1pPr marL="0" indent="0">
              <a:buNone/>
              <a:defRPr sz="1097" b="1" spc="0"/>
            </a:lvl1pPr>
          </a:lstStyle>
          <a:p>
            <a:pPr lvl="0"/>
            <a:r>
              <a:rPr lang="en-US" dirty="0" err="1"/>
              <a:t>Subheader</a:t>
            </a:r>
            <a:r>
              <a:rPr lang="en-US" dirty="0"/>
              <a:t> goes here</a:t>
            </a:r>
            <a:endParaRPr lang="en-GB" dirty="0"/>
          </a:p>
        </p:txBody>
      </p:sp>
      <p:sp>
        <p:nvSpPr>
          <p:cNvPr id="4" name="Text Placeholder 6">
            <a:extLst>
              <a:ext uri="{FF2B5EF4-FFF2-40B4-BE49-F238E27FC236}">
                <a16:creationId xmlns:a16="http://schemas.microsoft.com/office/drawing/2014/main" id="{EB675AA4-F82E-4A0C-B074-B49103C0058E}"/>
              </a:ext>
            </a:extLst>
          </p:cNvPr>
          <p:cNvSpPr>
            <a:spLocks noGrp="1"/>
          </p:cNvSpPr>
          <p:nvPr>
            <p:ph type="body" sz="quarter" idx="11" hasCustomPrompt="1"/>
          </p:nvPr>
        </p:nvSpPr>
        <p:spPr>
          <a:xfrm>
            <a:off x="2130879" y="3369388"/>
            <a:ext cx="4445452" cy="4043267"/>
          </a:xfrm>
          <a:prstGeom prst="rect">
            <a:avLst/>
          </a:prstGeom>
        </p:spPr>
        <p:txBody>
          <a:bodyPr/>
          <a:lstStyle>
            <a:lvl1pPr marL="0" marR="0" indent="0" algn="l" defTabSz="417925" rtl="0" eaLnBrk="1" fontAlgn="auto" latinLnBrk="0" hangingPunct="1">
              <a:lnSpc>
                <a:spcPct val="90000"/>
              </a:lnSpc>
              <a:spcBef>
                <a:spcPts val="457"/>
              </a:spcBef>
              <a:spcAft>
                <a:spcPts val="0"/>
              </a:spcAft>
              <a:buClrTx/>
              <a:buSzTx/>
              <a:buFont typeface="Arial" panose="020B0604020202020204" pitchFamily="34" charset="0"/>
              <a:buNone/>
              <a:tabLst/>
              <a:defRPr sz="1097" b="0" spc="0">
                <a:latin typeface="Trebuchet MS" panose="020B0603020202020204" pitchFamily="34" charset="0"/>
                <a:cs typeface="Calibri" panose="020F0502020204030204" pitchFamily="34" charset="0"/>
              </a:defRPr>
            </a:lvl1pPr>
          </a:lstStyle>
          <a:p>
            <a:pPr marL="0" marR="0" lvl="0" indent="0" algn="l" defTabSz="417925" rtl="0" eaLnBrk="1" fontAlgn="auto" latinLnBrk="0" hangingPunct="1">
              <a:lnSpc>
                <a:spcPct val="90000"/>
              </a:lnSpc>
              <a:spcBef>
                <a:spcPts val="457"/>
              </a:spcBef>
              <a:spcAft>
                <a:spcPts val="0"/>
              </a:spcAft>
              <a:buClrTx/>
              <a:buSzTx/>
              <a:buFont typeface="Arial" panose="020B0604020202020204" pitchFamily="34" charset="0"/>
              <a:buNone/>
              <a:tabLst/>
              <a:defRPr/>
            </a:pPr>
            <a:r>
              <a:rPr lang="en-US" dirty="0"/>
              <a:t>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a:t>
            </a:r>
            <a:endParaRPr lang="en-GB" dirty="0"/>
          </a:p>
        </p:txBody>
      </p:sp>
      <p:sp>
        <p:nvSpPr>
          <p:cNvPr id="6" name="Picture Placeholder 5">
            <a:extLst>
              <a:ext uri="{FF2B5EF4-FFF2-40B4-BE49-F238E27FC236}">
                <a16:creationId xmlns:a16="http://schemas.microsoft.com/office/drawing/2014/main" id="{E4E31385-8737-4BF7-B12B-9C430A739906}"/>
              </a:ext>
            </a:extLst>
          </p:cNvPr>
          <p:cNvSpPr>
            <a:spLocks noGrp="1"/>
          </p:cNvSpPr>
          <p:nvPr>
            <p:ph type="pic" sz="quarter" idx="12"/>
          </p:nvPr>
        </p:nvSpPr>
        <p:spPr>
          <a:xfrm>
            <a:off x="258070" y="3369388"/>
            <a:ext cx="1762721" cy="4044062"/>
          </a:xfrm>
          <a:prstGeom prst="rect">
            <a:avLst/>
          </a:prstGeom>
          <a:solidFill>
            <a:schemeClr val="bg1">
              <a:lumMod val="95000"/>
            </a:schemeClr>
          </a:solidFill>
        </p:spPr>
        <p:txBody>
          <a:bodyPr/>
          <a:lstStyle>
            <a:lvl1pPr marL="0" indent="0">
              <a:buNone/>
              <a:defRPr/>
            </a:lvl1pPr>
          </a:lstStyle>
          <a:p>
            <a:endParaRPr lang="en-GB" dirty="0"/>
          </a:p>
        </p:txBody>
      </p:sp>
    </p:spTree>
    <p:extLst>
      <p:ext uri="{BB962C8B-B14F-4D97-AF65-F5344CB8AC3E}">
        <p14:creationId xmlns:p14="http://schemas.microsoft.com/office/powerpoint/2010/main" val="336078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177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60" r:id="rId5"/>
    <p:sldLayoutId id="2147483657" r:id="rId6"/>
    <p:sldLayoutId id="2147483663" r:id="rId7"/>
    <p:sldLayoutId id="2147483664" r:id="rId8"/>
    <p:sldLayoutId id="2147483665" r:id="rId9"/>
    <p:sldLayoutId id="2147483658" r:id="rId10"/>
    <p:sldLayoutId id="2147483681" r:id="rId11"/>
  </p:sldLayoutIdLst>
  <p:txStyles>
    <p:title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p:titleStyle>
    <p:bodyStyle>
      <a:lvl1pPr marL="104482" indent="-104482" algn="l" defTabSz="417925" rtl="0" eaLnBrk="1" latinLnBrk="0" hangingPunct="1">
        <a:lnSpc>
          <a:spcPct val="90000"/>
        </a:lnSpc>
        <a:spcBef>
          <a:spcPts val="457"/>
        </a:spcBef>
        <a:buFont typeface="Arial" panose="020B0604020202020204" pitchFamily="34" charset="0"/>
        <a:buChar char="•"/>
        <a:defRPr sz="1280" kern="1200">
          <a:solidFill>
            <a:schemeClr val="tx1"/>
          </a:solidFill>
          <a:latin typeface="+mn-lt"/>
          <a:ea typeface="+mn-ea"/>
          <a:cs typeface="+mn-cs"/>
        </a:defRPr>
      </a:lvl1pPr>
      <a:lvl2pPr marL="313444" indent="-104482" algn="l" defTabSz="417925" rtl="0" eaLnBrk="1" latinLnBrk="0" hangingPunct="1">
        <a:lnSpc>
          <a:spcPct val="90000"/>
        </a:lnSpc>
        <a:spcBef>
          <a:spcPts val="228"/>
        </a:spcBef>
        <a:buFont typeface="Arial" panose="020B0604020202020204" pitchFamily="34" charset="0"/>
        <a:buChar char="•"/>
        <a:defRPr sz="1097" kern="1200">
          <a:solidFill>
            <a:schemeClr val="tx1"/>
          </a:solidFill>
          <a:latin typeface="+mn-lt"/>
          <a:ea typeface="+mn-ea"/>
          <a:cs typeface="+mn-cs"/>
        </a:defRPr>
      </a:lvl2pPr>
      <a:lvl3pPr marL="522407" indent="-104482" algn="l" defTabSz="417925" rtl="0" eaLnBrk="1" latinLnBrk="0" hangingPunct="1">
        <a:lnSpc>
          <a:spcPct val="90000"/>
        </a:lnSpc>
        <a:spcBef>
          <a:spcPts val="228"/>
        </a:spcBef>
        <a:buFont typeface="Arial" panose="020B0604020202020204" pitchFamily="34" charset="0"/>
        <a:buChar char="•"/>
        <a:defRPr sz="914" kern="1200">
          <a:solidFill>
            <a:schemeClr val="tx1"/>
          </a:solidFill>
          <a:latin typeface="+mn-lt"/>
          <a:ea typeface="+mn-ea"/>
          <a:cs typeface="+mn-cs"/>
        </a:defRPr>
      </a:lvl3pPr>
      <a:lvl4pPr marL="731369"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4pPr>
      <a:lvl5pPr marL="940331"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5pPr>
      <a:lvl6pPr marL="1149294"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6pPr>
      <a:lvl7pPr marL="1358257"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7pPr>
      <a:lvl8pPr marL="1567219"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8pPr>
      <a:lvl9pPr marL="1776182"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9pPr>
    </p:bodyStyle>
    <p:otherStyle>
      <a:defPPr>
        <a:defRPr lang="en-US"/>
      </a:defPPr>
      <a:lvl1pPr marL="0" algn="l" defTabSz="417925" rtl="0" eaLnBrk="1" latinLnBrk="0" hangingPunct="1">
        <a:defRPr sz="823" kern="1200">
          <a:solidFill>
            <a:schemeClr val="tx1"/>
          </a:solidFill>
          <a:latin typeface="+mn-lt"/>
          <a:ea typeface="+mn-ea"/>
          <a:cs typeface="+mn-cs"/>
        </a:defRPr>
      </a:lvl1pPr>
      <a:lvl2pPr marL="208963" algn="l" defTabSz="417925" rtl="0" eaLnBrk="1" latinLnBrk="0" hangingPunct="1">
        <a:defRPr sz="823" kern="1200">
          <a:solidFill>
            <a:schemeClr val="tx1"/>
          </a:solidFill>
          <a:latin typeface="+mn-lt"/>
          <a:ea typeface="+mn-ea"/>
          <a:cs typeface="+mn-cs"/>
        </a:defRPr>
      </a:lvl2pPr>
      <a:lvl3pPr marL="417925" algn="l" defTabSz="417925" rtl="0" eaLnBrk="1" latinLnBrk="0" hangingPunct="1">
        <a:defRPr sz="823" kern="1200">
          <a:solidFill>
            <a:schemeClr val="tx1"/>
          </a:solidFill>
          <a:latin typeface="+mn-lt"/>
          <a:ea typeface="+mn-ea"/>
          <a:cs typeface="+mn-cs"/>
        </a:defRPr>
      </a:lvl3pPr>
      <a:lvl4pPr marL="626888" algn="l" defTabSz="417925" rtl="0" eaLnBrk="1" latinLnBrk="0" hangingPunct="1">
        <a:defRPr sz="823" kern="1200">
          <a:solidFill>
            <a:schemeClr val="tx1"/>
          </a:solidFill>
          <a:latin typeface="+mn-lt"/>
          <a:ea typeface="+mn-ea"/>
          <a:cs typeface="+mn-cs"/>
        </a:defRPr>
      </a:lvl4pPr>
      <a:lvl5pPr marL="835850" algn="l" defTabSz="417925" rtl="0" eaLnBrk="1" latinLnBrk="0" hangingPunct="1">
        <a:defRPr sz="823" kern="1200">
          <a:solidFill>
            <a:schemeClr val="tx1"/>
          </a:solidFill>
          <a:latin typeface="+mn-lt"/>
          <a:ea typeface="+mn-ea"/>
          <a:cs typeface="+mn-cs"/>
        </a:defRPr>
      </a:lvl5pPr>
      <a:lvl6pPr marL="1044812" algn="l" defTabSz="417925" rtl="0" eaLnBrk="1" latinLnBrk="0" hangingPunct="1">
        <a:defRPr sz="823" kern="1200">
          <a:solidFill>
            <a:schemeClr val="tx1"/>
          </a:solidFill>
          <a:latin typeface="+mn-lt"/>
          <a:ea typeface="+mn-ea"/>
          <a:cs typeface="+mn-cs"/>
        </a:defRPr>
      </a:lvl6pPr>
      <a:lvl7pPr marL="1253776" algn="l" defTabSz="417925" rtl="0" eaLnBrk="1" latinLnBrk="0" hangingPunct="1">
        <a:defRPr sz="823" kern="1200">
          <a:solidFill>
            <a:schemeClr val="tx1"/>
          </a:solidFill>
          <a:latin typeface="+mn-lt"/>
          <a:ea typeface="+mn-ea"/>
          <a:cs typeface="+mn-cs"/>
        </a:defRPr>
      </a:lvl7pPr>
      <a:lvl8pPr marL="1462738" algn="l" defTabSz="417925" rtl="0" eaLnBrk="1" latinLnBrk="0" hangingPunct="1">
        <a:defRPr sz="823" kern="1200">
          <a:solidFill>
            <a:schemeClr val="tx1"/>
          </a:solidFill>
          <a:latin typeface="+mn-lt"/>
          <a:ea typeface="+mn-ea"/>
          <a:cs typeface="+mn-cs"/>
        </a:defRPr>
      </a:lvl8pPr>
      <a:lvl9pPr marL="1671700" algn="l" defTabSz="417925" rtl="0" eaLnBrk="1" latinLnBrk="0" hangingPunct="1">
        <a:defRPr sz="8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11.xml"/><Relationship Id="rId5" Type="http://schemas.openxmlformats.org/officeDocument/2006/relationships/chart" Target="../charts/chart12.xml"/><Relationship Id="rId4" Type="http://schemas.openxmlformats.org/officeDocument/2006/relationships/chart" Target="../charts/chart1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chart" Target="../charts/chart14.xml"/><Relationship Id="rId4" Type="http://schemas.openxmlformats.org/officeDocument/2006/relationships/chart" Target="../charts/chart1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11.xml"/><Relationship Id="rId5" Type="http://schemas.openxmlformats.org/officeDocument/2006/relationships/chart" Target="../charts/chart16.xml"/><Relationship Id="rId4" Type="http://schemas.openxmlformats.org/officeDocument/2006/relationships/chart" Target="../charts/chart15.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11.xml"/><Relationship Id="rId5" Type="http://schemas.openxmlformats.org/officeDocument/2006/relationships/chart" Target="../charts/chart18.xml"/><Relationship Id="rId4" Type="http://schemas.openxmlformats.org/officeDocument/2006/relationships/chart" Target="../charts/chart1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www.tomorrowsengineers.org.uk/improving-practice/resources/engineeringuk-edi-criteria/"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1.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11.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11.xml"/><Relationship Id="rId5" Type="http://schemas.openxmlformats.org/officeDocument/2006/relationships/chart" Target="../charts/chart8.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11.xml"/><Relationship Id="rId5" Type="http://schemas.openxmlformats.org/officeDocument/2006/relationships/chart" Target="../charts/chart10.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C407BB3-63CA-BA5F-0A1B-A05F4F2B01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705935"/>
          </a:xfrm>
          <a:prstGeom prst="rect">
            <a:avLst/>
          </a:prstGeom>
          <a:noFill/>
          <a:ln>
            <a:noFill/>
          </a:ln>
        </p:spPr>
      </p:pic>
      <p:sp>
        <p:nvSpPr>
          <p:cNvPr id="3" name="Text Placeholder 2">
            <a:extLst>
              <a:ext uri="{FF2B5EF4-FFF2-40B4-BE49-F238E27FC236}">
                <a16:creationId xmlns:a16="http://schemas.microsoft.com/office/drawing/2014/main" id="{A372AA1E-31CD-4CB5-B9F0-F12D6BCF309A}"/>
              </a:ext>
            </a:extLst>
          </p:cNvPr>
          <p:cNvSpPr>
            <a:spLocks noGrp="1"/>
          </p:cNvSpPr>
          <p:nvPr>
            <p:ph type="body" sz="quarter" idx="4294967295"/>
          </p:nvPr>
        </p:nvSpPr>
        <p:spPr>
          <a:xfrm>
            <a:off x="521597" y="6179469"/>
            <a:ext cx="3292972" cy="346968"/>
          </a:xfrm>
          <a:prstGeom prst="rect">
            <a:avLst/>
          </a:prstGeom>
        </p:spPr>
        <p:txBody>
          <a:bodyPr>
            <a:normAutofit/>
          </a:bodyPr>
          <a:lstStyle/>
          <a:p>
            <a:pPr marL="0" indent="0">
              <a:buNone/>
            </a:pPr>
            <a:r>
              <a:rPr lang="en-GB" sz="1400" dirty="0"/>
              <a:t>October 2022</a:t>
            </a:r>
          </a:p>
        </p:txBody>
      </p:sp>
      <p:sp>
        <p:nvSpPr>
          <p:cNvPr id="4" name="Title 3">
            <a:extLst>
              <a:ext uri="{FF2B5EF4-FFF2-40B4-BE49-F238E27FC236}">
                <a16:creationId xmlns:a16="http://schemas.microsoft.com/office/drawing/2014/main" id="{4FF9304B-6FD3-6A14-2E02-54954368501D}"/>
              </a:ext>
            </a:extLst>
          </p:cNvPr>
          <p:cNvSpPr>
            <a:spLocks noGrp="1"/>
          </p:cNvSpPr>
          <p:nvPr>
            <p:ph type="title" idx="4294967295"/>
          </p:nvPr>
        </p:nvSpPr>
        <p:spPr>
          <a:xfrm>
            <a:off x="521597" y="4157741"/>
            <a:ext cx="4805958" cy="1390452"/>
          </a:xfrm>
          <a:prstGeom prst="rect">
            <a:avLst/>
          </a:prstGeom>
        </p:spPr>
        <p:txBody>
          <a:bodyPr/>
          <a:lstStyle/>
          <a:p>
            <a:r>
              <a:rPr lang="en-GB" sz="3200" dirty="0"/>
              <a:t>Energy Quest, 2022</a:t>
            </a:r>
            <a:br>
              <a:rPr lang="en-GB" sz="3200" dirty="0"/>
            </a:br>
            <a:r>
              <a:rPr lang="en-GB" sz="3200" dirty="0"/>
              <a:t>Evaluation using a pre-post survey approach</a:t>
            </a:r>
            <a:br>
              <a:rPr lang="en-GB" sz="3200" dirty="0"/>
            </a:br>
            <a:endParaRPr lang="en-GB" sz="3200" dirty="0"/>
          </a:p>
        </p:txBody>
      </p:sp>
    </p:spTree>
    <p:extLst>
      <p:ext uri="{BB962C8B-B14F-4D97-AF65-F5344CB8AC3E}">
        <p14:creationId xmlns:p14="http://schemas.microsoft.com/office/powerpoint/2010/main" val="2798114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17564-C1CE-4FEA-B4D9-14407DAB481D}"/>
              </a:ext>
            </a:extLst>
          </p:cNvPr>
          <p:cNvSpPr>
            <a:spLocks noGrp="1"/>
          </p:cNvSpPr>
          <p:nvPr>
            <p:ph type="body" sz="quarter" idx="4294967295"/>
          </p:nvPr>
        </p:nvSpPr>
        <p:spPr>
          <a:xfrm>
            <a:off x="535468" y="1406722"/>
            <a:ext cx="5760000" cy="576263"/>
          </a:xfrm>
          <a:prstGeom prst="rect">
            <a:avLst/>
          </a:prstGeom>
        </p:spPr>
        <p:txBody>
          <a:bodyPr/>
          <a:lstStyle/>
          <a:p>
            <a:pPr marL="0" indent="0">
              <a:buNone/>
            </a:pPr>
            <a:r>
              <a:rPr lang="en-GB" sz="1400" b="1" dirty="0"/>
              <a:t>Students were asked how desirable they consider a career in engineering to be, as a measure of positive attitudes towards engineering in general.</a:t>
            </a:r>
          </a:p>
        </p:txBody>
      </p:sp>
      <p:sp>
        <p:nvSpPr>
          <p:cNvPr id="6" name="TextBox 5">
            <a:extLst>
              <a:ext uri="{FF2B5EF4-FFF2-40B4-BE49-F238E27FC236}">
                <a16:creationId xmlns:a16="http://schemas.microsoft.com/office/drawing/2014/main" id="{7C9113DA-7CB8-D327-8D65-EC118FA4CF3D}"/>
              </a:ext>
            </a:extLst>
          </p:cNvPr>
          <p:cNvSpPr txBox="1"/>
          <p:nvPr/>
        </p:nvSpPr>
        <p:spPr>
          <a:xfrm>
            <a:off x="548259" y="2735758"/>
            <a:ext cx="5760000" cy="1384995"/>
          </a:xfrm>
          <a:prstGeom prst="rect">
            <a:avLst/>
          </a:prstGeom>
          <a:noFill/>
        </p:spPr>
        <p:txBody>
          <a:bodyPr wrap="square" numCol="2" spcCol="360000" rtlCol="0">
            <a:spAutoFit/>
          </a:bodyPr>
          <a:lstStyle/>
          <a:p>
            <a:r>
              <a:rPr lang="en-GB" sz="1200" dirty="0"/>
              <a:t>Before the workshop, 42% of students considered a career in engineering to be desirable, and this is unchanged after the workshop.</a:t>
            </a:r>
          </a:p>
          <a:p>
            <a:endParaRPr lang="en-GB" sz="1200" dirty="0"/>
          </a:p>
          <a:p>
            <a:endParaRPr lang="en-GB" sz="1200" dirty="0"/>
          </a:p>
          <a:p>
            <a:endParaRPr lang="en-GB" sz="1200" dirty="0"/>
          </a:p>
          <a:p>
            <a:r>
              <a:rPr lang="en-GB" sz="1200" dirty="0"/>
              <a:t>24% of students considered engineering careers to be more desirable following the workshop, and 22% gave a lower rating, 54% did not change their score following the workshop.</a:t>
            </a:r>
          </a:p>
        </p:txBody>
      </p:sp>
      <p:pic>
        <p:nvPicPr>
          <p:cNvPr id="7" name="Picture 6" descr="A picture containing text, clipart&#10;&#10;Description automatically generated">
            <a:extLst>
              <a:ext uri="{FF2B5EF4-FFF2-40B4-BE49-F238E27FC236}">
                <a16:creationId xmlns:a16="http://schemas.microsoft.com/office/drawing/2014/main" id="{08B939E2-34BE-81EA-3076-DE4EA24E8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itle 1">
            <a:extLst>
              <a:ext uri="{FF2B5EF4-FFF2-40B4-BE49-F238E27FC236}">
                <a16:creationId xmlns:a16="http://schemas.microsoft.com/office/drawing/2014/main" id="{3FC08526-9139-D970-DFAD-B2FC264639E4}"/>
              </a:ext>
            </a:extLst>
          </p:cNvPr>
          <p:cNvSpPr txBox="1">
            <a:spLocks/>
          </p:cNvSpPr>
          <p:nvPr/>
        </p:nvSpPr>
        <p:spPr>
          <a:xfrm>
            <a:off x="0" y="485775"/>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Impact of the workshop on views about engineering careers</a:t>
            </a:r>
          </a:p>
        </p:txBody>
      </p:sp>
      <p:sp>
        <p:nvSpPr>
          <p:cNvPr id="5" name="TextBox 4">
            <a:extLst>
              <a:ext uri="{FF2B5EF4-FFF2-40B4-BE49-F238E27FC236}">
                <a16:creationId xmlns:a16="http://schemas.microsoft.com/office/drawing/2014/main" id="{3D43B60D-515E-11A6-562C-8A3F2BC4115F}"/>
              </a:ext>
            </a:extLst>
          </p:cNvPr>
          <p:cNvSpPr txBox="1"/>
          <p:nvPr/>
        </p:nvSpPr>
        <p:spPr>
          <a:xfrm>
            <a:off x="539023" y="7372868"/>
            <a:ext cx="2880000" cy="1200329"/>
          </a:xfrm>
          <a:prstGeom prst="rect">
            <a:avLst/>
          </a:prstGeom>
          <a:noFill/>
        </p:spPr>
        <p:txBody>
          <a:bodyPr wrap="square" numCol="1" spcCol="360000" rtlCol="0">
            <a:spAutoFit/>
          </a:bodyPr>
          <a:lstStyle/>
          <a:p>
            <a:r>
              <a:rPr lang="en-GB" sz="1200" dirty="0"/>
              <a:t>The increase in mean scores for desirability of an engineering career was not found to be significant using a paired-sample t-test (</a:t>
            </a:r>
            <a:r>
              <a:rPr lang="en-GB" sz="1200" dirty="0" err="1"/>
              <a:t>pre:M</a:t>
            </a:r>
            <a:r>
              <a:rPr lang="en-GB" sz="1200" dirty="0"/>
              <a:t>=0.27, </a:t>
            </a:r>
            <a:r>
              <a:rPr lang="en-GB" sz="1200" dirty="0" err="1"/>
              <a:t>sd</a:t>
            </a:r>
            <a:r>
              <a:rPr lang="en-GB" sz="1200" dirty="0"/>
              <a:t>=0.98; post: M=0.33, </a:t>
            </a:r>
            <a:r>
              <a:rPr lang="en-GB" sz="1200" dirty="0" err="1"/>
              <a:t>sd</a:t>
            </a:r>
            <a:r>
              <a:rPr lang="en-GB" sz="1200" dirty="0"/>
              <a:t>=1.02; t(244) = -0.90, p=0.37.</a:t>
            </a:r>
          </a:p>
        </p:txBody>
      </p:sp>
      <p:sp>
        <p:nvSpPr>
          <p:cNvPr id="11" name="TextBox 10">
            <a:extLst>
              <a:ext uri="{FF2B5EF4-FFF2-40B4-BE49-F238E27FC236}">
                <a16:creationId xmlns:a16="http://schemas.microsoft.com/office/drawing/2014/main" id="{9C4B6926-7D2E-4544-1A6E-EC24E3F9D19A}"/>
              </a:ext>
            </a:extLst>
          </p:cNvPr>
          <p:cNvSpPr txBox="1"/>
          <p:nvPr/>
        </p:nvSpPr>
        <p:spPr>
          <a:xfrm>
            <a:off x="3460159" y="7043866"/>
            <a:ext cx="3029116" cy="276999"/>
          </a:xfrm>
          <a:prstGeom prst="rect">
            <a:avLst/>
          </a:prstGeom>
          <a:noFill/>
        </p:spPr>
        <p:txBody>
          <a:bodyPr wrap="square" rtlCol="0">
            <a:spAutoFit/>
          </a:bodyPr>
          <a:lstStyle/>
          <a:p>
            <a:pPr algn="ctr"/>
            <a:r>
              <a:rPr lang="en-GB" sz="1200" i="1" dirty="0"/>
              <a:t>Mean scores before and after workshop</a:t>
            </a:r>
            <a:endParaRPr lang="en-GB" i="1" dirty="0"/>
          </a:p>
        </p:txBody>
      </p:sp>
      <p:sp>
        <p:nvSpPr>
          <p:cNvPr id="13" name="TextBox 12">
            <a:extLst>
              <a:ext uri="{FF2B5EF4-FFF2-40B4-BE49-F238E27FC236}">
                <a16:creationId xmlns:a16="http://schemas.microsoft.com/office/drawing/2014/main" id="{A50CA3EF-BC56-C15A-E0BC-9C95B2270B8F}"/>
              </a:ext>
            </a:extLst>
          </p:cNvPr>
          <p:cNvSpPr txBox="1"/>
          <p:nvPr/>
        </p:nvSpPr>
        <p:spPr>
          <a:xfrm>
            <a:off x="675861" y="4062743"/>
            <a:ext cx="5632398" cy="276999"/>
          </a:xfrm>
          <a:prstGeom prst="rect">
            <a:avLst/>
          </a:prstGeom>
          <a:noFill/>
        </p:spPr>
        <p:txBody>
          <a:bodyPr wrap="square" rtlCol="0">
            <a:spAutoFit/>
          </a:bodyPr>
          <a:lstStyle/>
          <a:p>
            <a:pPr algn="ctr"/>
            <a:r>
              <a:rPr lang="en-GB" sz="1200" i="1" dirty="0"/>
              <a:t>How desirable do you consider a career in engineering to be?</a:t>
            </a:r>
            <a:endParaRPr lang="en-GB" i="1" dirty="0"/>
          </a:p>
        </p:txBody>
      </p:sp>
      <p:graphicFrame>
        <p:nvGraphicFramePr>
          <p:cNvPr id="2" name="Chart 1">
            <a:extLst>
              <a:ext uri="{FF2B5EF4-FFF2-40B4-BE49-F238E27FC236}">
                <a16:creationId xmlns:a16="http://schemas.microsoft.com/office/drawing/2014/main" id="{490910CD-DB0B-056C-8B30-6CDFFE7C042E}"/>
              </a:ext>
            </a:extLst>
          </p:cNvPr>
          <p:cNvGraphicFramePr>
            <a:graphicFrameLocks/>
          </p:cNvGraphicFramePr>
          <p:nvPr>
            <p:extLst>
              <p:ext uri="{D42A27DB-BD31-4B8C-83A1-F6EECF244321}">
                <p14:modId xmlns:p14="http://schemas.microsoft.com/office/powerpoint/2010/main" val="2251115092"/>
              </p:ext>
            </p:extLst>
          </p:nvPr>
        </p:nvGraphicFramePr>
        <p:xfrm>
          <a:off x="612060" y="4239558"/>
          <a:ext cx="5696199"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a:extLst>
              <a:ext uri="{FF2B5EF4-FFF2-40B4-BE49-F238E27FC236}">
                <a16:creationId xmlns:a16="http://schemas.microsoft.com/office/drawing/2014/main" id="{22606264-4276-1466-2CE0-9E36CD5EE6F4}"/>
              </a:ext>
            </a:extLst>
          </p:cNvPr>
          <p:cNvSpPr txBox="1"/>
          <p:nvPr/>
        </p:nvSpPr>
        <p:spPr>
          <a:xfrm>
            <a:off x="548260" y="2151430"/>
            <a:ext cx="5759999" cy="523220"/>
          </a:xfrm>
          <a:prstGeom prst="rect">
            <a:avLst/>
          </a:prstGeom>
          <a:noFill/>
          <a:ln w="38100">
            <a:noFill/>
          </a:ln>
        </p:spPr>
        <p:txBody>
          <a:bodyPr wrap="square" numCol="1" spcCol="360000" rtlCol="0">
            <a:spAutoFit/>
          </a:bodyPr>
          <a:lstStyle/>
          <a:p>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After the workshop students were no more likely to say that engineering is a desirable career following the workshop.</a:t>
            </a:r>
            <a:r>
              <a:rPr lang="en-GB" sz="1400" b="1" baseline="30000" dirty="0">
                <a:solidFill>
                  <a:schemeClr val="accent6">
                    <a:lumMod val="75000"/>
                  </a:schemeClr>
                </a:solidFill>
                <a:latin typeface="+mj-lt"/>
                <a:ea typeface="Calibri" panose="020F0502020204030204" pitchFamily="34" charset="0"/>
                <a:cs typeface="Times New Roman" panose="02020603050405020304" pitchFamily="18" charset="0"/>
              </a:rPr>
              <a:t>1</a:t>
            </a:r>
          </a:p>
        </p:txBody>
      </p:sp>
      <p:sp>
        <p:nvSpPr>
          <p:cNvPr id="12" name="TextBox 11">
            <a:extLst>
              <a:ext uri="{FF2B5EF4-FFF2-40B4-BE49-F238E27FC236}">
                <a16:creationId xmlns:a16="http://schemas.microsoft.com/office/drawing/2014/main" id="{854C0F41-CDF2-12F0-40E0-99E43756716C}"/>
              </a:ext>
            </a:extLst>
          </p:cNvPr>
          <p:cNvSpPr txBox="1"/>
          <p:nvPr/>
        </p:nvSpPr>
        <p:spPr>
          <a:xfrm>
            <a:off x="2540000" y="9294339"/>
            <a:ext cx="3955290" cy="400110"/>
          </a:xfrm>
          <a:prstGeom prst="rect">
            <a:avLst/>
          </a:prstGeom>
          <a:noFill/>
        </p:spPr>
        <p:txBody>
          <a:bodyPr wrap="square" rtlCol="0">
            <a:spAutoFit/>
          </a:bodyPr>
          <a:lstStyle/>
          <a:p>
            <a:r>
              <a:rPr lang="en-GB" sz="1000" dirty="0"/>
              <a:t>1. Students responding ‘’desirable’/’very desirable’ vs all other responses, OR = 1.01 95%CI [0.71, 1.44])</a:t>
            </a:r>
          </a:p>
        </p:txBody>
      </p:sp>
      <p:graphicFrame>
        <p:nvGraphicFramePr>
          <p:cNvPr id="8" name="Chart 7">
            <a:extLst>
              <a:ext uri="{FF2B5EF4-FFF2-40B4-BE49-F238E27FC236}">
                <a16:creationId xmlns:a16="http://schemas.microsoft.com/office/drawing/2014/main" id="{F7E4E569-BF53-1A5F-6F8B-52693B6A500D}"/>
              </a:ext>
            </a:extLst>
          </p:cNvPr>
          <p:cNvGraphicFramePr>
            <a:graphicFrameLocks/>
          </p:cNvGraphicFramePr>
          <p:nvPr>
            <p:extLst>
              <p:ext uri="{D42A27DB-BD31-4B8C-83A1-F6EECF244321}">
                <p14:modId xmlns:p14="http://schemas.microsoft.com/office/powerpoint/2010/main" val="612423731"/>
              </p:ext>
            </p:extLst>
          </p:nvPr>
        </p:nvGraphicFramePr>
        <p:xfrm>
          <a:off x="3468999" y="7329011"/>
          <a:ext cx="2880000" cy="1630442"/>
        </p:xfrm>
        <a:graphic>
          <a:graphicData uri="http://schemas.openxmlformats.org/drawingml/2006/chart">
            <c:chart xmlns:c="http://schemas.openxmlformats.org/drawingml/2006/chart" xmlns:r="http://schemas.openxmlformats.org/officeDocument/2006/relationships" r:id="rId5"/>
          </a:graphicData>
        </a:graphic>
      </p:graphicFrame>
      <p:grpSp>
        <p:nvGrpSpPr>
          <p:cNvPr id="16" name="Group 15">
            <a:extLst>
              <a:ext uri="{FF2B5EF4-FFF2-40B4-BE49-F238E27FC236}">
                <a16:creationId xmlns:a16="http://schemas.microsoft.com/office/drawing/2014/main" id="{81D05D8C-DB5F-F693-0864-91FF25959C36}"/>
              </a:ext>
            </a:extLst>
          </p:cNvPr>
          <p:cNvGrpSpPr/>
          <p:nvPr/>
        </p:nvGrpSpPr>
        <p:grpSpPr>
          <a:xfrm>
            <a:off x="4152699" y="8802814"/>
            <a:ext cx="2004896" cy="253916"/>
            <a:chOff x="4175760" y="8590046"/>
            <a:chExt cx="2004896" cy="253916"/>
          </a:xfrm>
        </p:grpSpPr>
        <p:sp>
          <p:nvSpPr>
            <p:cNvPr id="14" name="TextBox 13">
              <a:extLst>
                <a:ext uri="{FF2B5EF4-FFF2-40B4-BE49-F238E27FC236}">
                  <a16:creationId xmlns:a16="http://schemas.microsoft.com/office/drawing/2014/main" id="{9C78FFFB-EACB-3F2D-0EDF-99ABE9AFBD09}"/>
                </a:ext>
              </a:extLst>
            </p:cNvPr>
            <p:cNvSpPr txBox="1"/>
            <p:nvPr/>
          </p:nvSpPr>
          <p:spPr>
            <a:xfrm>
              <a:off x="4175760" y="8590046"/>
              <a:ext cx="1005840" cy="253916"/>
            </a:xfrm>
            <a:prstGeom prst="rect">
              <a:avLst/>
            </a:prstGeom>
            <a:noFill/>
          </p:spPr>
          <p:txBody>
            <a:bodyPr wrap="square" rtlCol="0">
              <a:spAutoFit/>
            </a:bodyPr>
            <a:lstStyle/>
            <a:p>
              <a:r>
                <a:rPr lang="en-GB" sz="1050" dirty="0"/>
                <a:t>Pre-workshop</a:t>
              </a:r>
              <a:endParaRPr lang="en-GB" dirty="0"/>
            </a:p>
          </p:txBody>
        </p:sp>
        <p:sp>
          <p:nvSpPr>
            <p:cNvPr id="15" name="TextBox 14">
              <a:extLst>
                <a:ext uri="{FF2B5EF4-FFF2-40B4-BE49-F238E27FC236}">
                  <a16:creationId xmlns:a16="http://schemas.microsoft.com/office/drawing/2014/main" id="{72FA871D-9C56-5B1C-D928-63A68D3EB429}"/>
                </a:ext>
              </a:extLst>
            </p:cNvPr>
            <p:cNvSpPr txBox="1"/>
            <p:nvPr/>
          </p:nvSpPr>
          <p:spPr>
            <a:xfrm>
              <a:off x="5082539" y="8590046"/>
              <a:ext cx="1098117" cy="253916"/>
            </a:xfrm>
            <a:prstGeom prst="rect">
              <a:avLst/>
            </a:prstGeom>
            <a:noFill/>
          </p:spPr>
          <p:txBody>
            <a:bodyPr wrap="square" rtlCol="0">
              <a:spAutoFit/>
            </a:bodyPr>
            <a:lstStyle/>
            <a:p>
              <a:r>
                <a:rPr lang="en-GB" sz="1050" dirty="0"/>
                <a:t>Post-workshop</a:t>
              </a:r>
              <a:endParaRPr lang="en-GB" dirty="0"/>
            </a:p>
          </p:txBody>
        </p:sp>
      </p:grpSp>
    </p:spTree>
    <p:extLst>
      <p:ext uri="{BB962C8B-B14F-4D97-AF65-F5344CB8AC3E}">
        <p14:creationId xmlns:p14="http://schemas.microsoft.com/office/powerpoint/2010/main" val="3797957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C9113DA-7CB8-D327-8D65-EC118FA4CF3D}"/>
              </a:ext>
            </a:extLst>
          </p:cNvPr>
          <p:cNvSpPr txBox="1"/>
          <p:nvPr/>
        </p:nvSpPr>
        <p:spPr>
          <a:xfrm>
            <a:off x="549741" y="1986319"/>
            <a:ext cx="5760000" cy="1754326"/>
          </a:xfrm>
          <a:prstGeom prst="rect">
            <a:avLst/>
          </a:prstGeom>
          <a:noFill/>
        </p:spPr>
        <p:txBody>
          <a:bodyPr wrap="square" numCol="2" spcCol="360000" rtlCol="0">
            <a:spAutoFit/>
          </a:bodyPr>
          <a:lstStyle/>
          <a:p>
            <a:r>
              <a:rPr lang="en-GB" sz="1200" dirty="0"/>
              <a:t>Before the workshop, 34% of students agreed that they thought engineering would be a suitable career for them. Following the workshop this had increased to 41%, with double the number of students strongly agreeing. </a:t>
            </a:r>
          </a:p>
          <a:p>
            <a:r>
              <a:rPr lang="en-GB" sz="1200" dirty="0"/>
              <a:t>However, this increase in the proportion who agree overall is not significant. </a:t>
            </a:r>
          </a:p>
          <a:p>
            <a:r>
              <a:rPr lang="en-GB" sz="1200" dirty="0"/>
              <a:t>Nearly a third of students give a more positive response to this question following the workshop, and 13% give a more negative response. 55% do not change their response.</a:t>
            </a:r>
          </a:p>
        </p:txBody>
      </p:sp>
      <p:pic>
        <p:nvPicPr>
          <p:cNvPr id="7" name="Picture 6" descr="A picture containing text, clipart&#10;&#10;Description automatically generated">
            <a:extLst>
              <a:ext uri="{FF2B5EF4-FFF2-40B4-BE49-F238E27FC236}">
                <a16:creationId xmlns:a16="http://schemas.microsoft.com/office/drawing/2014/main" id="{08B939E2-34BE-81EA-3076-DE4EA24E8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itle 1">
            <a:extLst>
              <a:ext uri="{FF2B5EF4-FFF2-40B4-BE49-F238E27FC236}">
                <a16:creationId xmlns:a16="http://schemas.microsoft.com/office/drawing/2014/main" id="{3FC08526-9139-D970-DFAD-B2FC264639E4}"/>
              </a:ext>
            </a:extLst>
          </p:cNvPr>
          <p:cNvSpPr txBox="1">
            <a:spLocks/>
          </p:cNvSpPr>
          <p:nvPr/>
        </p:nvSpPr>
        <p:spPr>
          <a:xfrm>
            <a:off x="0" y="485775"/>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Impact of the workshop on views about engineering careers</a:t>
            </a:r>
          </a:p>
        </p:txBody>
      </p:sp>
      <p:sp>
        <p:nvSpPr>
          <p:cNvPr id="5" name="TextBox 4">
            <a:extLst>
              <a:ext uri="{FF2B5EF4-FFF2-40B4-BE49-F238E27FC236}">
                <a16:creationId xmlns:a16="http://schemas.microsoft.com/office/drawing/2014/main" id="{3D43B60D-515E-11A6-562C-8A3F2BC4115F}"/>
              </a:ext>
            </a:extLst>
          </p:cNvPr>
          <p:cNvSpPr txBox="1"/>
          <p:nvPr/>
        </p:nvSpPr>
        <p:spPr>
          <a:xfrm>
            <a:off x="548259" y="6948667"/>
            <a:ext cx="2880000" cy="1754326"/>
          </a:xfrm>
          <a:prstGeom prst="rect">
            <a:avLst/>
          </a:prstGeom>
          <a:noFill/>
        </p:spPr>
        <p:txBody>
          <a:bodyPr wrap="square" numCol="1" spcCol="360000" rtlCol="0">
            <a:spAutoFit/>
          </a:bodyPr>
          <a:lstStyle/>
          <a:p>
            <a:r>
              <a:rPr lang="en-GB" sz="1200" dirty="0"/>
              <a:t>The increase in mean scores for believing that engineering is a suitable career was found to be significant using a paired-sample t-test (</a:t>
            </a:r>
            <a:r>
              <a:rPr lang="en-GB" sz="1200" dirty="0" err="1"/>
              <a:t>pre:M</a:t>
            </a:r>
            <a:r>
              <a:rPr lang="en-GB" sz="1200" dirty="0"/>
              <a:t>=0.03, </a:t>
            </a:r>
            <a:r>
              <a:rPr lang="en-GB" sz="1200" dirty="0" err="1"/>
              <a:t>sd</a:t>
            </a:r>
            <a:r>
              <a:rPr lang="en-GB" sz="1200" dirty="0"/>
              <a:t>=1.08; post: M=0.21, </a:t>
            </a:r>
            <a:r>
              <a:rPr lang="en-GB" sz="1200" dirty="0" err="1"/>
              <a:t>sd</a:t>
            </a:r>
            <a:r>
              <a:rPr lang="en-GB" sz="1200" dirty="0"/>
              <a:t>=1.15; t(213) = -3.11, p&lt;.05, suggesting that the workshop does have a small but real impact on students’ interest in engineering.</a:t>
            </a:r>
          </a:p>
        </p:txBody>
      </p:sp>
      <p:sp>
        <p:nvSpPr>
          <p:cNvPr id="11" name="TextBox 10">
            <a:extLst>
              <a:ext uri="{FF2B5EF4-FFF2-40B4-BE49-F238E27FC236}">
                <a16:creationId xmlns:a16="http://schemas.microsoft.com/office/drawing/2014/main" id="{9C4B6926-7D2E-4544-1A6E-EC24E3F9D19A}"/>
              </a:ext>
            </a:extLst>
          </p:cNvPr>
          <p:cNvSpPr txBox="1"/>
          <p:nvPr/>
        </p:nvSpPr>
        <p:spPr>
          <a:xfrm>
            <a:off x="3428260" y="6675678"/>
            <a:ext cx="3029116" cy="276999"/>
          </a:xfrm>
          <a:prstGeom prst="rect">
            <a:avLst/>
          </a:prstGeom>
          <a:noFill/>
        </p:spPr>
        <p:txBody>
          <a:bodyPr wrap="square" rtlCol="0">
            <a:spAutoFit/>
          </a:bodyPr>
          <a:lstStyle/>
          <a:p>
            <a:pPr algn="ctr"/>
            <a:r>
              <a:rPr lang="en-GB" sz="1200" i="1" dirty="0"/>
              <a:t>Mean scores before and after workshop</a:t>
            </a:r>
            <a:endParaRPr lang="en-GB" i="1" dirty="0"/>
          </a:p>
        </p:txBody>
      </p:sp>
      <p:sp>
        <p:nvSpPr>
          <p:cNvPr id="13" name="TextBox 12">
            <a:extLst>
              <a:ext uri="{FF2B5EF4-FFF2-40B4-BE49-F238E27FC236}">
                <a16:creationId xmlns:a16="http://schemas.microsoft.com/office/drawing/2014/main" id="{A50CA3EF-BC56-C15A-E0BC-9C95B2270B8F}"/>
              </a:ext>
            </a:extLst>
          </p:cNvPr>
          <p:cNvSpPr txBox="1"/>
          <p:nvPr/>
        </p:nvSpPr>
        <p:spPr>
          <a:xfrm>
            <a:off x="634918" y="3788281"/>
            <a:ext cx="5632398" cy="276999"/>
          </a:xfrm>
          <a:prstGeom prst="rect">
            <a:avLst/>
          </a:prstGeom>
          <a:noFill/>
        </p:spPr>
        <p:txBody>
          <a:bodyPr wrap="square" rtlCol="0">
            <a:spAutoFit/>
          </a:bodyPr>
          <a:lstStyle/>
          <a:p>
            <a:pPr algn="ctr"/>
            <a:r>
              <a:rPr lang="en-GB" sz="1200" i="1" dirty="0"/>
              <a:t>I think engineering would be a suitable career for me</a:t>
            </a:r>
            <a:endParaRPr lang="en-GB" i="1" dirty="0"/>
          </a:p>
        </p:txBody>
      </p:sp>
      <p:sp>
        <p:nvSpPr>
          <p:cNvPr id="4" name="TextBox 3">
            <a:extLst>
              <a:ext uri="{FF2B5EF4-FFF2-40B4-BE49-F238E27FC236}">
                <a16:creationId xmlns:a16="http://schemas.microsoft.com/office/drawing/2014/main" id="{22606264-4276-1466-2CE0-9E36CD5EE6F4}"/>
              </a:ext>
            </a:extLst>
          </p:cNvPr>
          <p:cNvSpPr txBox="1"/>
          <p:nvPr/>
        </p:nvSpPr>
        <p:spPr>
          <a:xfrm>
            <a:off x="697377" y="1280598"/>
            <a:ext cx="5759999" cy="523220"/>
          </a:xfrm>
          <a:prstGeom prst="rect">
            <a:avLst/>
          </a:prstGeom>
          <a:noFill/>
          <a:ln w="38100">
            <a:noFill/>
          </a:ln>
        </p:spPr>
        <p:txBody>
          <a:bodyPr wrap="square" numCol="1" spcCol="360000" rtlCol="0">
            <a:spAutoFit/>
          </a:bodyPr>
          <a:lstStyle/>
          <a:p>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After the workshop students were no more likely to say that engineering is a suitable career for them following the workshop.</a:t>
            </a:r>
            <a:r>
              <a:rPr lang="en-GB" sz="1400" b="1" baseline="30000" dirty="0">
                <a:solidFill>
                  <a:schemeClr val="accent6">
                    <a:lumMod val="75000"/>
                  </a:schemeClr>
                </a:solidFill>
                <a:latin typeface="+mj-lt"/>
                <a:ea typeface="Calibri" panose="020F0502020204030204" pitchFamily="34" charset="0"/>
                <a:cs typeface="Times New Roman" panose="02020603050405020304" pitchFamily="18" charset="0"/>
              </a:rPr>
              <a:t>1</a:t>
            </a:r>
          </a:p>
        </p:txBody>
      </p:sp>
      <p:sp>
        <p:nvSpPr>
          <p:cNvPr id="12" name="TextBox 11">
            <a:extLst>
              <a:ext uri="{FF2B5EF4-FFF2-40B4-BE49-F238E27FC236}">
                <a16:creationId xmlns:a16="http://schemas.microsoft.com/office/drawing/2014/main" id="{854C0F41-CDF2-12F0-40E0-99E43756716C}"/>
              </a:ext>
            </a:extLst>
          </p:cNvPr>
          <p:cNvSpPr txBox="1"/>
          <p:nvPr/>
        </p:nvSpPr>
        <p:spPr>
          <a:xfrm>
            <a:off x="2540000" y="9294339"/>
            <a:ext cx="3955290" cy="400110"/>
          </a:xfrm>
          <a:prstGeom prst="rect">
            <a:avLst/>
          </a:prstGeom>
          <a:noFill/>
        </p:spPr>
        <p:txBody>
          <a:bodyPr wrap="square" rtlCol="0">
            <a:spAutoFit/>
          </a:bodyPr>
          <a:lstStyle/>
          <a:p>
            <a:r>
              <a:rPr lang="en-GB" sz="1000" dirty="0"/>
              <a:t>1. Students responding ‘agree’/’strongly agree’ vs all other responses, OR = 1.31 95%CI [0.90, 1.90])</a:t>
            </a:r>
          </a:p>
        </p:txBody>
      </p:sp>
      <p:graphicFrame>
        <p:nvGraphicFramePr>
          <p:cNvPr id="8" name="Chart 7">
            <a:extLst>
              <a:ext uri="{FF2B5EF4-FFF2-40B4-BE49-F238E27FC236}">
                <a16:creationId xmlns:a16="http://schemas.microsoft.com/office/drawing/2014/main" id="{A5F93E41-132D-2B37-34A5-1C239B0C47A3}"/>
              </a:ext>
            </a:extLst>
          </p:cNvPr>
          <p:cNvGraphicFramePr>
            <a:graphicFrameLocks/>
          </p:cNvGraphicFramePr>
          <p:nvPr>
            <p:extLst>
              <p:ext uri="{D42A27DB-BD31-4B8C-83A1-F6EECF244321}">
                <p14:modId xmlns:p14="http://schemas.microsoft.com/office/powerpoint/2010/main" val="2761722637"/>
              </p:ext>
            </p:extLst>
          </p:nvPr>
        </p:nvGraphicFramePr>
        <p:xfrm>
          <a:off x="634918" y="3962440"/>
          <a:ext cx="5632398"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a:extLst>
              <a:ext uri="{FF2B5EF4-FFF2-40B4-BE49-F238E27FC236}">
                <a16:creationId xmlns:a16="http://schemas.microsoft.com/office/drawing/2014/main" id="{95CC9716-B2B9-9B1E-E546-FC0902211029}"/>
              </a:ext>
            </a:extLst>
          </p:cNvPr>
          <p:cNvGraphicFramePr>
            <a:graphicFrameLocks/>
          </p:cNvGraphicFramePr>
          <p:nvPr>
            <p:extLst>
              <p:ext uri="{D42A27DB-BD31-4B8C-83A1-F6EECF244321}">
                <p14:modId xmlns:p14="http://schemas.microsoft.com/office/powerpoint/2010/main" val="907683343"/>
              </p:ext>
            </p:extLst>
          </p:nvPr>
        </p:nvGraphicFramePr>
        <p:xfrm>
          <a:off x="3429741" y="6927435"/>
          <a:ext cx="2880000" cy="2018585"/>
        </p:xfrm>
        <a:graphic>
          <a:graphicData uri="http://schemas.openxmlformats.org/drawingml/2006/chart">
            <c:chart xmlns:c="http://schemas.openxmlformats.org/drawingml/2006/chart" xmlns:r="http://schemas.openxmlformats.org/officeDocument/2006/relationships" r:id="rId5"/>
          </a:graphicData>
        </a:graphic>
      </p:graphicFrame>
      <p:grpSp>
        <p:nvGrpSpPr>
          <p:cNvPr id="2" name="Group 1">
            <a:extLst>
              <a:ext uri="{FF2B5EF4-FFF2-40B4-BE49-F238E27FC236}">
                <a16:creationId xmlns:a16="http://schemas.microsoft.com/office/drawing/2014/main" id="{E3B8E9FC-78FF-4081-7177-0EF4D491DF75}"/>
              </a:ext>
            </a:extLst>
          </p:cNvPr>
          <p:cNvGrpSpPr/>
          <p:nvPr/>
        </p:nvGrpSpPr>
        <p:grpSpPr>
          <a:xfrm>
            <a:off x="4008120" y="8793386"/>
            <a:ext cx="2004896" cy="253916"/>
            <a:chOff x="4175760" y="8590046"/>
            <a:chExt cx="2004896" cy="253916"/>
          </a:xfrm>
        </p:grpSpPr>
        <p:sp>
          <p:nvSpPr>
            <p:cNvPr id="3" name="TextBox 2">
              <a:extLst>
                <a:ext uri="{FF2B5EF4-FFF2-40B4-BE49-F238E27FC236}">
                  <a16:creationId xmlns:a16="http://schemas.microsoft.com/office/drawing/2014/main" id="{7C4F2AC1-6E1C-F999-C8D2-4795652DA8E9}"/>
                </a:ext>
              </a:extLst>
            </p:cNvPr>
            <p:cNvSpPr txBox="1"/>
            <p:nvPr/>
          </p:nvSpPr>
          <p:spPr>
            <a:xfrm>
              <a:off x="4175760" y="8590046"/>
              <a:ext cx="1005840" cy="253916"/>
            </a:xfrm>
            <a:prstGeom prst="rect">
              <a:avLst/>
            </a:prstGeom>
            <a:noFill/>
          </p:spPr>
          <p:txBody>
            <a:bodyPr wrap="square" rtlCol="0">
              <a:spAutoFit/>
            </a:bodyPr>
            <a:lstStyle/>
            <a:p>
              <a:r>
                <a:rPr lang="en-GB" sz="1050" dirty="0"/>
                <a:t>Pre-workshop</a:t>
              </a:r>
              <a:endParaRPr lang="en-GB" dirty="0"/>
            </a:p>
          </p:txBody>
        </p:sp>
        <p:sp>
          <p:nvSpPr>
            <p:cNvPr id="10" name="TextBox 9">
              <a:extLst>
                <a:ext uri="{FF2B5EF4-FFF2-40B4-BE49-F238E27FC236}">
                  <a16:creationId xmlns:a16="http://schemas.microsoft.com/office/drawing/2014/main" id="{10560172-0F1D-CE82-7DFB-84C0796828EF}"/>
                </a:ext>
              </a:extLst>
            </p:cNvPr>
            <p:cNvSpPr txBox="1"/>
            <p:nvPr/>
          </p:nvSpPr>
          <p:spPr>
            <a:xfrm>
              <a:off x="5082539" y="8590046"/>
              <a:ext cx="1098117" cy="253916"/>
            </a:xfrm>
            <a:prstGeom prst="rect">
              <a:avLst/>
            </a:prstGeom>
            <a:noFill/>
          </p:spPr>
          <p:txBody>
            <a:bodyPr wrap="square" rtlCol="0">
              <a:spAutoFit/>
            </a:bodyPr>
            <a:lstStyle/>
            <a:p>
              <a:r>
                <a:rPr lang="en-GB" sz="1050" dirty="0"/>
                <a:t>Post-workshop</a:t>
              </a:r>
              <a:endParaRPr lang="en-GB" dirty="0"/>
            </a:p>
          </p:txBody>
        </p:sp>
      </p:grpSp>
    </p:spTree>
    <p:extLst>
      <p:ext uri="{BB962C8B-B14F-4D97-AF65-F5344CB8AC3E}">
        <p14:creationId xmlns:p14="http://schemas.microsoft.com/office/powerpoint/2010/main" val="3772276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C9113DA-7CB8-D327-8D65-EC118FA4CF3D}"/>
              </a:ext>
            </a:extLst>
          </p:cNvPr>
          <p:cNvSpPr txBox="1"/>
          <p:nvPr/>
        </p:nvSpPr>
        <p:spPr>
          <a:xfrm>
            <a:off x="537941" y="1997216"/>
            <a:ext cx="5782117" cy="3046988"/>
          </a:xfrm>
          <a:prstGeom prst="rect">
            <a:avLst/>
          </a:prstGeom>
          <a:noFill/>
        </p:spPr>
        <p:txBody>
          <a:bodyPr wrap="square" numCol="2" spcCol="360000" rtlCol="0">
            <a:spAutoFit/>
          </a:bodyPr>
          <a:lstStyle/>
          <a:p>
            <a:r>
              <a:rPr lang="en-GB" sz="1200" dirty="0"/>
              <a:t>The increase in likelihood of believing you could become an engineer was bigger for female students (OR = 2.1) than male students (OR = 1.8). This reflects a much lower starting point (37% of female students agree before the workshop compared with 59% of male students). Following the workshop, despite the bigger increase, girls are still less likely to agree that they could become an engineer (55% </a:t>
            </a:r>
            <a:r>
              <a:rPr lang="en-GB" sz="1200" dirty="0" err="1"/>
              <a:t>cf</a:t>
            </a:r>
            <a:r>
              <a:rPr lang="en-GB" sz="1200" dirty="0"/>
              <a:t> 72%).</a:t>
            </a:r>
          </a:p>
          <a:p>
            <a:endParaRPr lang="en-GB" sz="1200" dirty="0"/>
          </a:p>
          <a:p>
            <a:r>
              <a:rPr lang="en-GB" sz="1200" dirty="0"/>
              <a:t>Before the workshop 47% of students said they believed that they could</a:t>
            </a:r>
          </a:p>
          <a:p>
            <a:endParaRPr lang="en-GB" sz="1200" dirty="0"/>
          </a:p>
          <a:p>
            <a:r>
              <a:rPr lang="en-GB" sz="1200" dirty="0"/>
              <a:t>become an engineer if they wanted to. Following the workshop this had risen to 63%, with almost double the proportion who strongly agreed with this.</a:t>
            </a:r>
          </a:p>
          <a:p>
            <a:endParaRPr lang="en-GB" sz="1200" dirty="0"/>
          </a:p>
          <a:p>
            <a:r>
              <a:rPr lang="en-GB" sz="1200" dirty="0"/>
              <a:t>The likelihood of a student agreeing that they could become an engineer is almost doubled after the workshop.</a:t>
            </a:r>
          </a:p>
          <a:p>
            <a:endParaRPr lang="en-GB" sz="1200" dirty="0"/>
          </a:p>
          <a:p>
            <a:r>
              <a:rPr lang="en-GB" sz="1200" dirty="0"/>
              <a:t>Over a quarter (28%) gave a more positive response following the workshop and 13% gave a more negative response. The majority (59%) did not change their response.</a:t>
            </a:r>
          </a:p>
        </p:txBody>
      </p:sp>
      <p:pic>
        <p:nvPicPr>
          <p:cNvPr id="7" name="Picture 6" descr="A picture containing text, clipart&#10;&#10;Description automatically generated">
            <a:extLst>
              <a:ext uri="{FF2B5EF4-FFF2-40B4-BE49-F238E27FC236}">
                <a16:creationId xmlns:a16="http://schemas.microsoft.com/office/drawing/2014/main" id="{08B939E2-34BE-81EA-3076-DE4EA24E8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itle 1">
            <a:extLst>
              <a:ext uri="{FF2B5EF4-FFF2-40B4-BE49-F238E27FC236}">
                <a16:creationId xmlns:a16="http://schemas.microsoft.com/office/drawing/2014/main" id="{3FC08526-9139-D970-DFAD-B2FC264639E4}"/>
              </a:ext>
            </a:extLst>
          </p:cNvPr>
          <p:cNvSpPr txBox="1">
            <a:spLocks/>
          </p:cNvSpPr>
          <p:nvPr/>
        </p:nvSpPr>
        <p:spPr>
          <a:xfrm>
            <a:off x="0" y="485775"/>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Impact of the workshop on belief in ability to become an engineer</a:t>
            </a:r>
          </a:p>
        </p:txBody>
      </p:sp>
      <p:sp>
        <p:nvSpPr>
          <p:cNvPr id="5" name="TextBox 4">
            <a:extLst>
              <a:ext uri="{FF2B5EF4-FFF2-40B4-BE49-F238E27FC236}">
                <a16:creationId xmlns:a16="http://schemas.microsoft.com/office/drawing/2014/main" id="{3D43B60D-515E-11A6-562C-8A3F2BC4115F}"/>
              </a:ext>
            </a:extLst>
          </p:cNvPr>
          <p:cNvSpPr txBox="1"/>
          <p:nvPr/>
        </p:nvSpPr>
        <p:spPr>
          <a:xfrm>
            <a:off x="549000" y="7496071"/>
            <a:ext cx="2880000" cy="1384995"/>
          </a:xfrm>
          <a:prstGeom prst="rect">
            <a:avLst/>
          </a:prstGeom>
          <a:noFill/>
        </p:spPr>
        <p:txBody>
          <a:bodyPr wrap="square" numCol="1" spcCol="360000" rtlCol="0">
            <a:spAutoFit/>
          </a:bodyPr>
          <a:lstStyle/>
          <a:p>
            <a:r>
              <a:rPr lang="en-GB" sz="1200" dirty="0"/>
              <a:t>The increase in mean scores for students’ belief that they could become an engineer if they chose was found to be significant using a paired-sample t-test (</a:t>
            </a:r>
            <a:r>
              <a:rPr lang="en-GB" sz="1200" dirty="0" err="1"/>
              <a:t>pre:M</a:t>
            </a:r>
            <a:r>
              <a:rPr lang="en-GB" sz="1200" dirty="0"/>
              <a:t>=0.21, </a:t>
            </a:r>
            <a:r>
              <a:rPr lang="en-GB" sz="1200" dirty="0" err="1"/>
              <a:t>sd</a:t>
            </a:r>
            <a:r>
              <a:rPr lang="en-GB" sz="1200" dirty="0"/>
              <a:t>=1.15; post: M=0.43, </a:t>
            </a:r>
            <a:r>
              <a:rPr lang="en-GB" sz="1200" dirty="0" err="1"/>
              <a:t>sd</a:t>
            </a:r>
            <a:r>
              <a:rPr lang="en-GB" sz="1200" dirty="0"/>
              <a:t>=1.21; t(221) = -3.14, p&lt;.05. </a:t>
            </a:r>
          </a:p>
        </p:txBody>
      </p:sp>
      <p:sp>
        <p:nvSpPr>
          <p:cNvPr id="11" name="TextBox 10">
            <a:extLst>
              <a:ext uri="{FF2B5EF4-FFF2-40B4-BE49-F238E27FC236}">
                <a16:creationId xmlns:a16="http://schemas.microsoft.com/office/drawing/2014/main" id="{9C4B6926-7D2E-4544-1A6E-EC24E3F9D19A}"/>
              </a:ext>
            </a:extLst>
          </p:cNvPr>
          <p:cNvSpPr txBox="1"/>
          <p:nvPr/>
        </p:nvSpPr>
        <p:spPr>
          <a:xfrm>
            <a:off x="3499402" y="7283857"/>
            <a:ext cx="3029116" cy="276999"/>
          </a:xfrm>
          <a:prstGeom prst="rect">
            <a:avLst/>
          </a:prstGeom>
          <a:noFill/>
        </p:spPr>
        <p:txBody>
          <a:bodyPr wrap="square" rtlCol="0">
            <a:spAutoFit/>
          </a:bodyPr>
          <a:lstStyle/>
          <a:p>
            <a:pPr algn="ctr"/>
            <a:r>
              <a:rPr lang="en-GB" sz="1200" i="1" dirty="0"/>
              <a:t>Mean scores before and after workshop</a:t>
            </a:r>
            <a:endParaRPr lang="en-GB" i="1" dirty="0"/>
          </a:p>
        </p:txBody>
      </p:sp>
      <p:sp>
        <p:nvSpPr>
          <p:cNvPr id="13" name="TextBox 12">
            <a:extLst>
              <a:ext uri="{FF2B5EF4-FFF2-40B4-BE49-F238E27FC236}">
                <a16:creationId xmlns:a16="http://schemas.microsoft.com/office/drawing/2014/main" id="{A50CA3EF-BC56-C15A-E0BC-9C95B2270B8F}"/>
              </a:ext>
            </a:extLst>
          </p:cNvPr>
          <p:cNvSpPr txBox="1"/>
          <p:nvPr/>
        </p:nvSpPr>
        <p:spPr>
          <a:xfrm>
            <a:off x="571117" y="4995222"/>
            <a:ext cx="5632398" cy="276999"/>
          </a:xfrm>
          <a:prstGeom prst="rect">
            <a:avLst/>
          </a:prstGeom>
          <a:noFill/>
        </p:spPr>
        <p:txBody>
          <a:bodyPr wrap="square" rtlCol="0">
            <a:spAutoFit/>
          </a:bodyPr>
          <a:lstStyle/>
          <a:p>
            <a:pPr algn="ctr"/>
            <a:r>
              <a:rPr lang="en-GB" sz="1200" i="1" dirty="0"/>
              <a:t>If you wanted to, do you think you could become an engineer? </a:t>
            </a:r>
            <a:endParaRPr lang="en-GB" i="1" dirty="0"/>
          </a:p>
        </p:txBody>
      </p:sp>
      <p:sp>
        <p:nvSpPr>
          <p:cNvPr id="4" name="TextBox 3">
            <a:extLst>
              <a:ext uri="{FF2B5EF4-FFF2-40B4-BE49-F238E27FC236}">
                <a16:creationId xmlns:a16="http://schemas.microsoft.com/office/drawing/2014/main" id="{22606264-4276-1466-2CE0-9E36CD5EE6F4}"/>
              </a:ext>
            </a:extLst>
          </p:cNvPr>
          <p:cNvSpPr txBox="1"/>
          <p:nvPr/>
        </p:nvSpPr>
        <p:spPr>
          <a:xfrm>
            <a:off x="571117" y="1322333"/>
            <a:ext cx="5810441" cy="523220"/>
          </a:xfrm>
          <a:prstGeom prst="rect">
            <a:avLst/>
          </a:prstGeom>
          <a:noFill/>
          <a:ln w="38100">
            <a:noFill/>
          </a:ln>
        </p:spPr>
        <p:txBody>
          <a:bodyPr wrap="square" numCol="1" spcCol="360000" rtlCol="0">
            <a:spAutoFit/>
          </a:bodyPr>
          <a:lstStyle/>
          <a:p>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After the workshop students were nearly twice as likely to say that they could become an engineer if they chose to.</a:t>
            </a:r>
            <a:r>
              <a:rPr lang="en-GB" sz="1400" b="1" baseline="30000" dirty="0">
                <a:solidFill>
                  <a:schemeClr val="accent6">
                    <a:lumMod val="75000"/>
                  </a:schemeClr>
                </a:solidFill>
                <a:latin typeface="+mj-lt"/>
                <a:ea typeface="Calibri" panose="020F0502020204030204" pitchFamily="34" charset="0"/>
                <a:cs typeface="Times New Roman" panose="02020603050405020304" pitchFamily="18" charset="0"/>
              </a:rPr>
              <a:t>1</a:t>
            </a:r>
          </a:p>
        </p:txBody>
      </p:sp>
      <p:sp>
        <p:nvSpPr>
          <p:cNvPr id="12" name="TextBox 11">
            <a:extLst>
              <a:ext uri="{FF2B5EF4-FFF2-40B4-BE49-F238E27FC236}">
                <a16:creationId xmlns:a16="http://schemas.microsoft.com/office/drawing/2014/main" id="{854C0F41-CDF2-12F0-40E0-99E43756716C}"/>
              </a:ext>
            </a:extLst>
          </p:cNvPr>
          <p:cNvSpPr txBox="1"/>
          <p:nvPr/>
        </p:nvSpPr>
        <p:spPr>
          <a:xfrm>
            <a:off x="2540000" y="9294339"/>
            <a:ext cx="3955290" cy="400110"/>
          </a:xfrm>
          <a:prstGeom prst="rect">
            <a:avLst/>
          </a:prstGeom>
          <a:noFill/>
        </p:spPr>
        <p:txBody>
          <a:bodyPr wrap="square" rtlCol="0">
            <a:spAutoFit/>
          </a:bodyPr>
          <a:lstStyle/>
          <a:p>
            <a:r>
              <a:rPr lang="en-GB" sz="1000" dirty="0"/>
              <a:t>1. Students responding ‘Yes definitely’/’Yes probably’ vs all other responses, OR = 1.97 95%CI [1.36, 2.83])</a:t>
            </a:r>
          </a:p>
        </p:txBody>
      </p:sp>
      <p:grpSp>
        <p:nvGrpSpPr>
          <p:cNvPr id="2" name="Group 1">
            <a:extLst>
              <a:ext uri="{FF2B5EF4-FFF2-40B4-BE49-F238E27FC236}">
                <a16:creationId xmlns:a16="http://schemas.microsoft.com/office/drawing/2014/main" id="{E3B8E9FC-78FF-4081-7177-0EF4D491DF75}"/>
              </a:ext>
            </a:extLst>
          </p:cNvPr>
          <p:cNvGrpSpPr/>
          <p:nvPr/>
        </p:nvGrpSpPr>
        <p:grpSpPr>
          <a:xfrm>
            <a:off x="4011512" y="8929772"/>
            <a:ext cx="2004896" cy="253916"/>
            <a:chOff x="4175760" y="8590046"/>
            <a:chExt cx="2004896" cy="253916"/>
          </a:xfrm>
        </p:grpSpPr>
        <p:sp>
          <p:nvSpPr>
            <p:cNvPr id="3" name="TextBox 2">
              <a:extLst>
                <a:ext uri="{FF2B5EF4-FFF2-40B4-BE49-F238E27FC236}">
                  <a16:creationId xmlns:a16="http://schemas.microsoft.com/office/drawing/2014/main" id="{7C4F2AC1-6E1C-F999-C8D2-4795652DA8E9}"/>
                </a:ext>
              </a:extLst>
            </p:cNvPr>
            <p:cNvSpPr txBox="1"/>
            <p:nvPr/>
          </p:nvSpPr>
          <p:spPr>
            <a:xfrm>
              <a:off x="4175760" y="8590046"/>
              <a:ext cx="1005840" cy="253916"/>
            </a:xfrm>
            <a:prstGeom prst="rect">
              <a:avLst/>
            </a:prstGeom>
            <a:noFill/>
          </p:spPr>
          <p:txBody>
            <a:bodyPr wrap="square" rtlCol="0">
              <a:spAutoFit/>
            </a:bodyPr>
            <a:lstStyle/>
            <a:p>
              <a:r>
                <a:rPr lang="en-GB" sz="1050" dirty="0"/>
                <a:t>Pre-workshop</a:t>
              </a:r>
              <a:endParaRPr lang="en-GB" dirty="0"/>
            </a:p>
          </p:txBody>
        </p:sp>
        <p:sp>
          <p:nvSpPr>
            <p:cNvPr id="10" name="TextBox 9">
              <a:extLst>
                <a:ext uri="{FF2B5EF4-FFF2-40B4-BE49-F238E27FC236}">
                  <a16:creationId xmlns:a16="http://schemas.microsoft.com/office/drawing/2014/main" id="{10560172-0F1D-CE82-7DFB-84C0796828EF}"/>
                </a:ext>
              </a:extLst>
            </p:cNvPr>
            <p:cNvSpPr txBox="1"/>
            <p:nvPr/>
          </p:nvSpPr>
          <p:spPr>
            <a:xfrm>
              <a:off x="5082539" y="8590046"/>
              <a:ext cx="1098117" cy="253916"/>
            </a:xfrm>
            <a:prstGeom prst="rect">
              <a:avLst/>
            </a:prstGeom>
            <a:noFill/>
          </p:spPr>
          <p:txBody>
            <a:bodyPr wrap="square" rtlCol="0">
              <a:spAutoFit/>
            </a:bodyPr>
            <a:lstStyle/>
            <a:p>
              <a:r>
                <a:rPr lang="en-GB" sz="1050" dirty="0"/>
                <a:t>Post-workshop</a:t>
              </a:r>
              <a:endParaRPr lang="en-GB" dirty="0"/>
            </a:p>
          </p:txBody>
        </p:sp>
      </p:grpSp>
      <p:graphicFrame>
        <p:nvGraphicFramePr>
          <p:cNvPr id="15" name="Chart 14">
            <a:extLst>
              <a:ext uri="{FF2B5EF4-FFF2-40B4-BE49-F238E27FC236}">
                <a16:creationId xmlns:a16="http://schemas.microsoft.com/office/drawing/2014/main" id="{F4987F00-7EA4-6A39-7FC4-AAFF1613EE0B}"/>
              </a:ext>
            </a:extLst>
          </p:cNvPr>
          <p:cNvGraphicFramePr>
            <a:graphicFrameLocks/>
          </p:cNvGraphicFramePr>
          <p:nvPr>
            <p:extLst>
              <p:ext uri="{D42A27DB-BD31-4B8C-83A1-F6EECF244321}">
                <p14:modId xmlns:p14="http://schemas.microsoft.com/office/powerpoint/2010/main" val="3589075969"/>
              </p:ext>
            </p:extLst>
          </p:nvPr>
        </p:nvGraphicFramePr>
        <p:xfrm>
          <a:off x="571117" y="5146716"/>
          <a:ext cx="5760000" cy="22887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a:extLst>
              <a:ext uri="{FF2B5EF4-FFF2-40B4-BE49-F238E27FC236}">
                <a16:creationId xmlns:a16="http://schemas.microsoft.com/office/drawing/2014/main" id="{4BB4BFEB-A7EE-2338-FB8A-F0D039079DC5}"/>
              </a:ext>
            </a:extLst>
          </p:cNvPr>
          <p:cNvGraphicFramePr>
            <a:graphicFrameLocks/>
          </p:cNvGraphicFramePr>
          <p:nvPr>
            <p:extLst>
              <p:ext uri="{D42A27DB-BD31-4B8C-83A1-F6EECF244321}">
                <p14:modId xmlns:p14="http://schemas.microsoft.com/office/powerpoint/2010/main" val="4248929158"/>
              </p:ext>
            </p:extLst>
          </p:nvPr>
        </p:nvGraphicFramePr>
        <p:xfrm>
          <a:off x="3671517" y="7422357"/>
          <a:ext cx="2684886" cy="159627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10071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C9113DA-7CB8-D327-8D65-EC118FA4CF3D}"/>
              </a:ext>
            </a:extLst>
          </p:cNvPr>
          <p:cNvSpPr txBox="1"/>
          <p:nvPr/>
        </p:nvSpPr>
        <p:spPr>
          <a:xfrm>
            <a:off x="571117" y="1862387"/>
            <a:ext cx="5760000" cy="1569660"/>
          </a:xfrm>
          <a:prstGeom prst="rect">
            <a:avLst/>
          </a:prstGeom>
          <a:noFill/>
        </p:spPr>
        <p:txBody>
          <a:bodyPr wrap="square" numCol="2" spcCol="360000" rtlCol="0">
            <a:spAutoFit/>
          </a:bodyPr>
          <a:lstStyle/>
          <a:p>
            <a:r>
              <a:rPr lang="en-GB" sz="1200" dirty="0"/>
              <a:t>Before the workshop, 41% of students said they were likely or very likely to pursue a career in engineering, while 33% said they were unlikely to do so. After the workshop there was a slight increase in the proportion who said it was likely, and a slight decrease in the proportion who said it was unlikely, but this was not a significant difference.</a:t>
            </a:r>
          </a:p>
          <a:p>
            <a:endParaRPr lang="en-GB" sz="1200" dirty="0"/>
          </a:p>
          <a:p>
            <a:r>
              <a:rPr lang="en-GB" sz="1200" dirty="0"/>
              <a:t>Following the workshop, 28% gave a more positive response to this question and 17% gave a more negative response. The rest (55%) did not change their response.</a:t>
            </a:r>
          </a:p>
        </p:txBody>
      </p:sp>
      <p:pic>
        <p:nvPicPr>
          <p:cNvPr id="7" name="Picture 6" descr="A picture containing text, clipart&#10;&#10;Description automatically generated">
            <a:extLst>
              <a:ext uri="{FF2B5EF4-FFF2-40B4-BE49-F238E27FC236}">
                <a16:creationId xmlns:a16="http://schemas.microsoft.com/office/drawing/2014/main" id="{08B939E2-34BE-81EA-3076-DE4EA24E8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itle 1">
            <a:extLst>
              <a:ext uri="{FF2B5EF4-FFF2-40B4-BE49-F238E27FC236}">
                <a16:creationId xmlns:a16="http://schemas.microsoft.com/office/drawing/2014/main" id="{3FC08526-9139-D970-DFAD-B2FC264639E4}"/>
              </a:ext>
            </a:extLst>
          </p:cNvPr>
          <p:cNvSpPr txBox="1">
            <a:spLocks/>
          </p:cNvSpPr>
          <p:nvPr/>
        </p:nvSpPr>
        <p:spPr>
          <a:xfrm>
            <a:off x="0" y="485775"/>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Impact of the workshop on belief in ability to become an engineer</a:t>
            </a:r>
          </a:p>
        </p:txBody>
      </p:sp>
      <p:sp>
        <p:nvSpPr>
          <p:cNvPr id="5" name="TextBox 4">
            <a:extLst>
              <a:ext uri="{FF2B5EF4-FFF2-40B4-BE49-F238E27FC236}">
                <a16:creationId xmlns:a16="http://schemas.microsoft.com/office/drawing/2014/main" id="{3D43B60D-515E-11A6-562C-8A3F2BC4115F}"/>
              </a:ext>
            </a:extLst>
          </p:cNvPr>
          <p:cNvSpPr txBox="1"/>
          <p:nvPr/>
        </p:nvSpPr>
        <p:spPr>
          <a:xfrm>
            <a:off x="548259" y="7153223"/>
            <a:ext cx="2713100" cy="1200329"/>
          </a:xfrm>
          <a:prstGeom prst="rect">
            <a:avLst/>
          </a:prstGeom>
          <a:noFill/>
        </p:spPr>
        <p:txBody>
          <a:bodyPr wrap="square" numCol="1" spcCol="360000" rtlCol="0">
            <a:spAutoFit/>
          </a:bodyPr>
          <a:lstStyle/>
          <a:p>
            <a:r>
              <a:rPr lang="en-GB" sz="1200" dirty="0"/>
              <a:t>Though the increase in those saying they thought it was likely was not significant, the increase in mean scores was (</a:t>
            </a:r>
            <a:r>
              <a:rPr lang="en-GB" sz="1200" dirty="0" err="1"/>
              <a:t>pre:M</a:t>
            </a:r>
            <a:r>
              <a:rPr lang="en-GB" sz="1200" dirty="0"/>
              <a:t>=0.06, </a:t>
            </a:r>
            <a:r>
              <a:rPr lang="en-GB" sz="1200" dirty="0" err="1"/>
              <a:t>sd</a:t>
            </a:r>
            <a:r>
              <a:rPr lang="en-GB" sz="1200" dirty="0"/>
              <a:t>=1.23; post: M=0.22, </a:t>
            </a:r>
            <a:r>
              <a:rPr lang="en-GB" sz="1200" dirty="0" err="1"/>
              <a:t>sd</a:t>
            </a:r>
            <a:r>
              <a:rPr lang="en-GB" sz="1200" dirty="0"/>
              <a:t>=1.17; t(226) = -2.62, p&lt;0.5). </a:t>
            </a:r>
          </a:p>
        </p:txBody>
      </p:sp>
      <p:sp>
        <p:nvSpPr>
          <p:cNvPr id="11" name="TextBox 10">
            <a:extLst>
              <a:ext uri="{FF2B5EF4-FFF2-40B4-BE49-F238E27FC236}">
                <a16:creationId xmlns:a16="http://schemas.microsoft.com/office/drawing/2014/main" id="{9C4B6926-7D2E-4544-1A6E-EC24E3F9D19A}"/>
              </a:ext>
            </a:extLst>
          </p:cNvPr>
          <p:cNvSpPr txBox="1"/>
          <p:nvPr/>
        </p:nvSpPr>
        <p:spPr>
          <a:xfrm>
            <a:off x="3428260" y="6675678"/>
            <a:ext cx="3029116" cy="276999"/>
          </a:xfrm>
          <a:prstGeom prst="rect">
            <a:avLst/>
          </a:prstGeom>
          <a:noFill/>
        </p:spPr>
        <p:txBody>
          <a:bodyPr wrap="square" rtlCol="0">
            <a:spAutoFit/>
          </a:bodyPr>
          <a:lstStyle/>
          <a:p>
            <a:pPr algn="ctr"/>
            <a:r>
              <a:rPr lang="en-GB" sz="1200" i="1" dirty="0"/>
              <a:t>Mean scores before and after workshop</a:t>
            </a:r>
            <a:endParaRPr lang="en-GB" i="1" dirty="0"/>
          </a:p>
        </p:txBody>
      </p:sp>
      <p:sp>
        <p:nvSpPr>
          <p:cNvPr id="13" name="TextBox 12">
            <a:extLst>
              <a:ext uri="{FF2B5EF4-FFF2-40B4-BE49-F238E27FC236}">
                <a16:creationId xmlns:a16="http://schemas.microsoft.com/office/drawing/2014/main" id="{A50CA3EF-BC56-C15A-E0BC-9C95B2270B8F}"/>
              </a:ext>
            </a:extLst>
          </p:cNvPr>
          <p:cNvSpPr txBox="1"/>
          <p:nvPr/>
        </p:nvSpPr>
        <p:spPr>
          <a:xfrm>
            <a:off x="589591" y="3462922"/>
            <a:ext cx="5632398" cy="461665"/>
          </a:xfrm>
          <a:prstGeom prst="rect">
            <a:avLst/>
          </a:prstGeom>
          <a:noFill/>
        </p:spPr>
        <p:txBody>
          <a:bodyPr wrap="square" rtlCol="0">
            <a:spAutoFit/>
          </a:bodyPr>
          <a:lstStyle/>
          <a:p>
            <a:pPr algn="ctr"/>
            <a:r>
              <a:rPr lang="en-GB" sz="1200" i="1" dirty="0"/>
              <a:t>Thinking about your future, how likely or unlikely are you to choose a career in engineering?</a:t>
            </a:r>
            <a:endParaRPr lang="en-GB" i="1" dirty="0"/>
          </a:p>
        </p:txBody>
      </p:sp>
      <p:sp>
        <p:nvSpPr>
          <p:cNvPr id="4" name="TextBox 3">
            <a:extLst>
              <a:ext uri="{FF2B5EF4-FFF2-40B4-BE49-F238E27FC236}">
                <a16:creationId xmlns:a16="http://schemas.microsoft.com/office/drawing/2014/main" id="{22606264-4276-1466-2CE0-9E36CD5EE6F4}"/>
              </a:ext>
            </a:extLst>
          </p:cNvPr>
          <p:cNvSpPr txBox="1"/>
          <p:nvPr/>
        </p:nvSpPr>
        <p:spPr>
          <a:xfrm>
            <a:off x="697377" y="1255639"/>
            <a:ext cx="5759999" cy="523220"/>
          </a:xfrm>
          <a:prstGeom prst="rect">
            <a:avLst/>
          </a:prstGeom>
          <a:noFill/>
          <a:ln w="38100">
            <a:noFill/>
          </a:ln>
        </p:spPr>
        <p:txBody>
          <a:bodyPr wrap="square" numCol="1" spcCol="360000" rtlCol="0">
            <a:spAutoFit/>
          </a:bodyPr>
          <a:lstStyle/>
          <a:p>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After the workshop students were no more likely to say that they were likely to pursue a career in engineering</a:t>
            </a:r>
            <a:r>
              <a:rPr lang="en-GB" sz="1400" b="1" baseline="30000" dirty="0">
                <a:solidFill>
                  <a:schemeClr val="accent6">
                    <a:lumMod val="75000"/>
                  </a:schemeClr>
                </a:solidFill>
                <a:latin typeface="+mj-lt"/>
                <a:ea typeface="Calibri" panose="020F0502020204030204" pitchFamily="34" charset="0"/>
                <a:cs typeface="Times New Roman" panose="02020603050405020304" pitchFamily="18" charset="0"/>
              </a:rPr>
              <a:t>1</a:t>
            </a:r>
          </a:p>
        </p:txBody>
      </p:sp>
      <p:sp>
        <p:nvSpPr>
          <p:cNvPr id="12" name="TextBox 11">
            <a:extLst>
              <a:ext uri="{FF2B5EF4-FFF2-40B4-BE49-F238E27FC236}">
                <a16:creationId xmlns:a16="http://schemas.microsoft.com/office/drawing/2014/main" id="{854C0F41-CDF2-12F0-40E0-99E43756716C}"/>
              </a:ext>
            </a:extLst>
          </p:cNvPr>
          <p:cNvSpPr txBox="1"/>
          <p:nvPr/>
        </p:nvSpPr>
        <p:spPr>
          <a:xfrm>
            <a:off x="2540000" y="9294339"/>
            <a:ext cx="3955290" cy="400110"/>
          </a:xfrm>
          <a:prstGeom prst="rect">
            <a:avLst/>
          </a:prstGeom>
          <a:noFill/>
        </p:spPr>
        <p:txBody>
          <a:bodyPr wrap="square" rtlCol="0">
            <a:spAutoFit/>
          </a:bodyPr>
          <a:lstStyle/>
          <a:p>
            <a:r>
              <a:rPr lang="en-GB" sz="1000" dirty="0"/>
              <a:t>1. Students responding ‘likely’/’very likely’ vs all other responses, OR = 1.15 95%CI [0.80, 1.66])</a:t>
            </a:r>
          </a:p>
        </p:txBody>
      </p:sp>
      <p:grpSp>
        <p:nvGrpSpPr>
          <p:cNvPr id="2" name="Group 1">
            <a:extLst>
              <a:ext uri="{FF2B5EF4-FFF2-40B4-BE49-F238E27FC236}">
                <a16:creationId xmlns:a16="http://schemas.microsoft.com/office/drawing/2014/main" id="{E3B8E9FC-78FF-4081-7177-0EF4D491DF75}"/>
              </a:ext>
            </a:extLst>
          </p:cNvPr>
          <p:cNvGrpSpPr/>
          <p:nvPr/>
        </p:nvGrpSpPr>
        <p:grpSpPr>
          <a:xfrm>
            <a:off x="4008120" y="8793386"/>
            <a:ext cx="2004896" cy="253916"/>
            <a:chOff x="4175760" y="8590046"/>
            <a:chExt cx="2004896" cy="253916"/>
          </a:xfrm>
        </p:grpSpPr>
        <p:sp>
          <p:nvSpPr>
            <p:cNvPr id="3" name="TextBox 2">
              <a:extLst>
                <a:ext uri="{FF2B5EF4-FFF2-40B4-BE49-F238E27FC236}">
                  <a16:creationId xmlns:a16="http://schemas.microsoft.com/office/drawing/2014/main" id="{7C4F2AC1-6E1C-F999-C8D2-4795652DA8E9}"/>
                </a:ext>
              </a:extLst>
            </p:cNvPr>
            <p:cNvSpPr txBox="1"/>
            <p:nvPr/>
          </p:nvSpPr>
          <p:spPr>
            <a:xfrm>
              <a:off x="4175760" y="8590046"/>
              <a:ext cx="1005840" cy="253916"/>
            </a:xfrm>
            <a:prstGeom prst="rect">
              <a:avLst/>
            </a:prstGeom>
            <a:noFill/>
          </p:spPr>
          <p:txBody>
            <a:bodyPr wrap="square" rtlCol="0">
              <a:spAutoFit/>
            </a:bodyPr>
            <a:lstStyle/>
            <a:p>
              <a:r>
                <a:rPr lang="en-GB" sz="1050" dirty="0"/>
                <a:t>Pre-workshop</a:t>
              </a:r>
              <a:endParaRPr lang="en-GB" dirty="0"/>
            </a:p>
          </p:txBody>
        </p:sp>
        <p:sp>
          <p:nvSpPr>
            <p:cNvPr id="10" name="TextBox 9">
              <a:extLst>
                <a:ext uri="{FF2B5EF4-FFF2-40B4-BE49-F238E27FC236}">
                  <a16:creationId xmlns:a16="http://schemas.microsoft.com/office/drawing/2014/main" id="{10560172-0F1D-CE82-7DFB-84C0796828EF}"/>
                </a:ext>
              </a:extLst>
            </p:cNvPr>
            <p:cNvSpPr txBox="1"/>
            <p:nvPr/>
          </p:nvSpPr>
          <p:spPr>
            <a:xfrm>
              <a:off x="5082539" y="8590046"/>
              <a:ext cx="1098117" cy="253916"/>
            </a:xfrm>
            <a:prstGeom prst="rect">
              <a:avLst/>
            </a:prstGeom>
            <a:noFill/>
          </p:spPr>
          <p:txBody>
            <a:bodyPr wrap="square" rtlCol="0">
              <a:spAutoFit/>
            </a:bodyPr>
            <a:lstStyle/>
            <a:p>
              <a:r>
                <a:rPr lang="en-GB" sz="1050" dirty="0"/>
                <a:t>Post-workshop</a:t>
              </a:r>
              <a:endParaRPr lang="en-GB" dirty="0"/>
            </a:p>
          </p:txBody>
        </p:sp>
      </p:grpSp>
      <p:graphicFrame>
        <p:nvGraphicFramePr>
          <p:cNvPr id="15" name="Chart 14">
            <a:extLst>
              <a:ext uri="{FF2B5EF4-FFF2-40B4-BE49-F238E27FC236}">
                <a16:creationId xmlns:a16="http://schemas.microsoft.com/office/drawing/2014/main" id="{A8442757-8756-082D-2049-BF9BA1BAC371}"/>
              </a:ext>
            </a:extLst>
          </p:cNvPr>
          <p:cNvGraphicFramePr>
            <a:graphicFrameLocks/>
          </p:cNvGraphicFramePr>
          <p:nvPr>
            <p:extLst>
              <p:ext uri="{D42A27DB-BD31-4B8C-83A1-F6EECF244321}">
                <p14:modId xmlns:p14="http://schemas.microsoft.com/office/powerpoint/2010/main" val="207961260"/>
              </p:ext>
            </p:extLst>
          </p:nvPr>
        </p:nvGraphicFramePr>
        <p:xfrm>
          <a:off x="566733" y="3944454"/>
          <a:ext cx="5909117"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a:extLst>
              <a:ext uri="{FF2B5EF4-FFF2-40B4-BE49-F238E27FC236}">
                <a16:creationId xmlns:a16="http://schemas.microsoft.com/office/drawing/2014/main" id="{7C6992A8-0134-A485-ADE9-ECFFF43268FB}"/>
              </a:ext>
            </a:extLst>
          </p:cNvPr>
          <p:cNvGraphicFramePr>
            <a:graphicFrameLocks/>
          </p:cNvGraphicFramePr>
          <p:nvPr>
            <p:extLst>
              <p:ext uri="{D42A27DB-BD31-4B8C-83A1-F6EECF244321}">
                <p14:modId xmlns:p14="http://schemas.microsoft.com/office/powerpoint/2010/main" val="3452607194"/>
              </p:ext>
            </p:extLst>
          </p:nvPr>
        </p:nvGraphicFramePr>
        <p:xfrm>
          <a:off x="3261359" y="7034321"/>
          <a:ext cx="3069758" cy="175906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53568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23CFA1-33E4-4DC2-A44C-66AEC1500A00}"/>
              </a:ext>
            </a:extLst>
          </p:cNvPr>
          <p:cNvSpPr txBox="1"/>
          <p:nvPr/>
        </p:nvSpPr>
        <p:spPr>
          <a:xfrm>
            <a:off x="549000" y="2540180"/>
            <a:ext cx="5760000" cy="6740307"/>
          </a:xfrm>
          <a:prstGeom prst="rect">
            <a:avLst/>
          </a:prstGeom>
          <a:noFill/>
        </p:spPr>
        <p:txBody>
          <a:bodyPr wrap="square" numCol="2" spcCol="360000">
            <a:spAutoFit/>
          </a:bodyPr>
          <a:lstStyle/>
          <a:p>
            <a:pPr>
              <a:defRPr/>
            </a:pPr>
            <a:r>
              <a:rPr lang="en-GB" sz="1200" b="1" dirty="0">
                <a:solidFill>
                  <a:srgbClr val="00A773"/>
                </a:solidFill>
                <a:latin typeface="+mj-lt"/>
                <a:ea typeface="Calibri" panose="020F0502020204030204" pitchFamily="34" charset="0"/>
                <a:cs typeface="Times New Roman" panose="02020603050405020304" pitchFamily="18" charset="0"/>
              </a:rPr>
              <a:t>The Energy Quest workshop does increase young people’s knowledge about engineering careers in general</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There is a significant improvement in young people’s knowledge about what engineers do and the range of careers on offer. Although this is not an objective measure of knowledge, it is a good indication that young people feel that they have an awareness of engineering as a potential career path, whether or not they choose to pursue it.</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r>
              <a:rPr lang="en-GB" sz="1200" b="1" dirty="0">
                <a:solidFill>
                  <a:srgbClr val="00A773"/>
                </a:solidFill>
                <a:latin typeface="+mj-lt"/>
                <a:ea typeface="Calibri" panose="020F0502020204030204" pitchFamily="34" charset="0"/>
                <a:cs typeface="Times New Roman" panose="02020603050405020304" pitchFamily="18" charset="0"/>
              </a:rPr>
              <a:t>The Energy Quest workshop does not currently improve students’ knowledge about the role engineers play in creating greener technologies.</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This may be an area to address in the content as it may not be explicit enough in the existing resource. The focus on fruit batteries, for example, may not feel close enough to what engineers are </a:t>
            </a:r>
            <a:r>
              <a:rPr lang="en-GB" sz="1200" i="1" dirty="0">
                <a:solidFill>
                  <a:srgbClr val="404040"/>
                </a:solidFill>
                <a:latin typeface="+mj-lt"/>
                <a:ea typeface="Calibri" panose="020F0502020204030204" pitchFamily="34" charset="0"/>
                <a:cs typeface="Times New Roman" panose="02020603050405020304" pitchFamily="18" charset="0"/>
              </a:rPr>
              <a:t>actually</a:t>
            </a:r>
            <a:r>
              <a:rPr lang="en-GB" sz="1200" dirty="0">
                <a:solidFill>
                  <a:srgbClr val="404040"/>
                </a:solidFill>
                <a:latin typeface="+mj-lt"/>
                <a:ea typeface="Calibri" panose="020F0502020204030204" pitchFamily="34" charset="0"/>
                <a:cs typeface="Times New Roman" panose="02020603050405020304" pitchFamily="18" charset="0"/>
              </a:rPr>
              <a:t> doing in relation to environmental sustainability for students to make this link.</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r>
              <a:rPr lang="en-GB" sz="1200" b="1" dirty="0">
                <a:solidFill>
                  <a:srgbClr val="00A773"/>
                </a:solidFill>
                <a:latin typeface="+mj-lt"/>
                <a:ea typeface="Calibri" panose="020F0502020204030204" pitchFamily="34" charset="0"/>
                <a:cs typeface="Times New Roman" panose="02020603050405020304" pitchFamily="18" charset="0"/>
              </a:rPr>
              <a:t>Though students are slightly more interested in science and engineering after the workshop, this is not pushing students above the threshold to being interested in a career in these areas.</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Students are moving on these questions, but much of this is from a negative to a neutral response and some shift for those who are interested to being very interested. The workshop is not currently converting significant numbers of students from being uninterested to being interested in STEM careers. The same pattern is seen for desirability of a career in engineering.</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r>
              <a:rPr lang="en-GB" sz="1200" b="1" dirty="0">
                <a:solidFill>
                  <a:srgbClr val="00A773"/>
                </a:solidFill>
                <a:latin typeface="+mj-lt"/>
                <a:ea typeface="Calibri" panose="020F0502020204030204" pitchFamily="34" charset="0"/>
                <a:cs typeface="Times New Roman" panose="02020603050405020304" pitchFamily="18" charset="0"/>
              </a:rPr>
              <a:t>The Energy Quest workshop does appear to change students’ views about their capability of pursuing engineering. </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There is a shift in students’ responses to whether engineering is a suitable career for them, but this does not amount to a significant increase in the odds of giving agreeing that engineering is suitable. However, students are twice as likely to say that they could become an engineer if they wanted to following the workshop.</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defRPr/>
            </a:pPr>
            <a:endParaRPr lang="en-GB" sz="1200" b="1" dirty="0">
              <a:solidFill>
                <a:srgbClr val="00A773"/>
              </a:solidFill>
              <a:latin typeface="+mj-lt"/>
              <a:ea typeface="Calibri" panose="020F0502020204030204" pitchFamily="34" charset="0"/>
              <a:cs typeface="Times New Roman" panose="02020603050405020304" pitchFamily="18" charset="0"/>
            </a:endParaRPr>
          </a:p>
        </p:txBody>
      </p:sp>
      <p:pic>
        <p:nvPicPr>
          <p:cNvPr id="3" name="Picture 2" descr="A picture containing text, clipart&#10;&#10;Description automatically generated">
            <a:extLst>
              <a:ext uri="{FF2B5EF4-FFF2-40B4-BE49-F238E27FC236}">
                <a16:creationId xmlns:a16="http://schemas.microsoft.com/office/drawing/2014/main" id="{EA555CC3-D151-C80C-BF70-50B2D58811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4" name="Title 1">
            <a:extLst>
              <a:ext uri="{FF2B5EF4-FFF2-40B4-BE49-F238E27FC236}">
                <a16:creationId xmlns:a16="http://schemas.microsoft.com/office/drawing/2014/main" id="{C06B7598-D57B-F404-C2C4-5410CB4CB844}"/>
              </a:ext>
            </a:extLst>
          </p:cNvPr>
          <p:cNvSpPr txBox="1">
            <a:spLocks/>
          </p:cNvSpPr>
          <p:nvPr/>
        </p:nvSpPr>
        <p:spPr>
          <a:xfrm>
            <a:off x="0" y="641537"/>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Conclusions and recommendations</a:t>
            </a:r>
          </a:p>
        </p:txBody>
      </p:sp>
      <p:sp>
        <p:nvSpPr>
          <p:cNvPr id="5" name="TextBox 4">
            <a:extLst>
              <a:ext uri="{FF2B5EF4-FFF2-40B4-BE49-F238E27FC236}">
                <a16:creationId xmlns:a16="http://schemas.microsoft.com/office/drawing/2014/main" id="{CC87CD53-0F58-30E5-59FD-721BDD049C6F}"/>
              </a:ext>
            </a:extLst>
          </p:cNvPr>
          <p:cNvSpPr txBox="1"/>
          <p:nvPr/>
        </p:nvSpPr>
        <p:spPr>
          <a:xfrm>
            <a:off x="549000" y="1480305"/>
            <a:ext cx="5760000" cy="1169551"/>
          </a:xfrm>
          <a:prstGeom prst="rect">
            <a:avLst/>
          </a:prstGeom>
          <a:noFill/>
        </p:spPr>
        <p:txBody>
          <a:bodyPr wrap="square">
            <a:spAutoFit/>
          </a:bodyPr>
          <a:lstStyle/>
          <a:p>
            <a:pPr defTabSz="417925">
              <a:defRPr/>
            </a:pPr>
            <a:r>
              <a:rPr lang="en-GB" sz="1400" b="1" dirty="0">
                <a:solidFill>
                  <a:srgbClr val="000000"/>
                </a:solidFill>
              </a:rPr>
              <a:t>This report shows the extent to which we can see change in the views of students following the Energy Quest workshop. It provides a mixed picture, with positive signs of movement on some key indicators but not on others.</a:t>
            </a:r>
          </a:p>
          <a:p>
            <a:pPr defTabSz="417925">
              <a:defRPr/>
            </a:pPr>
            <a:endParaRPr lang="en-GB" sz="1400" dirty="0">
              <a:solidFill>
                <a:schemeClr val="accent6"/>
              </a:solidFill>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0071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23CFA1-33E4-4DC2-A44C-66AEC1500A00}"/>
              </a:ext>
            </a:extLst>
          </p:cNvPr>
          <p:cNvSpPr txBox="1"/>
          <p:nvPr/>
        </p:nvSpPr>
        <p:spPr>
          <a:xfrm>
            <a:off x="549000" y="2912361"/>
            <a:ext cx="5760000" cy="5816977"/>
          </a:xfrm>
          <a:prstGeom prst="rect">
            <a:avLst/>
          </a:prstGeom>
          <a:noFill/>
        </p:spPr>
        <p:txBody>
          <a:bodyPr wrap="square" numCol="2" spcCol="360000">
            <a:spAutoFit/>
          </a:bodyPr>
          <a:lstStyle/>
          <a:p>
            <a:pPr>
              <a:defRPr/>
            </a:pPr>
            <a:r>
              <a:rPr lang="en-GB" sz="1200" dirty="0">
                <a:solidFill>
                  <a:srgbClr val="404040"/>
                </a:solidFill>
                <a:latin typeface="+mj-lt"/>
                <a:ea typeface="Calibri" panose="020F0502020204030204" pitchFamily="34" charset="0"/>
                <a:cs typeface="Times New Roman" panose="02020603050405020304" pitchFamily="18" charset="0"/>
              </a:rPr>
              <a:t>Providing young people with some knowledge about engineering careers is essential for striking up any interest in pursuing it or confidence that they could do so, but it is not sufficient on its own to move many students on to a STEM career path at this stage. </a:t>
            </a:r>
          </a:p>
          <a:p>
            <a:pPr>
              <a:defRPr/>
            </a:pPr>
            <a:endParaRPr lang="en-GB" sz="1200"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There may be many reasons for this. At age 11-14 many young people may feel it is still too early to think about what career they might go into. Alternatively, they may already have strong interests in a different career which are not supplanted by interest in a STEM career even if they enjoy the workshop.</a:t>
            </a:r>
          </a:p>
          <a:p>
            <a:pPr>
              <a:defRPr/>
            </a:pPr>
            <a:endParaRPr lang="en-GB" sz="1200"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It is encouraging that on most of these items there is a general shift in the right direction, but it is clear that to reach the threshold where students are positive about pursuing STEM careers, the workshop alone is not currently sufficient.</a:t>
            </a:r>
          </a:p>
          <a:p>
            <a:pPr>
              <a:defRPr/>
            </a:pPr>
            <a:endParaRPr lang="en-GB" sz="1200"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This is in line with wider evidence about the need for multiple STEM outreach points which build on students’ interest over time. Energy Quest appears to be a useful step towards making STEM careers </a:t>
            </a:r>
            <a:r>
              <a:rPr lang="en-GB" sz="1200" i="1" dirty="0">
                <a:solidFill>
                  <a:srgbClr val="404040"/>
                </a:solidFill>
                <a:latin typeface="+mj-lt"/>
                <a:ea typeface="Calibri" panose="020F0502020204030204" pitchFamily="34" charset="0"/>
                <a:cs typeface="Times New Roman" panose="02020603050405020304" pitchFamily="18" charset="0"/>
              </a:rPr>
              <a:t>available </a:t>
            </a:r>
            <a:r>
              <a:rPr lang="en-GB" sz="1200" dirty="0">
                <a:solidFill>
                  <a:srgbClr val="404040"/>
                </a:solidFill>
                <a:latin typeface="+mj-lt"/>
                <a:ea typeface="Calibri" panose="020F0502020204030204" pitchFamily="34" charset="0"/>
                <a:cs typeface="Times New Roman" panose="02020603050405020304" pitchFamily="18" charset="0"/>
              </a:rPr>
              <a:t>to students, but further activity may be needed to turn that into aspiration.</a:t>
            </a:r>
          </a:p>
          <a:p>
            <a:pPr>
              <a:defRPr/>
            </a:pPr>
            <a:endParaRPr lang="en-GB" sz="1200"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The report offers some initial insights into the different levels of impact on male and female students. Where there are differences, around knowledge about engineering careers and confidence that they could become an engineer, these suggest that the workshop goes some way to closing the gap that already exists prior to the workshop taking place, but that this gender gap does still exist and more is needed to address this.</a:t>
            </a:r>
          </a:p>
          <a:p>
            <a:pPr>
              <a:defRPr/>
            </a:pPr>
            <a:endParaRPr lang="en-GB" sz="1200"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This report should be read alongside the full report based on surveys completed after the workshop only with a far larger sample of students. That report provides more insight into differences in the impact for groups of students and highlights where content could be improved to maximise the impact.</a:t>
            </a:r>
          </a:p>
          <a:p>
            <a:pPr>
              <a:defRPr/>
            </a:pPr>
            <a:endParaRPr lang="en-GB" sz="1200" b="1" dirty="0">
              <a:solidFill>
                <a:srgbClr val="00A773"/>
              </a:solidFill>
              <a:latin typeface="+mj-lt"/>
              <a:ea typeface="Calibri" panose="020F0502020204030204" pitchFamily="34" charset="0"/>
              <a:cs typeface="Times New Roman" panose="02020603050405020304" pitchFamily="18" charset="0"/>
            </a:endParaRPr>
          </a:p>
        </p:txBody>
      </p:sp>
      <p:pic>
        <p:nvPicPr>
          <p:cNvPr id="3" name="Picture 2" descr="A picture containing text, clipart&#10;&#10;Description automatically generated">
            <a:extLst>
              <a:ext uri="{FF2B5EF4-FFF2-40B4-BE49-F238E27FC236}">
                <a16:creationId xmlns:a16="http://schemas.microsoft.com/office/drawing/2014/main" id="{EA555CC3-D151-C80C-BF70-50B2D58811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4" name="Title 1">
            <a:extLst>
              <a:ext uri="{FF2B5EF4-FFF2-40B4-BE49-F238E27FC236}">
                <a16:creationId xmlns:a16="http://schemas.microsoft.com/office/drawing/2014/main" id="{C06B7598-D57B-F404-C2C4-5410CB4CB844}"/>
              </a:ext>
            </a:extLst>
          </p:cNvPr>
          <p:cNvSpPr txBox="1">
            <a:spLocks/>
          </p:cNvSpPr>
          <p:nvPr/>
        </p:nvSpPr>
        <p:spPr>
          <a:xfrm>
            <a:off x="0" y="641537"/>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Conclusions and recommendations</a:t>
            </a:r>
          </a:p>
        </p:txBody>
      </p:sp>
      <p:sp>
        <p:nvSpPr>
          <p:cNvPr id="5" name="TextBox 4">
            <a:extLst>
              <a:ext uri="{FF2B5EF4-FFF2-40B4-BE49-F238E27FC236}">
                <a16:creationId xmlns:a16="http://schemas.microsoft.com/office/drawing/2014/main" id="{CC87CD53-0F58-30E5-59FD-721BDD049C6F}"/>
              </a:ext>
            </a:extLst>
          </p:cNvPr>
          <p:cNvSpPr txBox="1"/>
          <p:nvPr/>
        </p:nvSpPr>
        <p:spPr>
          <a:xfrm>
            <a:off x="549000" y="1668303"/>
            <a:ext cx="5760000" cy="954107"/>
          </a:xfrm>
          <a:prstGeom prst="rect">
            <a:avLst/>
          </a:prstGeom>
          <a:noFill/>
        </p:spPr>
        <p:txBody>
          <a:bodyPr wrap="square">
            <a:spAutoFit/>
          </a:bodyPr>
          <a:lstStyle/>
          <a:p>
            <a:pPr defTabSz="417925">
              <a:defRPr/>
            </a:pPr>
            <a:r>
              <a:rPr lang="en-GB" sz="1400" b="1" dirty="0">
                <a:solidFill>
                  <a:srgbClr val="000000"/>
                </a:solidFill>
              </a:rPr>
              <a:t>The findings may suggest that the Energy Quest workshop is most effective at raising the awareness of engineering as a potential career, rather than creating a commitment to engineering as a career path for them.</a:t>
            </a:r>
          </a:p>
        </p:txBody>
      </p:sp>
    </p:spTree>
    <p:extLst>
      <p:ext uri="{BB962C8B-B14F-4D97-AF65-F5344CB8AC3E}">
        <p14:creationId xmlns:p14="http://schemas.microsoft.com/office/powerpoint/2010/main" val="1789502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23CFA1-33E4-4DC2-A44C-66AEC1500A00}"/>
              </a:ext>
            </a:extLst>
          </p:cNvPr>
          <p:cNvSpPr txBox="1"/>
          <p:nvPr/>
        </p:nvSpPr>
        <p:spPr>
          <a:xfrm>
            <a:off x="549000" y="2540180"/>
            <a:ext cx="5760000" cy="6263253"/>
          </a:xfrm>
          <a:prstGeom prst="rect">
            <a:avLst/>
          </a:prstGeom>
          <a:noFill/>
        </p:spPr>
        <p:txBody>
          <a:bodyPr wrap="square" numCol="2" spcCol="360000">
            <a:spAutoFit/>
          </a:bodyPr>
          <a:lstStyle/>
          <a:p>
            <a:pPr>
              <a:defRPr/>
            </a:pPr>
            <a:r>
              <a:rPr lang="en-GB" sz="1200" dirty="0">
                <a:solidFill>
                  <a:srgbClr val="404040"/>
                </a:solidFill>
                <a:latin typeface="+mj-lt"/>
                <a:ea typeface="Calibri" panose="020F0502020204030204" pitchFamily="34" charset="0"/>
                <a:cs typeface="Times New Roman" panose="02020603050405020304" pitchFamily="18" charset="0"/>
              </a:rPr>
              <a:t>Pre and post data is essential for us to see actual change in students’ views before and after the workshop. Without a control group, we have to be cautious about saying that any change is caused by the workshop, but given the short time between pre and post data collection it is likely that change may be the result of the workshop and related activity rather than a more general trend.</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spcAft>
                <a:spcPts val="600"/>
              </a:spcAft>
              <a:defRPr/>
            </a:pPr>
            <a:r>
              <a:rPr lang="en-GB" sz="1200" b="1" dirty="0">
                <a:solidFill>
                  <a:srgbClr val="404040"/>
                </a:solidFill>
                <a:latin typeface="+mj-lt"/>
                <a:ea typeface="Calibri" panose="020F0502020204030204" pitchFamily="34" charset="0"/>
                <a:cs typeface="Times New Roman" panose="02020603050405020304" pitchFamily="18" charset="0"/>
              </a:rPr>
              <a:t>Sample</a:t>
            </a:r>
          </a:p>
          <a:p>
            <a:pPr>
              <a:defRPr/>
            </a:pPr>
            <a:r>
              <a:rPr lang="en-GB" sz="1200" dirty="0">
                <a:solidFill>
                  <a:srgbClr val="404040"/>
                </a:solidFill>
                <a:latin typeface="+mj-lt"/>
                <a:ea typeface="Calibri" panose="020F0502020204030204" pitchFamily="34" charset="0"/>
                <a:cs typeface="Times New Roman" panose="02020603050405020304" pitchFamily="18" charset="0"/>
              </a:rPr>
              <a:t>The numbers of students in this pilot evaluation are fairly modest, but they do allow for meaningful analysis. A larger data set is more likely to pick up small but real shifts and to avoid bias.</a:t>
            </a:r>
          </a:p>
          <a:p>
            <a:pPr>
              <a:defRPr/>
            </a:pPr>
            <a:endParaRPr lang="en-GB" sz="1200" dirty="0">
              <a:solidFill>
                <a:srgbClr val="404040"/>
              </a:solidFill>
              <a:latin typeface="+mj-lt"/>
              <a:ea typeface="Calibri" panose="020F0502020204030204" pitchFamily="34" charset="0"/>
              <a:cs typeface="Times New Roman" panose="02020603050405020304" pitchFamily="18" charset="0"/>
            </a:endParaRPr>
          </a:p>
          <a:p>
            <a:pPr>
              <a:defRPr/>
            </a:pPr>
            <a:r>
              <a:rPr lang="en-GB" sz="1200" dirty="0">
                <a:solidFill>
                  <a:srgbClr val="404040"/>
                </a:solidFill>
                <a:latin typeface="+mj-lt"/>
                <a:ea typeface="Calibri" panose="020F0502020204030204" pitchFamily="34" charset="0"/>
                <a:cs typeface="Times New Roman" panose="02020603050405020304" pitchFamily="18" charset="0"/>
              </a:rPr>
              <a:t>In particular, the number of schools involved in the pilot is small, and so we cannot be very confident that a similar picture would be seen across the other schools taking part in the programme.</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spcAft>
                <a:spcPts val="600"/>
              </a:spcAft>
              <a:defRPr/>
            </a:pPr>
            <a:r>
              <a:rPr lang="en-GB" sz="1200" b="1" dirty="0">
                <a:solidFill>
                  <a:srgbClr val="404040"/>
                </a:solidFill>
                <a:latin typeface="+mj-lt"/>
                <a:ea typeface="Calibri" panose="020F0502020204030204" pitchFamily="34" charset="0"/>
                <a:cs typeface="Times New Roman" panose="02020603050405020304" pitchFamily="18" charset="0"/>
              </a:rPr>
              <a:t>Survey questions</a:t>
            </a:r>
          </a:p>
          <a:p>
            <a:pPr>
              <a:defRPr/>
            </a:pPr>
            <a:r>
              <a:rPr lang="en-GB" sz="1200" dirty="0">
                <a:solidFill>
                  <a:srgbClr val="404040"/>
                </a:solidFill>
                <a:latin typeface="+mj-lt"/>
                <a:ea typeface="Calibri" panose="020F0502020204030204" pitchFamily="34" charset="0"/>
                <a:cs typeface="Times New Roman" panose="02020603050405020304" pitchFamily="18" charset="0"/>
              </a:rPr>
              <a:t>The survey questions were adapted from the questions already being used in the wider evaluation of Energy Quest. However, these have not been tested for reliability as a repeat measure. Some of the items, particularly those with more complicated concepts such as ‘desirability’ or ‘suitability’ may not perform well in such validation tests.</a:t>
            </a:r>
          </a:p>
          <a:p>
            <a:pPr>
              <a:defRPr/>
            </a:pPr>
            <a:endParaRPr lang="en-GB" sz="1200" b="1" dirty="0">
              <a:solidFill>
                <a:srgbClr val="404040"/>
              </a:solidFill>
              <a:latin typeface="+mj-lt"/>
              <a:ea typeface="Calibri" panose="020F0502020204030204" pitchFamily="34" charset="0"/>
              <a:cs typeface="Times New Roman" panose="02020603050405020304" pitchFamily="18" charset="0"/>
            </a:endParaRPr>
          </a:p>
          <a:p>
            <a:pPr>
              <a:spcAft>
                <a:spcPts val="600"/>
              </a:spcAft>
              <a:defRPr/>
            </a:pPr>
            <a:r>
              <a:rPr lang="en-GB" sz="1200" b="1" dirty="0">
                <a:solidFill>
                  <a:srgbClr val="404040"/>
                </a:solidFill>
                <a:latin typeface="+mj-lt"/>
                <a:ea typeface="Calibri" panose="020F0502020204030204" pitchFamily="34" charset="0"/>
                <a:cs typeface="Times New Roman" panose="02020603050405020304" pitchFamily="18" charset="0"/>
              </a:rPr>
              <a:t>Sustainability</a:t>
            </a:r>
          </a:p>
          <a:p>
            <a:pPr>
              <a:defRPr/>
            </a:pPr>
            <a:r>
              <a:rPr lang="en-GB" sz="1200" dirty="0">
                <a:solidFill>
                  <a:srgbClr val="404040"/>
                </a:solidFill>
                <a:latin typeface="+mj-lt"/>
                <a:ea typeface="Calibri" panose="020F0502020204030204" pitchFamily="34" charset="0"/>
                <a:cs typeface="Times New Roman" panose="02020603050405020304" pitchFamily="18" charset="0"/>
              </a:rPr>
              <a:t>It is more work for busy schools to organise data collection at two time points for their students. Many of the schools we approached did not feel able to do this. To encourage participation, schools were incentivised with a £500 thank you payment on completion of data collection. Even so, recruitment was costly and time intensive as an evaluation approach.</a:t>
            </a:r>
          </a:p>
          <a:p>
            <a:pPr>
              <a:defRPr/>
            </a:pPr>
            <a:endParaRPr lang="en-GB" sz="1200" b="1" dirty="0">
              <a:solidFill>
                <a:srgbClr val="00A773"/>
              </a:solidFill>
              <a:latin typeface="+mj-lt"/>
              <a:ea typeface="Calibri" panose="020F0502020204030204" pitchFamily="34" charset="0"/>
              <a:cs typeface="Times New Roman" panose="02020603050405020304" pitchFamily="18" charset="0"/>
            </a:endParaRPr>
          </a:p>
          <a:p>
            <a:pPr>
              <a:defRPr/>
            </a:pPr>
            <a:r>
              <a:rPr lang="en-GB" sz="1200" b="1" dirty="0">
                <a:solidFill>
                  <a:srgbClr val="00A773"/>
                </a:solidFill>
                <a:latin typeface="+mj-lt"/>
                <a:ea typeface="Calibri" panose="020F0502020204030204" pitchFamily="34" charset="0"/>
                <a:cs typeface="Times New Roman" panose="02020603050405020304" pitchFamily="18" charset="0"/>
              </a:rPr>
              <a:t>We will continue to gather pre- and post-workshop data in 2022-23 to develop further insights into the impact of the workshop. For future years we will look to review and more robustly test the survey questions and look at how a larger sample could be achieved through additional practical support for participating schools.</a:t>
            </a:r>
          </a:p>
          <a:p>
            <a:pPr>
              <a:defRPr/>
            </a:pPr>
            <a:endParaRPr lang="en-GB" sz="1200" b="1" dirty="0">
              <a:solidFill>
                <a:srgbClr val="00A773"/>
              </a:solidFill>
              <a:latin typeface="+mj-lt"/>
              <a:ea typeface="Calibri" panose="020F0502020204030204" pitchFamily="34" charset="0"/>
              <a:cs typeface="Times New Roman" panose="02020603050405020304" pitchFamily="18" charset="0"/>
            </a:endParaRPr>
          </a:p>
        </p:txBody>
      </p:sp>
      <p:pic>
        <p:nvPicPr>
          <p:cNvPr id="3" name="Picture 2" descr="A picture containing text, clipart&#10;&#10;Description automatically generated">
            <a:extLst>
              <a:ext uri="{FF2B5EF4-FFF2-40B4-BE49-F238E27FC236}">
                <a16:creationId xmlns:a16="http://schemas.microsoft.com/office/drawing/2014/main" id="{EA555CC3-D151-C80C-BF70-50B2D58811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4" name="Title 1">
            <a:extLst>
              <a:ext uri="{FF2B5EF4-FFF2-40B4-BE49-F238E27FC236}">
                <a16:creationId xmlns:a16="http://schemas.microsoft.com/office/drawing/2014/main" id="{C06B7598-D57B-F404-C2C4-5410CB4CB844}"/>
              </a:ext>
            </a:extLst>
          </p:cNvPr>
          <p:cNvSpPr txBox="1">
            <a:spLocks/>
          </p:cNvSpPr>
          <p:nvPr/>
        </p:nvSpPr>
        <p:spPr>
          <a:xfrm>
            <a:off x="0" y="641537"/>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Conclusions and recommendations</a:t>
            </a:r>
          </a:p>
        </p:txBody>
      </p:sp>
      <p:sp>
        <p:nvSpPr>
          <p:cNvPr id="5" name="TextBox 4">
            <a:extLst>
              <a:ext uri="{FF2B5EF4-FFF2-40B4-BE49-F238E27FC236}">
                <a16:creationId xmlns:a16="http://schemas.microsoft.com/office/drawing/2014/main" id="{CC87CD53-0F58-30E5-59FD-721BDD049C6F}"/>
              </a:ext>
            </a:extLst>
          </p:cNvPr>
          <p:cNvSpPr txBox="1"/>
          <p:nvPr/>
        </p:nvSpPr>
        <p:spPr>
          <a:xfrm>
            <a:off x="549000" y="1480305"/>
            <a:ext cx="5760000" cy="954107"/>
          </a:xfrm>
          <a:prstGeom prst="rect">
            <a:avLst/>
          </a:prstGeom>
          <a:noFill/>
        </p:spPr>
        <p:txBody>
          <a:bodyPr wrap="square">
            <a:spAutoFit/>
          </a:bodyPr>
          <a:lstStyle/>
          <a:p>
            <a:pPr defTabSz="417925">
              <a:defRPr/>
            </a:pPr>
            <a:r>
              <a:rPr lang="en-GB" sz="1400" b="1" dirty="0">
                <a:solidFill>
                  <a:srgbClr val="000000"/>
                </a:solidFill>
              </a:rPr>
              <a:t>The findings in this report are based on an initial pilot for pre- and post-workshop data collection. There are several areas of learning from this pilot to inform future data collection.</a:t>
            </a:r>
          </a:p>
          <a:p>
            <a:pPr defTabSz="417925">
              <a:defRPr/>
            </a:pPr>
            <a:endParaRPr lang="en-GB" sz="1400" dirty="0">
              <a:solidFill>
                <a:schemeClr val="accent6"/>
              </a:solidFill>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8551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C7E8-D2CE-4F48-B711-F4EAADF47A7F}"/>
              </a:ext>
            </a:extLst>
          </p:cNvPr>
          <p:cNvSpPr>
            <a:spLocks noGrp="1"/>
          </p:cNvSpPr>
          <p:nvPr>
            <p:ph type="title" idx="4294967295"/>
          </p:nvPr>
        </p:nvSpPr>
        <p:spPr>
          <a:xfrm>
            <a:off x="0" y="262695"/>
            <a:ext cx="6858000" cy="576000"/>
          </a:xfrm>
          <a:prstGeom prst="rect">
            <a:avLst/>
          </a:prstGeom>
          <a:solidFill>
            <a:srgbClr val="00A773"/>
          </a:solidFill>
        </p:spPr>
        <p:txBody>
          <a:bodyPr anchor="ctr"/>
          <a:lstStyle/>
          <a:p>
            <a:pPr marL="533400"/>
            <a:r>
              <a:rPr lang="en-GB" sz="2000" dirty="0">
                <a:solidFill>
                  <a:schemeClr val="bg1"/>
                </a:solidFill>
              </a:rPr>
              <a:t>Introduction</a:t>
            </a:r>
          </a:p>
        </p:txBody>
      </p:sp>
      <p:sp>
        <p:nvSpPr>
          <p:cNvPr id="4" name="Text Placeholder 3">
            <a:extLst>
              <a:ext uri="{FF2B5EF4-FFF2-40B4-BE49-F238E27FC236}">
                <a16:creationId xmlns:a16="http://schemas.microsoft.com/office/drawing/2014/main" id="{F08C16D6-C20F-4D4D-8866-5537D4AAFB0A}"/>
              </a:ext>
            </a:extLst>
          </p:cNvPr>
          <p:cNvSpPr>
            <a:spLocks noGrp="1"/>
          </p:cNvSpPr>
          <p:nvPr>
            <p:ph type="body" sz="quarter" idx="4294967295"/>
          </p:nvPr>
        </p:nvSpPr>
        <p:spPr>
          <a:xfrm>
            <a:off x="544203" y="1126946"/>
            <a:ext cx="5760000" cy="830997"/>
          </a:xfrm>
          <a:prstGeom prst="rect">
            <a:avLst/>
          </a:prstGeom>
        </p:spPr>
        <p:txBody>
          <a:bodyPr/>
          <a:lstStyle/>
          <a:p>
            <a:pPr marL="0" indent="0">
              <a:lnSpc>
                <a:spcPct val="107000"/>
              </a:lnSpc>
              <a:spcBef>
                <a:spcPts val="275"/>
              </a:spcBef>
              <a:spcAft>
                <a:spcPts val="275"/>
              </a:spcAft>
              <a:buNone/>
            </a:pPr>
            <a:r>
              <a:rPr lang="en-GB" sz="1400" b="1" dirty="0">
                <a:latin typeface="+mj-lt"/>
                <a:ea typeface="Calibri" panose="020F0502020204030204" pitchFamily="34" charset="0"/>
                <a:cs typeface="Times New Roman" panose="02020603050405020304" pitchFamily="18" charset="0"/>
              </a:rPr>
              <a:t>Energy Quest is a workshop delivered in secondary schools across the UK to inspire and inform young people about engineering careers with a particular focus on the role of engineering in developing sustainable energy.</a:t>
            </a:r>
          </a:p>
          <a:p>
            <a:pPr marL="0" indent="0">
              <a:lnSpc>
                <a:spcPct val="107000"/>
              </a:lnSpc>
              <a:spcBef>
                <a:spcPts val="275"/>
              </a:spcBef>
              <a:spcAft>
                <a:spcPts val="275"/>
              </a:spcAft>
              <a:buNone/>
            </a:pPr>
            <a:endParaRPr lang="en-GB" sz="1400" dirty="0">
              <a:latin typeface="+mj-lt"/>
              <a:ea typeface="Calibri" panose="020F0502020204030204" pitchFamily="34" charset="0"/>
              <a:cs typeface="Times New Roman" panose="02020603050405020304" pitchFamily="18" charset="0"/>
            </a:endParaRPr>
          </a:p>
        </p:txBody>
      </p:sp>
      <p:pic>
        <p:nvPicPr>
          <p:cNvPr id="8" name="Picture 7" descr="A picture containing text, clipart&#10;&#10;Description automatically generated">
            <a:extLst>
              <a:ext uri="{FF2B5EF4-FFF2-40B4-BE49-F238E27FC236}">
                <a16:creationId xmlns:a16="http://schemas.microsoft.com/office/drawing/2014/main" id="{B2F6C2A0-C9E4-C7D3-7BC5-5CA317B9BD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ext Placeholder 3">
            <a:extLst>
              <a:ext uri="{FF2B5EF4-FFF2-40B4-BE49-F238E27FC236}">
                <a16:creationId xmlns:a16="http://schemas.microsoft.com/office/drawing/2014/main" id="{52EBD815-EB17-B7A3-F237-1776CA207FC7}"/>
              </a:ext>
            </a:extLst>
          </p:cNvPr>
          <p:cNvSpPr txBox="1">
            <a:spLocks/>
          </p:cNvSpPr>
          <p:nvPr/>
        </p:nvSpPr>
        <p:spPr>
          <a:xfrm>
            <a:off x="569276" y="2624493"/>
            <a:ext cx="5760000" cy="4200377"/>
          </a:xfrm>
          <a:prstGeom prst="rect">
            <a:avLst/>
          </a:prstGeom>
        </p:spPr>
        <p:txBody>
          <a:bodyPr numCol="2" spcCol="360000"/>
          <a:lstStyle>
            <a:lvl1pPr marL="104482" indent="-104482" algn="l" defTabSz="417925" rtl="0" eaLnBrk="1" latinLnBrk="0" hangingPunct="1">
              <a:lnSpc>
                <a:spcPct val="90000"/>
              </a:lnSpc>
              <a:spcBef>
                <a:spcPts val="457"/>
              </a:spcBef>
              <a:buFont typeface="Arial" panose="020B0604020202020204" pitchFamily="34" charset="0"/>
              <a:buChar char="•"/>
              <a:defRPr sz="1280" kern="1200">
                <a:solidFill>
                  <a:schemeClr val="tx1"/>
                </a:solidFill>
                <a:latin typeface="+mn-lt"/>
                <a:ea typeface="+mn-ea"/>
                <a:cs typeface="+mn-cs"/>
              </a:defRPr>
            </a:lvl1pPr>
            <a:lvl2pPr marL="313444" indent="-104482" algn="l" defTabSz="417925" rtl="0" eaLnBrk="1" latinLnBrk="0" hangingPunct="1">
              <a:lnSpc>
                <a:spcPct val="90000"/>
              </a:lnSpc>
              <a:spcBef>
                <a:spcPts val="228"/>
              </a:spcBef>
              <a:buFont typeface="Arial" panose="020B0604020202020204" pitchFamily="34" charset="0"/>
              <a:buChar char="•"/>
              <a:defRPr sz="1097" kern="1200">
                <a:solidFill>
                  <a:schemeClr val="tx1"/>
                </a:solidFill>
                <a:latin typeface="+mn-lt"/>
                <a:ea typeface="+mn-ea"/>
                <a:cs typeface="+mn-cs"/>
              </a:defRPr>
            </a:lvl2pPr>
            <a:lvl3pPr marL="522407" indent="-104482" algn="l" defTabSz="417925" rtl="0" eaLnBrk="1" latinLnBrk="0" hangingPunct="1">
              <a:lnSpc>
                <a:spcPct val="90000"/>
              </a:lnSpc>
              <a:spcBef>
                <a:spcPts val="228"/>
              </a:spcBef>
              <a:buFont typeface="Arial" panose="020B0604020202020204" pitchFamily="34" charset="0"/>
              <a:buChar char="•"/>
              <a:defRPr sz="914" kern="1200">
                <a:solidFill>
                  <a:schemeClr val="tx1"/>
                </a:solidFill>
                <a:latin typeface="+mn-lt"/>
                <a:ea typeface="+mn-ea"/>
                <a:cs typeface="+mn-cs"/>
              </a:defRPr>
            </a:lvl3pPr>
            <a:lvl4pPr marL="731369"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4pPr>
            <a:lvl5pPr marL="940331"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5pPr>
            <a:lvl6pPr marL="1149294"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6pPr>
            <a:lvl7pPr marL="1358257"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7pPr>
            <a:lvl8pPr marL="1567219"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8pPr>
            <a:lvl9pPr marL="1776182"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9pPr>
          </a:lstStyle>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Energy Quest is being evaluated over three years drawing on surveys completed by students and teachers following the workshop. The evaluation seeks to understand the experience of schools engaging in the workshop and the perceived impact of the workshop on students’ knowledge, attitudes and aspirations.</a:t>
            </a: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As a complement to that evaluation, in 2022 we piloted a pre-post approach to data collection with a sub-sample of students who took part in the workshop. In these schools, students completed surveys both before and after the workshop to allow a more objective assessment of change on some of the key measures of success for the programme.</a:t>
            </a: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This report gives the findings of that pilot. They focus specifically on the change in those key measures that we anticipated would change as a result of the workshop. More complete analysis of the reach of the programme, the experience of schools and feedback for improvement can be found in the full evaluation report [link here once the report is completed].</a:t>
            </a:r>
          </a:p>
          <a:p>
            <a:pPr marL="0" indent="0">
              <a:lnSpc>
                <a:spcPct val="107000"/>
              </a:lnSpc>
              <a:spcBef>
                <a:spcPts val="275"/>
              </a:spcBef>
              <a:spcAft>
                <a:spcPts val="275"/>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Seven schools participated in the pilot. The number of students who completed both pre- and post-workshop questionnaires ranged from 66 to 8. The survey was completed online, which meant that schools had to find time with access to devices. This proved difficult in some cases, particularly close to the end of the school year. </a:t>
            </a:r>
          </a:p>
          <a:p>
            <a:pPr marL="0" indent="0">
              <a:lnSpc>
                <a:spcPct val="107000"/>
              </a:lnSpc>
              <a:spcBef>
                <a:spcPts val="275"/>
              </a:spcBef>
              <a:spcAft>
                <a:spcPts val="275"/>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The low number of matched responses in one school particularly may introduce some selection bias and this is a weakness of the evaluation.</a:t>
            </a: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As well as giving the findings from the analysis of the pre and post data, this report provides some reflection on the pilot and how data collection might be strengthened in future.</a:t>
            </a:r>
          </a:p>
        </p:txBody>
      </p:sp>
      <p:sp>
        <p:nvSpPr>
          <p:cNvPr id="11" name="TextBox 10">
            <a:extLst>
              <a:ext uri="{FF2B5EF4-FFF2-40B4-BE49-F238E27FC236}">
                <a16:creationId xmlns:a16="http://schemas.microsoft.com/office/drawing/2014/main" id="{F2F483AD-F073-428E-CDF2-4930F592CA23}"/>
              </a:ext>
            </a:extLst>
          </p:cNvPr>
          <p:cNvSpPr txBox="1"/>
          <p:nvPr/>
        </p:nvSpPr>
        <p:spPr>
          <a:xfrm>
            <a:off x="-3740909" y="2953165"/>
            <a:ext cx="2746996" cy="523220"/>
          </a:xfrm>
          <a:prstGeom prst="rect">
            <a:avLst/>
          </a:prstGeom>
          <a:noFill/>
          <a:ln w="38100">
            <a:noFill/>
          </a:ln>
        </p:spPr>
        <p:txBody>
          <a:bodyPr wrap="square" rtlCol="0">
            <a:spAutoFit/>
          </a:bodyPr>
          <a:lstStyle/>
          <a:p>
            <a:r>
              <a:rPr lang="en-GB" sz="2800" b="1" dirty="0">
                <a:solidFill>
                  <a:schemeClr val="accent6">
                    <a:lumMod val="75000"/>
                  </a:schemeClr>
                </a:solidFill>
                <a:latin typeface="+mj-lt"/>
                <a:ea typeface="Calibri" panose="020F0502020204030204" pitchFamily="34" charset="0"/>
                <a:cs typeface="Times New Roman" panose="02020603050405020304" pitchFamily="18" charset="0"/>
              </a:rPr>
              <a:t>100% </a:t>
            </a:r>
            <a:r>
              <a:rPr lang="en-GB" sz="1600" b="1" dirty="0">
                <a:solidFill>
                  <a:schemeClr val="accent6">
                    <a:lumMod val="75000"/>
                  </a:schemeClr>
                </a:solidFill>
                <a:latin typeface="+mj-lt"/>
                <a:ea typeface="Calibri" panose="020F0502020204030204" pitchFamily="34" charset="0"/>
                <a:cs typeface="Times New Roman" panose="02020603050405020304" pitchFamily="18" charset="0"/>
              </a:rPr>
              <a:t>key figures</a:t>
            </a:r>
            <a:endParaRPr lang="en-GB" sz="1600" b="1" baseline="30000" dirty="0">
              <a:solidFill>
                <a:schemeClr val="accent6">
                  <a:lumMod val="75000"/>
                </a:schemeClr>
              </a:solidFill>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024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C7E8-D2CE-4F48-B711-F4EAADF47A7F}"/>
              </a:ext>
            </a:extLst>
          </p:cNvPr>
          <p:cNvSpPr>
            <a:spLocks noGrp="1"/>
          </p:cNvSpPr>
          <p:nvPr>
            <p:ph type="title" idx="4294967295"/>
          </p:nvPr>
        </p:nvSpPr>
        <p:spPr>
          <a:xfrm>
            <a:off x="0" y="262695"/>
            <a:ext cx="6858000" cy="576000"/>
          </a:xfrm>
          <a:prstGeom prst="rect">
            <a:avLst/>
          </a:prstGeom>
          <a:solidFill>
            <a:srgbClr val="00A773"/>
          </a:solidFill>
        </p:spPr>
        <p:txBody>
          <a:bodyPr anchor="ctr"/>
          <a:lstStyle/>
          <a:p>
            <a:pPr marL="533400"/>
            <a:r>
              <a:rPr lang="en-GB" sz="2000" dirty="0">
                <a:solidFill>
                  <a:schemeClr val="bg1"/>
                </a:solidFill>
              </a:rPr>
              <a:t>Introduction</a:t>
            </a:r>
          </a:p>
        </p:txBody>
      </p:sp>
      <p:sp>
        <p:nvSpPr>
          <p:cNvPr id="4" name="Text Placeholder 3">
            <a:extLst>
              <a:ext uri="{FF2B5EF4-FFF2-40B4-BE49-F238E27FC236}">
                <a16:creationId xmlns:a16="http://schemas.microsoft.com/office/drawing/2014/main" id="{F08C16D6-C20F-4D4D-8866-5537D4AAFB0A}"/>
              </a:ext>
            </a:extLst>
          </p:cNvPr>
          <p:cNvSpPr>
            <a:spLocks noGrp="1"/>
          </p:cNvSpPr>
          <p:nvPr>
            <p:ph type="body" sz="quarter" idx="4294967295"/>
          </p:nvPr>
        </p:nvSpPr>
        <p:spPr>
          <a:xfrm>
            <a:off x="544203" y="1086244"/>
            <a:ext cx="5760000" cy="830997"/>
          </a:xfrm>
          <a:prstGeom prst="rect">
            <a:avLst/>
          </a:prstGeom>
        </p:spPr>
        <p:txBody>
          <a:bodyPr/>
          <a:lstStyle/>
          <a:p>
            <a:pPr marL="0" indent="0">
              <a:lnSpc>
                <a:spcPct val="107000"/>
              </a:lnSpc>
              <a:spcBef>
                <a:spcPts val="275"/>
              </a:spcBef>
              <a:spcAft>
                <a:spcPts val="275"/>
              </a:spcAft>
              <a:buNone/>
            </a:pPr>
            <a:r>
              <a:rPr lang="en-GB" sz="1400" b="1" dirty="0">
                <a:latin typeface="+mj-lt"/>
                <a:ea typeface="Calibri" panose="020F0502020204030204" pitchFamily="34" charset="0"/>
                <a:cs typeface="Times New Roman" panose="02020603050405020304" pitchFamily="18" charset="0"/>
              </a:rPr>
              <a:t>Throughout this report we provide analysis to show to what extent students’ views have changed following the workshop. For each question we provide three key pieces of analysis which help to develop a better understanding of any shift.</a:t>
            </a:r>
          </a:p>
          <a:p>
            <a:pPr marL="0" indent="0">
              <a:lnSpc>
                <a:spcPct val="107000"/>
              </a:lnSpc>
              <a:spcBef>
                <a:spcPts val="275"/>
              </a:spcBef>
              <a:spcAft>
                <a:spcPts val="275"/>
              </a:spcAft>
              <a:buNone/>
            </a:pPr>
            <a:endParaRPr lang="en-GB" sz="1400" dirty="0">
              <a:latin typeface="+mj-lt"/>
              <a:ea typeface="Calibri" panose="020F0502020204030204" pitchFamily="34" charset="0"/>
              <a:cs typeface="Times New Roman" panose="02020603050405020304" pitchFamily="18" charset="0"/>
            </a:endParaRPr>
          </a:p>
        </p:txBody>
      </p:sp>
      <p:pic>
        <p:nvPicPr>
          <p:cNvPr id="8" name="Picture 7" descr="A picture containing text, clipart&#10;&#10;Description automatically generated">
            <a:extLst>
              <a:ext uri="{FF2B5EF4-FFF2-40B4-BE49-F238E27FC236}">
                <a16:creationId xmlns:a16="http://schemas.microsoft.com/office/drawing/2014/main" id="{B2F6C2A0-C9E4-C7D3-7BC5-5CA317B9BD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ext Placeholder 3">
            <a:extLst>
              <a:ext uri="{FF2B5EF4-FFF2-40B4-BE49-F238E27FC236}">
                <a16:creationId xmlns:a16="http://schemas.microsoft.com/office/drawing/2014/main" id="{52EBD815-EB17-B7A3-F237-1776CA207FC7}"/>
              </a:ext>
            </a:extLst>
          </p:cNvPr>
          <p:cNvSpPr txBox="1">
            <a:spLocks/>
          </p:cNvSpPr>
          <p:nvPr/>
        </p:nvSpPr>
        <p:spPr>
          <a:xfrm>
            <a:off x="544203" y="2164790"/>
            <a:ext cx="5760000" cy="4446596"/>
          </a:xfrm>
          <a:prstGeom prst="rect">
            <a:avLst/>
          </a:prstGeom>
        </p:spPr>
        <p:txBody>
          <a:bodyPr numCol="2" spcCol="360000"/>
          <a:lstStyle>
            <a:lvl1pPr marL="104482" indent="-104482" algn="l" defTabSz="417925" rtl="0" eaLnBrk="1" latinLnBrk="0" hangingPunct="1">
              <a:lnSpc>
                <a:spcPct val="90000"/>
              </a:lnSpc>
              <a:spcBef>
                <a:spcPts val="457"/>
              </a:spcBef>
              <a:buFont typeface="Arial" panose="020B0604020202020204" pitchFamily="34" charset="0"/>
              <a:buChar char="•"/>
              <a:defRPr sz="1280" kern="1200">
                <a:solidFill>
                  <a:schemeClr val="tx1"/>
                </a:solidFill>
                <a:latin typeface="+mn-lt"/>
                <a:ea typeface="+mn-ea"/>
                <a:cs typeface="+mn-cs"/>
              </a:defRPr>
            </a:lvl1pPr>
            <a:lvl2pPr marL="313444" indent="-104482" algn="l" defTabSz="417925" rtl="0" eaLnBrk="1" latinLnBrk="0" hangingPunct="1">
              <a:lnSpc>
                <a:spcPct val="90000"/>
              </a:lnSpc>
              <a:spcBef>
                <a:spcPts val="228"/>
              </a:spcBef>
              <a:buFont typeface="Arial" panose="020B0604020202020204" pitchFamily="34" charset="0"/>
              <a:buChar char="•"/>
              <a:defRPr sz="1097" kern="1200">
                <a:solidFill>
                  <a:schemeClr val="tx1"/>
                </a:solidFill>
                <a:latin typeface="+mn-lt"/>
                <a:ea typeface="+mn-ea"/>
                <a:cs typeface="+mn-cs"/>
              </a:defRPr>
            </a:lvl2pPr>
            <a:lvl3pPr marL="522407" indent="-104482" algn="l" defTabSz="417925" rtl="0" eaLnBrk="1" latinLnBrk="0" hangingPunct="1">
              <a:lnSpc>
                <a:spcPct val="90000"/>
              </a:lnSpc>
              <a:spcBef>
                <a:spcPts val="228"/>
              </a:spcBef>
              <a:buFont typeface="Arial" panose="020B0604020202020204" pitchFamily="34" charset="0"/>
              <a:buChar char="•"/>
              <a:defRPr sz="914" kern="1200">
                <a:solidFill>
                  <a:schemeClr val="tx1"/>
                </a:solidFill>
                <a:latin typeface="+mn-lt"/>
                <a:ea typeface="+mn-ea"/>
                <a:cs typeface="+mn-cs"/>
              </a:defRPr>
            </a:lvl3pPr>
            <a:lvl4pPr marL="731369"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4pPr>
            <a:lvl5pPr marL="940331"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5pPr>
            <a:lvl6pPr marL="1149294"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6pPr>
            <a:lvl7pPr marL="1358257"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7pPr>
            <a:lvl8pPr marL="1567219"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8pPr>
            <a:lvl9pPr marL="1776182"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9pPr>
          </a:lstStyle>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Most of the items used in this survey follow a </a:t>
            </a:r>
            <a:r>
              <a:rPr lang="en-GB" sz="1200" dirty="0" err="1">
                <a:latin typeface="+mj-lt"/>
                <a:ea typeface="Calibri" panose="020F0502020204030204" pitchFamily="34" charset="0"/>
                <a:cs typeface="Times New Roman" panose="02020603050405020304" pitchFamily="18" charset="0"/>
              </a:rPr>
              <a:t>likert</a:t>
            </a:r>
            <a:r>
              <a:rPr lang="en-GB" sz="1200" dirty="0">
                <a:latin typeface="+mj-lt"/>
                <a:ea typeface="Calibri" panose="020F0502020204030204" pitchFamily="34" charset="0"/>
                <a:cs typeface="Times New Roman" panose="02020603050405020304" pitchFamily="18" charset="0"/>
              </a:rPr>
              <a:t> scale structure, allowing students to give a response on a five-point scale with a strong negative on one end and a strong positive on the other.</a:t>
            </a: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To make sense of this data, we provide three ways of comparing the pre-workshop responses and the post-workshop responses.</a:t>
            </a:r>
          </a:p>
          <a:p>
            <a:pPr marL="0" indent="0">
              <a:lnSpc>
                <a:spcPct val="107000"/>
              </a:lnSpc>
              <a:spcBef>
                <a:spcPts val="275"/>
              </a:spcBef>
              <a:spcAft>
                <a:spcPts val="600"/>
              </a:spcAft>
              <a:buFont typeface="Arial" panose="020B0604020202020204" pitchFamily="34" charset="0"/>
              <a:buNone/>
            </a:pPr>
            <a:r>
              <a:rPr lang="en-GB" sz="1200" b="1" dirty="0">
                <a:latin typeface="+mj-lt"/>
                <a:ea typeface="Calibri" panose="020F0502020204030204" pitchFamily="34" charset="0"/>
                <a:cs typeface="Times New Roman" panose="02020603050405020304" pitchFamily="18" charset="0"/>
              </a:rPr>
              <a:t>The odds of giving a positive response</a:t>
            </a: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Since to achieve our desired impact, students needs to be positive about STEM and STEM careers, we first look at the data using a binary approach, comparing positive responses (e.g. strongly agree and agree) with all other responses (e.g. strongly disagree, disagree and neither). We then calculate the odds of students giving a positive response before the workshop and after the workshop. This is expressed as an odds ratio. An odds ratio of 2, for example, would mean that students were twice as likely to give a positive response following the workshop.</a:t>
            </a: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We also calculate the odds separately for male and female students on each</a:t>
            </a:r>
          </a:p>
          <a:p>
            <a:pPr marL="0" indent="0">
              <a:lnSpc>
                <a:spcPct val="107000"/>
              </a:lnSpc>
              <a:spcBef>
                <a:spcPts val="275"/>
              </a:spcBef>
              <a:spcAft>
                <a:spcPts val="1200"/>
              </a:spcAft>
              <a:buFont typeface="Arial" panose="020B0604020202020204" pitchFamily="34" charset="0"/>
              <a:buNone/>
            </a:pPr>
            <a:endParaRPr lang="en-GB" sz="1200" dirty="0">
              <a:latin typeface="+mj-lt"/>
              <a:ea typeface="Calibri" panose="020F0502020204030204" pitchFamily="34" charset="0"/>
              <a:cs typeface="Times New Roman" panose="02020603050405020304" pitchFamily="18" charset="0"/>
            </a:endParaRP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measure. These are only reported where a difference was found between the two groups</a:t>
            </a:r>
          </a:p>
          <a:p>
            <a:pPr marL="0" indent="0">
              <a:lnSpc>
                <a:spcPct val="107000"/>
              </a:lnSpc>
              <a:spcBef>
                <a:spcPts val="275"/>
              </a:spcBef>
              <a:spcAft>
                <a:spcPts val="600"/>
              </a:spcAft>
              <a:buFont typeface="Arial" panose="020B0604020202020204" pitchFamily="34" charset="0"/>
              <a:buNone/>
            </a:pPr>
            <a:r>
              <a:rPr lang="en-GB" sz="1200" b="1" dirty="0">
                <a:latin typeface="+mj-lt"/>
                <a:ea typeface="Calibri" panose="020F0502020204030204" pitchFamily="34" charset="0"/>
                <a:cs typeface="Times New Roman" panose="02020603050405020304" pitchFamily="18" charset="0"/>
              </a:rPr>
              <a:t>Positive or negative movement</a:t>
            </a: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A second way of looking at the data is to compare individual scores before and after the workshop to see whether students are moving towards a more positive response or a more negative response. This may be from any starting position (e.g. from strongly disagree to disagree or from agree to strongly agree) and by any distance (e.g. from strongly disagree to disagree or strongly disagree to strongly agree). </a:t>
            </a: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This is important to consider, as the workshop may move some students further away from considering STEM as well as closer towards it.</a:t>
            </a:r>
          </a:p>
          <a:p>
            <a:pPr marL="0" indent="0">
              <a:lnSpc>
                <a:spcPct val="107000"/>
              </a:lnSpc>
              <a:spcBef>
                <a:spcPts val="275"/>
              </a:spcBef>
              <a:spcAft>
                <a:spcPts val="600"/>
              </a:spcAft>
              <a:buFont typeface="Arial" panose="020B0604020202020204" pitchFamily="34" charset="0"/>
              <a:buNone/>
            </a:pPr>
            <a:r>
              <a:rPr lang="en-GB" sz="1200" b="1" dirty="0">
                <a:latin typeface="+mj-lt"/>
                <a:ea typeface="Calibri" panose="020F0502020204030204" pitchFamily="34" charset="0"/>
                <a:cs typeface="Times New Roman" panose="02020603050405020304" pitchFamily="18" charset="0"/>
              </a:rPr>
              <a:t>Comparing mean scores</a:t>
            </a:r>
          </a:p>
          <a:p>
            <a:pPr marL="0" indent="0">
              <a:lnSpc>
                <a:spcPct val="107000"/>
              </a:lnSpc>
              <a:spcBef>
                <a:spcPts val="275"/>
              </a:spcBef>
              <a:spcAft>
                <a:spcPts val="1200"/>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Finally, to assess whether there has been any change across the whole scale, we code the scales using numeric values from -2 (e.g. strongly disagree) to 2 (e.g. strongly agree) with 0 as the neutral response. We then calculate and compare the mean scores using paired-sample t-tests. This allows us to see whether there has been any genuine shift along the scale as a whole.</a:t>
            </a:r>
          </a:p>
        </p:txBody>
      </p:sp>
    </p:spTree>
    <p:extLst>
      <p:ext uri="{BB962C8B-B14F-4D97-AF65-F5344CB8AC3E}">
        <p14:creationId xmlns:p14="http://schemas.microsoft.com/office/powerpoint/2010/main" val="1705582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C7E8-D2CE-4F48-B711-F4EAADF47A7F}"/>
              </a:ext>
            </a:extLst>
          </p:cNvPr>
          <p:cNvSpPr>
            <a:spLocks noGrp="1"/>
          </p:cNvSpPr>
          <p:nvPr>
            <p:ph type="title" idx="4294967295"/>
          </p:nvPr>
        </p:nvSpPr>
        <p:spPr>
          <a:xfrm>
            <a:off x="0" y="485775"/>
            <a:ext cx="6858000" cy="576263"/>
          </a:xfrm>
          <a:prstGeom prst="rect">
            <a:avLst/>
          </a:prstGeom>
          <a:solidFill>
            <a:srgbClr val="00A773"/>
          </a:solidFill>
        </p:spPr>
        <p:txBody>
          <a:bodyPr anchor="ctr"/>
          <a:lstStyle/>
          <a:p>
            <a:pPr marL="533400"/>
            <a:r>
              <a:rPr lang="en-GB" sz="2000" dirty="0">
                <a:solidFill>
                  <a:schemeClr val="bg1"/>
                </a:solidFill>
              </a:rPr>
              <a:t>Who responded to the survey?</a:t>
            </a:r>
          </a:p>
        </p:txBody>
      </p:sp>
      <p:sp>
        <p:nvSpPr>
          <p:cNvPr id="4" name="Text Placeholder 3">
            <a:extLst>
              <a:ext uri="{FF2B5EF4-FFF2-40B4-BE49-F238E27FC236}">
                <a16:creationId xmlns:a16="http://schemas.microsoft.com/office/drawing/2014/main" id="{F08C16D6-C20F-4D4D-8866-5537D4AAFB0A}"/>
              </a:ext>
            </a:extLst>
          </p:cNvPr>
          <p:cNvSpPr>
            <a:spLocks noGrp="1"/>
          </p:cNvSpPr>
          <p:nvPr>
            <p:ph type="body" sz="quarter" idx="4294967295"/>
          </p:nvPr>
        </p:nvSpPr>
        <p:spPr>
          <a:xfrm>
            <a:off x="549000" y="2771191"/>
            <a:ext cx="5760000" cy="1738312"/>
          </a:xfrm>
          <a:prstGeom prst="rect">
            <a:avLst/>
          </a:prstGeom>
        </p:spPr>
        <p:txBody>
          <a:bodyPr numCol="1"/>
          <a:lstStyle/>
          <a:p>
            <a:pPr marL="0" indent="0">
              <a:lnSpc>
                <a:spcPct val="107000"/>
              </a:lnSpc>
              <a:spcBef>
                <a:spcPts val="275"/>
              </a:spcBef>
              <a:spcAft>
                <a:spcPts val="275"/>
              </a:spcAft>
              <a:buFont typeface="Arial" panose="020B0604020202020204" pitchFamily="34" charset="0"/>
              <a:buNone/>
            </a:pPr>
            <a:r>
              <a:rPr lang="en-GB" sz="1200" dirty="0">
                <a:latin typeface="+mj-lt"/>
                <a:ea typeface="Calibri" panose="020F0502020204030204" pitchFamily="34" charset="0"/>
                <a:cs typeface="Times New Roman" panose="02020603050405020304" pitchFamily="18" charset="0"/>
              </a:rPr>
              <a:t>Schools in Scotland and Wales tended to have fewer workshops than in England, so the number of eligible students in these two schools was lower. All the schools participating in the pilot met our Equality, Diversity and Inclusion criteria.</a:t>
            </a:r>
            <a:r>
              <a:rPr lang="en-GB" sz="1200" baseline="30000" dirty="0">
                <a:latin typeface="+mj-lt"/>
                <a:ea typeface="Calibri" panose="020F0502020204030204" pitchFamily="34" charset="0"/>
                <a:cs typeface="Times New Roman" panose="02020603050405020304" pitchFamily="18" charset="0"/>
              </a:rPr>
              <a:t>1</a:t>
            </a:r>
          </a:p>
        </p:txBody>
      </p:sp>
      <p:graphicFrame>
        <p:nvGraphicFramePr>
          <p:cNvPr id="3" name="Table 2">
            <a:extLst>
              <a:ext uri="{FF2B5EF4-FFF2-40B4-BE49-F238E27FC236}">
                <a16:creationId xmlns:a16="http://schemas.microsoft.com/office/drawing/2014/main" id="{AB4F8AE4-B8BA-07BC-A66D-E6A448546999}"/>
              </a:ext>
            </a:extLst>
          </p:cNvPr>
          <p:cNvGraphicFramePr>
            <a:graphicFrameLocks noGrp="1"/>
          </p:cNvGraphicFramePr>
          <p:nvPr>
            <p:extLst>
              <p:ext uri="{D42A27DB-BD31-4B8C-83A1-F6EECF244321}">
                <p14:modId xmlns:p14="http://schemas.microsoft.com/office/powerpoint/2010/main" val="2009761011"/>
              </p:ext>
            </p:extLst>
          </p:nvPr>
        </p:nvGraphicFramePr>
        <p:xfrm>
          <a:off x="619056" y="3534497"/>
          <a:ext cx="5619887" cy="5461577"/>
        </p:xfrm>
        <a:graphic>
          <a:graphicData uri="http://schemas.openxmlformats.org/drawingml/2006/table">
            <a:tbl>
              <a:tblPr firstRow="1" firstCol="1" bandRow="1">
                <a:tableStyleId>{93296810-A885-4BE3-A3E7-6D5BEEA58F35}</a:tableStyleId>
              </a:tblPr>
              <a:tblGrid>
                <a:gridCol w="4226036">
                  <a:extLst>
                    <a:ext uri="{9D8B030D-6E8A-4147-A177-3AD203B41FA5}">
                      <a16:colId xmlns:a16="http://schemas.microsoft.com/office/drawing/2014/main" val="2904550734"/>
                    </a:ext>
                  </a:extLst>
                </a:gridCol>
                <a:gridCol w="1393851">
                  <a:extLst>
                    <a:ext uri="{9D8B030D-6E8A-4147-A177-3AD203B41FA5}">
                      <a16:colId xmlns:a16="http://schemas.microsoft.com/office/drawing/2014/main" val="2420226859"/>
                    </a:ext>
                  </a:extLst>
                </a:gridCol>
              </a:tblGrid>
              <a:tr h="291143">
                <a:tc>
                  <a:txBody>
                    <a:bodyPr/>
                    <a:lstStyle/>
                    <a:p>
                      <a:pPr>
                        <a:lnSpc>
                          <a:spcPct val="100000"/>
                        </a:lnSpc>
                        <a:spcAft>
                          <a:spcPts val="500"/>
                        </a:spcAft>
                      </a:pPr>
                      <a:r>
                        <a:rPr lang="en-GB" sz="1200" dirty="0">
                          <a:effectLst/>
                          <a:latin typeface="+mn-lt"/>
                        </a:rPr>
                        <a:t> </a:t>
                      </a:r>
                      <a:endParaRPr lang="en-GB" sz="1200" dirty="0">
                        <a:effectLst/>
                        <a:latin typeface="+mn-lt"/>
                        <a:ea typeface="Calibri" panose="020F0502020204030204" pitchFamily="34" charset="0"/>
                        <a:cs typeface="Times New Roman" panose="02020603050405020304" pitchFamily="18" charset="0"/>
                      </a:endParaRPr>
                    </a:p>
                  </a:txBody>
                  <a:tcPr marL="31343" marR="31343"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A773"/>
                    </a:solidFill>
                  </a:tcPr>
                </a:tc>
                <a:tc>
                  <a:txBody>
                    <a:bodyPr/>
                    <a:lstStyle/>
                    <a:p>
                      <a:pPr algn="ctr">
                        <a:lnSpc>
                          <a:spcPct val="100000"/>
                        </a:lnSpc>
                        <a:spcAft>
                          <a:spcPts val="500"/>
                        </a:spcAft>
                      </a:pPr>
                      <a:r>
                        <a:rPr lang="en-GB" sz="1200" dirty="0">
                          <a:effectLst/>
                          <a:latin typeface="+mn-lt"/>
                        </a:rPr>
                        <a:t>Number (%)</a:t>
                      </a:r>
                      <a:endParaRPr lang="en-GB" sz="1200" dirty="0">
                        <a:effectLst/>
                        <a:latin typeface="+mn-lt"/>
                        <a:ea typeface="Calibri" panose="020F0502020204030204" pitchFamily="34" charset="0"/>
                        <a:cs typeface="Times New Roman" panose="02020603050405020304" pitchFamily="18" charset="0"/>
                      </a:endParaRPr>
                    </a:p>
                  </a:txBody>
                  <a:tcPr marL="31343" marR="31343"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A773"/>
                    </a:solidFill>
                  </a:tcPr>
                </a:tc>
                <a:extLst>
                  <a:ext uri="{0D108BD9-81ED-4DB2-BD59-A6C34878D82A}">
                    <a16:rowId xmlns:a16="http://schemas.microsoft.com/office/drawing/2014/main" val="3068742962"/>
                  </a:ext>
                </a:extLst>
              </a:tr>
              <a:tr h="312144">
                <a:tc>
                  <a:txBody>
                    <a:bodyPr/>
                    <a:lstStyle/>
                    <a:p>
                      <a:pPr algn="l">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Total</a:t>
                      </a:r>
                    </a:p>
                  </a:txBody>
                  <a:tcPr marL="31343" marR="31343"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A773"/>
                    </a:solidFill>
                  </a:tcPr>
                </a:tc>
                <a:tc>
                  <a:txBody>
                    <a:bodyPr/>
                    <a:lstStyle/>
                    <a:p>
                      <a:pPr>
                        <a:lnSpc>
                          <a:spcPct val="100000"/>
                        </a:lnSpc>
                        <a:spcAft>
                          <a:spcPts val="500"/>
                        </a:spcAft>
                      </a:pPr>
                      <a:r>
                        <a:rPr lang="en-GB" sz="1200" dirty="0">
                          <a:effectLst/>
                          <a:latin typeface="+mn-lt"/>
                        </a:rPr>
                        <a:t>259</a:t>
                      </a:r>
                    </a:p>
                  </a:txBody>
                  <a:tcPr marL="31343" marR="31343"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55627167"/>
                  </a:ext>
                </a:extLst>
              </a:tr>
              <a:tr h="604369">
                <a:tc>
                  <a:txBody>
                    <a:bodyPr/>
                    <a:lstStyle/>
                    <a:p>
                      <a:pPr>
                        <a:lnSpc>
                          <a:spcPct val="100000"/>
                        </a:lnSpc>
                        <a:spcAft>
                          <a:spcPts val="500"/>
                        </a:spcAft>
                      </a:pPr>
                      <a:r>
                        <a:rPr lang="en-GB" sz="1200" dirty="0">
                          <a:effectLst/>
                          <a:latin typeface="+mn-lt"/>
                        </a:rPr>
                        <a:t>UK nation                                                               England</a:t>
                      </a:r>
                    </a:p>
                    <a:p>
                      <a:pPr algn="r">
                        <a:lnSpc>
                          <a:spcPct val="100000"/>
                        </a:lnSpc>
                        <a:spcAft>
                          <a:spcPts val="500"/>
                        </a:spcAft>
                      </a:pPr>
                      <a:r>
                        <a:rPr lang="en-GB" sz="1200" dirty="0">
                          <a:effectLst/>
                          <a:latin typeface="+mn-lt"/>
                        </a:rPr>
                        <a:t>Scotland</a:t>
                      </a:r>
                    </a:p>
                    <a:p>
                      <a:pPr algn="r">
                        <a:lnSpc>
                          <a:spcPct val="100000"/>
                        </a:lnSpc>
                        <a:spcAft>
                          <a:spcPts val="500"/>
                        </a:spcAft>
                      </a:pPr>
                      <a:r>
                        <a:rPr lang="en-GB" sz="1200" dirty="0">
                          <a:effectLst/>
                          <a:latin typeface="+mn-lt"/>
                        </a:rPr>
                        <a:t>Wales</a:t>
                      </a:r>
                      <a:endParaRPr lang="en-GB" sz="1200" dirty="0">
                        <a:effectLst/>
                        <a:latin typeface="+mn-lt"/>
                        <a:ea typeface="Calibri" panose="020F0502020204030204" pitchFamily="34" charset="0"/>
                        <a:cs typeface="Times New Roman" panose="02020603050405020304" pitchFamily="18" charset="0"/>
                      </a:endParaRPr>
                    </a:p>
                  </a:txBody>
                  <a:tcPr marL="31343" marR="31343"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A773"/>
                    </a:solidFill>
                  </a:tcPr>
                </a:tc>
                <a:tc>
                  <a:txBody>
                    <a:bodyPr/>
                    <a:lstStyle/>
                    <a:p>
                      <a:pPr>
                        <a:lnSpc>
                          <a:spcPct val="100000"/>
                        </a:lnSpc>
                        <a:spcAft>
                          <a:spcPts val="500"/>
                        </a:spcAft>
                      </a:pPr>
                      <a:r>
                        <a:rPr lang="en-GB" sz="1200" dirty="0">
                          <a:effectLst/>
                          <a:latin typeface="+mn-lt"/>
                        </a:rPr>
                        <a:t>206 (80%)</a:t>
                      </a:r>
                    </a:p>
                    <a:p>
                      <a:pPr>
                        <a:lnSpc>
                          <a:spcPct val="100000"/>
                        </a:lnSpc>
                        <a:spcAft>
                          <a:spcPts val="500"/>
                        </a:spcAft>
                      </a:pPr>
                      <a:r>
                        <a:rPr lang="en-GB" sz="1200" dirty="0">
                          <a:effectLst/>
                          <a:latin typeface="+mn-lt"/>
                        </a:rPr>
                        <a:t>14 (5%)</a:t>
                      </a:r>
                    </a:p>
                    <a:p>
                      <a:pPr>
                        <a:lnSpc>
                          <a:spcPct val="100000"/>
                        </a:lnSpc>
                        <a:spcAft>
                          <a:spcPts val="500"/>
                        </a:spcAft>
                      </a:pPr>
                      <a:r>
                        <a:rPr lang="en-GB" sz="1200" dirty="0">
                          <a:effectLst/>
                          <a:latin typeface="+mn-lt"/>
                        </a:rPr>
                        <a:t>39 (15%)</a:t>
                      </a:r>
                    </a:p>
                  </a:txBody>
                  <a:tcPr marL="31343" marR="31343"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58411695"/>
                  </a:ext>
                </a:extLst>
              </a:tr>
              <a:tr h="511935">
                <a:tc>
                  <a:txBody>
                    <a:bodyPr/>
                    <a:lstStyle/>
                    <a:p>
                      <a:pPr>
                        <a:lnSpc>
                          <a:spcPct val="100000"/>
                        </a:lnSpc>
                        <a:spcAft>
                          <a:spcPts val="500"/>
                        </a:spcAft>
                      </a:pPr>
                      <a:r>
                        <a:rPr lang="en-GB" sz="1200" dirty="0">
                          <a:effectLst/>
                          <a:latin typeface="+mn-lt"/>
                        </a:rPr>
                        <a:t>School year                                                         </a:t>
                      </a:r>
                      <a:r>
                        <a:rPr lang="en-GB" sz="1200" dirty="0" err="1">
                          <a:effectLst/>
                          <a:latin typeface="+mn-lt"/>
                        </a:rPr>
                        <a:t>Year</a:t>
                      </a:r>
                      <a:r>
                        <a:rPr lang="en-GB" sz="1200" dirty="0">
                          <a:effectLst/>
                          <a:latin typeface="+mn-lt"/>
                        </a:rPr>
                        <a:t> 7/S1</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Year 8/S2</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Year 9/S3</a:t>
                      </a:r>
                    </a:p>
                  </a:txBody>
                  <a:tcPr marL="31343" marR="31343"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A773"/>
                    </a:solidFill>
                  </a:tcPr>
                </a:tc>
                <a:tc>
                  <a:txBody>
                    <a:bodyPr/>
                    <a:lstStyle/>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101 (39%)</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117 (45%)</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33 (13%)</a:t>
                      </a:r>
                    </a:p>
                  </a:txBody>
                  <a:tcPr marL="31343" marR="31343"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14013749"/>
                  </a:ext>
                </a:extLst>
              </a:tr>
              <a:tr h="1046115">
                <a:tc>
                  <a:txBody>
                    <a:bodyPr/>
                    <a:lstStyle/>
                    <a:p>
                      <a:pPr>
                        <a:lnSpc>
                          <a:spcPct val="100000"/>
                        </a:lnSpc>
                        <a:spcAft>
                          <a:spcPts val="500"/>
                        </a:spcAft>
                      </a:pPr>
                      <a:r>
                        <a:rPr lang="en-GB" sz="1200" dirty="0">
                          <a:effectLst/>
                          <a:latin typeface="+mn-lt"/>
                        </a:rPr>
                        <a:t>Gender                                                                   Female</a:t>
                      </a:r>
                    </a:p>
                    <a:p>
                      <a:pPr algn="r">
                        <a:lnSpc>
                          <a:spcPct val="100000"/>
                        </a:lnSpc>
                        <a:spcAft>
                          <a:spcPts val="500"/>
                        </a:spcAft>
                      </a:pPr>
                      <a:r>
                        <a:rPr lang="en-GB" sz="1200" dirty="0">
                          <a:effectLst/>
                          <a:latin typeface="+mn-lt"/>
                        </a:rPr>
                        <a:t>Male</a:t>
                      </a:r>
                    </a:p>
                    <a:p>
                      <a:pPr algn="r">
                        <a:lnSpc>
                          <a:spcPct val="100000"/>
                        </a:lnSpc>
                        <a:spcAft>
                          <a:spcPts val="500"/>
                        </a:spcAft>
                      </a:pPr>
                      <a:r>
                        <a:rPr lang="en-GB" sz="1200" dirty="0">
                          <a:effectLst/>
                          <a:latin typeface="+mn-lt"/>
                        </a:rPr>
                        <a:t>Non-binary, questioning or self-described gender</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Chose not to answer</a:t>
                      </a:r>
                    </a:p>
                  </a:txBody>
                  <a:tcPr marL="31343" marR="31343"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A773"/>
                    </a:solidFill>
                  </a:tcPr>
                </a:tc>
                <a:tc>
                  <a:txBody>
                    <a:bodyPr/>
                    <a:lstStyle/>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122 (47%)</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123 (47%)</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4 (2%)</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10 (4%)</a:t>
                      </a:r>
                    </a:p>
                  </a:txBody>
                  <a:tcPr marL="31343" marR="31343"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3540855"/>
                  </a:ext>
                </a:extLst>
              </a:tr>
              <a:tr h="1046115">
                <a:tc>
                  <a:txBody>
                    <a:bodyPr/>
                    <a:lstStyle/>
                    <a:p>
                      <a:pPr algn="l">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Ethnicity                                            Asian or Asian British</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Black or Black British</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Mixed or multiple ethnicities</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White</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Any other ethnicity</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Chose not to answer</a:t>
                      </a:r>
                    </a:p>
                  </a:txBody>
                  <a:tcPr marL="31343" marR="31343"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A773"/>
                    </a:solidFill>
                  </a:tcPr>
                </a:tc>
                <a:tc>
                  <a:txBody>
                    <a:bodyPr/>
                    <a:lstStyle/>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54 (21%)</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46 (18%)</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12 (5%)</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123 (47%)</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9 (3%)</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15 (6%)</a:t>
                      </a:r>
                    </a:p>
                  </a:txBody>
                  <a:tcPr marL="31343" marR="31343"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7543865"/>
                  </a:ext>
                </a:extLst>
              </a:tr>
              <a:tr h="1046115">
                <a:tc>
                  <a:txBody>
                    <a:bodyPr/>
                    <a:lstStyle/>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Free school meals                                                         Yes</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No</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Don’t know</a:t>
                      </a:r>
                    </a:p>
                    <a:p>
                      <a:pPr algn="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Chose not to answer</a:t>
                      </a:r>
                    </a:p>
                  </a:txBody>
                  <a:tcPr marL="31343" marR="31343"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A773"/>
                    </a:solidFill>
                  </a:tcPr>
                </a:tc>
                <a:tc>
                  <a:txBody>
                    <a:bodyPr/>
                    <a:lstStyle/>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23 (9%)</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204 (79%)</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20 (8%)</a:t>
                      </a:r>
                    </a:p>
                    <a:p>
                      <a:pPr>
                        <a:lnSpc>
                          <a:spcPct val="100000"/>
                        </a:lnSpc>
                        <a:spcAft>
                          <a:spcPts val="500"/>
                        </a:spcAft>
                      </a:pPr>
                      <a:r>
                        <a:rPr lang="en-GB" sz="1200" dirty="0">
                          <a:effectLst/>
                          <a:latin typeface="+mn-lt"/>
                          <a:ea typeface="Calibri" panose="020F0502020204030204" pitchFamily="34" charset="0"/>
                          <a:cs typeface="Times New Roman" panose="02020603050405020304" pitchFamily="18" charset="0"/>
                        </a:rPr>
                        <a:t>12 (5%)</a:t>
                      </a:r>
                    </a:p>
                  </a:txBody>
                  <a:tcPr marL="31343" marR="31343"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59195424"/>
                  </a:ext>
                </a:extLst>
              </a:tr>
            </a:tbl>
          </a:graphicData>
        </a:graphic>
      </p:graphicFrame>
      <p:sp>
        <p:nvSpPr>
          <p:cNvPr id="6" name="TextBox 5">
            <a:extLst>
              <a:ext uri="{FF2B5EF4-FFF2-40B4-BE49-F238E27FC236}">
                <a16:creationId xmlns:a16="http://schemas.microsoft.com/office/drawing/2014/main" id="{3CADA039-1EC4-91FF-B767-D9F54A218EC2}"/>
              </a:ext>
            </a:extLst>
          </p:cNvPr>
          <p:cNvSpPr txBox="1"/>
          <p:nvPr/>
        </p:nvSpPr>
        <p:spPr>
          <a:xfrm>
            <a:off x="2162710" y="8996074"/>
            <a:ext cx="4390490" cy="707886"/>
          </a:xfrm>
          <a:prstGeom prst="rect">
            <a:avLst/>
          </a:prstGeom>
          <a:noFill/>
        </p:spPr>
        <p:txBody>
          <a:bodyPr wrap="square" rtlCol="0">
            <a:spAutoFit/>
          </a:bodyPr>
          <a:lstStyle/>
          <a:p>
            <a:r>
              <a:rPr lang="en-GB" sz="1000" dirty="0"/>
              <a:t>1. Equality, Diversity and Inclusion criteria, based on student population with higher numbers from groups typically under-represented in engineering. For more detail, see </a:t>
            </a:r>
            <a:r>
              <a:rPr lang="en-GB" sz="1000" dirty="0">
                <a:hlinkClick r:id="rId3"/>
              </a:rPr>
              <a:t>EngineeringUK EDI Criteria - Tomorrow's Engineers (tomorrowsengineers.org.uk)</a:t>
            </a:r>
            <a:endParaRPr lang="en-GB" sz="1000" dirty="0"/>
          </a:p>
        </p:txBody>
      </p:sp>
      <p:pic>
        <p:nvPicPr>
          <p:cNvPr id="7" name="Picture 6" descr="A picture containing text, clipart&#10;&#10;Description automatically generated">
            <a:extLst>
              <a:ext uri="{FF2B5EF4-FFF2-40B4-BE49-F238E27FC236}">
                <a16:creationId xmlns:a16="http://schemas.microsoft.com/office/drawing/2014/main" id="{42C951C0-5B30-E6A0-4496-97EAD31DF42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8" name="Text Placeholder 3">
            <a:extLst>
              <a:ext uri="{FF2B5EF4-FFF2-40B4-BE49-F238E27FC236}">
                <a16:creationId xmlns:a16="http://schemas.microsoft.com/office/drawing/2014/main" id="{0DE6DDC1-40A0-A621-66A7-BEB9A4670E56}"/>
              </a:ext>
            </a:extLst>
          </p:cNvPr>
          <p:cNvSpPr txBox="1">
            <a:spLocks/>
          </p:cNvSpPr>
          <p:nvPr/>
        </p:nvSpPr>
        <p:spPr>
          <a:xfrm>
            <a:off x="549000" y="1153022"/>
            <a:ext cx="5760000" cy="830997"/>
          </a:xfrm>
          <a:prstGeom prst="rect">
            <a:avLst/>
          </a:prstGeom>
        </p:spPr>
        <p:txBody>
          <a:bodyPr/>
          <a:lstStyle>
            <a:lvl1pPr marL="104482" indent="-104482" algn="l" defTabSz="417925" rtl="0" eaLnBrk="1" latinLnBrk="0" hangingPunct="1">
              <a:lnSpc>
                <a:spcPct val="90000"/>
              </a:lnSpc>
              <a:spcBef>
                <a:spcPts val="457"/>
              </a:spcBef>
              <a:buFont typeface="Arial" panose="020B0604020202020204" pitchFamily="34" charset="0"/>
              <a:buChar char="•"/>
              <a:defRPr sz="1280" kern="1200">
                <a:solidFill>
                  <a:schemeClr val="tx1"/>
                </a:solidFill>
                <a:latin typeface="+mn-lt"/>
                <a:ea typeface="+mn-ea"/>
                <a:cs typeface="+mn-cs"/>
              </a:defRPr>
            </a:lvl1pPr>
            <a:lvl2pPr marL="313444" indent="-104482" algn="l" defTabSz="417925" rtl="0" eaLnBrk="1" latinLnBrk="0" hangingPunct="1">
              <a:lnSpc>
                <a:spcPct val="90000"/>
              </a:lnSpc>
              <a:spcBef>
                <a:spcPts val="228"/>
              </a:spcBef>
              <a:buFont typeface="Arial" panose="020B0604020202020204" pitchFamily="34" charset="0"/>
              <a:buChar char="•"/>
              <a:defRPr sz="1097" kern="1200">
                <a:solidFill>
                  <a:schemeClr val="tx1"/>
                </a:solidFill>
                <a:latin typeface="+mn-lt"/>
                <a:ea typeface="+mn-ea"/>
                <a:cs typeface="+mn-cs"/>
              </a:defRPr>
            </a:lvl2pPr>
            <a:lvl3pPr marL="522407" indent="-104482" algn="l" defTabSz="417925" rtl="0" eaLnBrk="1" latinLnBrk="0" hangingPunct="1">
              <a:lnSpc>
                <a:spcPct val="90000"/>
              </a:lnSpc>
              <a:spcBef>
                <a:spcPts val="228"/>
              </a:spcBef>
              <a:buFont typeface="Arial" panose="020B0604020202020204" pitchFamily="34" charset="0"/>
              <a:buChar char="•"/>
              <a:defRPr sz="914" kern="1200">
                <a:solidFill>
                  <a:schemeClr val="tx1"/>
                </a:solidFill>
                <a:latin typeface="+mn-lt"/>
                <a:ea typeface="+mn-ea"/>
                <a:cs typeface="+mn-cs"/>
              </a:defRPr>
            </a:lvl3pPr>
            <a:lvl4pPr marL="731369"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4pPr>
            <a:lvl5pPr marL="940331"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5pPr>
            <a:lvl6pPr marL="1149294"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6pPr>
            <a:lvl7pPr marL="1358257"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7pPr>
            <a:lvl8pPr marL="1567219"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8pPr>
            <a:lvl9pPr marL="1776182" indent="-104482" algn="l" defTabSz="417925"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9pPr>
          </a:lstStyle>
          <a:p>
            <a:pPr marL="0" indent="0">
              <a:lnSpc>
                <a:spcPct val="107000"/>
              </a:lnSpc>
              <a:spcBef>
                <a:spcPts val="275"/>
              </a:spcBef>
              <a:spcAft>
                <a:spcPts val="275"/>
              </a:spcAft>
              <a:buFont typeface="Arial" panose="020B0604020202020204" pitchFamily="34" charset="0"/>
              <a:buNone/>
            </a:pPr>
            <a:r>
              <a:rPr lang="en-GB" sz="1400" b="1" dirty="0">
                <a:latin typeface="+mj-lt"/>
                <a:ea typeface="Calibri" panose="020F0502020204030204" pitchFamily="34" charset="0"/>
                <a:cs typeface="Times New Roman" panose="02020603050405020304" pitchFamily="18" charset="0"/>
              </a:rPr>
              <a:t>Participating schools were asked to ensure that all students who took part in the Energy Quest workshop were given time within the school day to complete the surveys. </a:t>
            </a:r>
          </a:p>
          <a:p>
            <a:pPr marL="0" indent="0">
              <a:lnSpc>
                <a:spcPct val="107000"/>
              </a:lnSpc>
              <a:spcBef>
                <a:spcPts val="275"/>
              </a:spcBef>
              <a:spcAft>
                <a:spcPts val="275"/>
              </a:spcAft>
              <a:buNone/>
            </a:pPr>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In total 259 students completed surveys before and after the workshop and we were able to match these through a unique identifying code</a:t>
            </a:r>
            <a:endParaRPr lang="en-GB" sz="1400" b="1" dirty="0">
              <a:latin typeface="+mj-lt"/>
              <a:ea typeface="Calibri" panose="020F0502020204030204" pitchFamily="34" charset="0"/>
              <a:cs typeface="Times New Roman" panose="02020603050405020304" pitchFamily="18" charset="0"/>
            </a:endParaRPr>
          </a:p>
          <a:p>
            <a:pPr marL="0" indent="0">
              <a:lnSpc>
                <a:spcPct val="107000"/>
              </a:lnSpc>
              <a:spcBef>
                <a:spcPts val="275"/>
              </a:spcBef>
              <a:spcAft>
                <a:spcPts val="275"/>
              </a:spcAft>
              <a:buFont typeface="Arial" panose="020B0604020202020204" pitchFamily="34" charset="0"/>
              <a:buNone/>
            </a:pPr>
            <a:endParaRPr lang="en-GB" sz="14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6841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17564-C1CE-4FEA-B4D9-14407DAB481D}"/>
              </a:ext>
            </a:extLst>
          </p:cNvPr>
          <p:cNvSpPr>
            <a:spLocks noGrp="1"/>
          </p:cNvSpPr>
          <p:nvPr>
            <p:ph type="body" sz="quarter" idx="4294967295"/>
          </p:nvPr>
        </p:nvSpPr>
        <p:spPr>
          <a:xfrm>
            <a:off x="548999" y="1255072"/>
            <a:ext cx="5760000" cy="576263"/>
          </a:xfrm>
          <a:prstGeom prst="rect">
            <a:avLst/>
          </a:prstGeom>
        </p:spPr>
        <p:txBody>
          <a:bodyPr/>
          <a:lstStyle/>
          <a:p>
            <a:pPr marL="0" indent="0">
              <a:buNone/>
            </a:pPr>
            <a:r>
              <a:rPr lang="en-GB" sz="1400" b="1" dirty="0"/>
              <a:t>The workshop aims to increase students’ knowledge about the types of things that people who work in engineering do. </a:t>
            </a:r>
          </a:p>
        </p:txBody>
      </p:sp>
      <p:sp>
        <p:nvSpPr>
          <p:cNvPr id="6" name="TextBox 5">
            <a:extLst>
              <a:ext uri="{FF2B5EF4-FFF2-40B4-BE49-F238E27FC236}">
                <a16:creationId xmlns:a16="http://schemas.microsoft.com/office/drawing/2014/main" id="{7C9113DA-7CB8-D327-8D65-EC118FA4CF3D}"/>
              </a:ext>
            </a:extLst>
          </p:cNvPr>
          <p:cNvSpPr txBox="1"/>
          <p:nvPr/>
        </p:nvSpPr>
        <p:spPr>
          <a:xfrm>
            <a:off x="549000" y="2446599"/>
            <a:ext cx="5760000" cy="2292935"/>
          </a:xfrm>
          <a:prstGeom prst="rect">
            <a:avLst/>
          </a:prstGeom>
          <a:noFill/>
        </p:spPr>
        <p:txBody>
          <a:bodyPr wrap="square" numCol="2" spcCol="360000" rtlCol="0">
            <a:spAutoFit/>
          </a:bodyPr>
          <a:lstStyle/>
          <a:p>
            <a:r>
              <a:rPr lang="en-GB" sz="1100" dirty="0"/>
              <a:t>Over half of participating students (58%) already agreed that they know about the types of things engineers do before the workshop. Following the workshop this had increased to 74%. </a:t>
            </a:r>
          </a:p>
          <a:p>
            <a:endParaRPr lang="en-GB" sz="1100" dirty="0"/>
          </a:p>
          <a:p>
            <a:r>
              <a:rPr lang="en-GB" sz="1100" dirty="0"/>
              <a:t>This measure cannot tell us how many students found that some of what they felt they knew about engineering before the workshop was changed as a result of</a:t>
            </a:r>
          </a:p>
          <a:p>
            <a:endParaRPr lang="en-GB" sz="1100" dirty="0"/>
          </a:p>
          <a:p>
            <a:endParaRPr lang="en-GB" sz="1100" dirty="0"/>
          </a:p>
          <a:p>
            <a:endParaRPr lang="en-GB" sz="1100" dirty="0"/>
          </a:p>
          <a:p>
            <a:r>
              <a:rPr lang="en-GB" sz="1100" dirty="0"/>
              <a:t>learning more in the workshop. It also doesn’t capture increased knowledge among those who already strongly agreed with this statement.</a:t>
            </a:r>
          </a:p>
          <a:p>
            <a:endParaRPr lang="en-GB" sz="1100" dirty="0"/>
          </a:p>
          <a:p>
            <a:r>
              <a:rPr lang="en-GB" sz="1100" dirty="0"/>
              <a:t>32.2% of students gave a higher knowledge rating after the workshop compared to before, 15% gave a lower rating. The remainder (53%) did not change their score.</a:t>
            </a:r>
          </a:p>
        </p:txBody>
      </p:sp>
      <p:pic>
        <p:nvPicPr>
          <p:cNvPr id="7" name="Picture 6" descr="A picture containing text, clipart&#10;&#10;Description automatically generated">
            <a:extLst>
              <a:ext uri="{FF2B5EF4-FFF2-40B4-BE49-F238E27FC236}">
                <a16:creationId xmlns:a16="http://schemas.microsoft.com/office/drawing/2014/main" id="{08B939E2-34BE-81EA-3076-DE4EA24E8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itle 1">
            <a:extLst>
              <a:ext uri="{FF2B5EF4-FFF2-40B4-BE49-F238E27FC236}">
                <a16:creationId xmlns:a16="http://schemas.microsoft.com/office/drawing/2014/main" id="{3FC08526-9139-D970-DFAD-B2FC264639E4}"/>
              </a:ext>
            </a:extLst>
          </p:cNvPr>
          <p:cNvSpPr txBox="1">
            <a:spLocks/>
          </p:cNvSpPr>
          <p:nvPr/>
        </p:nvSpPr>
        <p:spPr>
          <a:xfrm>
            <a:off x="0" y="485775"/>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Impact of the workshop on knowledge of engineering careers</a:t>
            </a:r>
          </a:p>
        </p:txBody>
      </p:sp>
      <p:sp>
        <p:nvSpPr>
          <p:cNvPr id="5" name="TextBox 4">
            <a:extLst>
              <a:ext uri="{FF2B5EF4-FFF2-40B4-BE49-F238E27FC236}">
                <a16:creationId xmlns:a16="http://schemas.microsoft.com/office/drawing/2014/main" id="{3D43B60D-515E-11A6-562C-8A3F2BC4115F}"/>
              </a:ext>
            </a:extLst>
          </p:cNvPr>
          <p:cNvSpPr txBox="1"/>
          <p:nvPr/>
        </p:nvSpPr>
        <p:spPr>
          <a:xfrm>
            <a:off x="611049" y="6780412"/>
            <a:ext cx="2880000" cy="2292935"/>
          </a:xfrm>
          <a:prstGeom prst="rect">
            <a:avLst/>
          </a:prstGeom>
          <a:noFill/>
        </p:spPr>
        <p:txBody>
          <a:bodyPr wrap="square" numCol="1" spcCol="360000" rtlCol="0">
            <a:spAutoFit/>
          </a:bodyPr>
          <a:lstStyle/>
          <a:p>
            <a:r>
              <a:rPr lang="en-GB" sz="1100" dirty="0"/>
              <a:t>In order to assess whether the change across the full range of responses was statistically significant, the </a:t>
            </a:r>
            <a:r>
              <a:rPr lang="en-GB" sz="1100" dirty="0" err="1"/>
              <a:t>likert</a:t>
            </a:r>
            <a:r>
              <a:rPr lang="en-GB" sz="1100" dirty="0"/>
              <a:t> scale was coded from -2 (strongly disagree) to 2 (strong agree) and we compared the mean scores before and after the workshop.</a:t>
            </a:r>
          </a:p>
          <a:p>
            <a:endParaRPr lang="en-GB" sz="1100" dirty="0"/>
          </a:p>
          <a:p>
            <a:r>
              <a:rPr lang="en-GB" sz="1100" dirty="0"/>
              <a:t>A paired-sample t-test showed that the increase in mean scores from the pre-workshop survey (M=0.48, </a:t>
            </a:r>
            <a:r>
              <a:rPr lang="en-GB" sz="1100" dirty="0" err="1"/>
              <a:t>sd</a:t>
            </a:r>
            <a:r>
              <a:rPr lang="en-GB" sz="1100" dirty="0"/>
              <a:t>=0.85) to the post-workshop survey (M=0.75, </a:t>
            </a:r>
            <a:r>
              <a:rPr lang="en-GB" sz="1100" dirty="0" err="1"/>
              <a:t>sd</a:t>
            </a:r>
            <a:r>
              <a:rPr lang="en-GB" sz="1100" dirty="0"/>
              <a:t>=0.88) was significant at the 0.05 level (t(245)=-4.5, p&lt;.05). </a:t>
            </a:r>
          </a:p>
        </p:txBody>
      </p:sp>
      <p:sp>
        <p:nvSpPr>
          <p:cNvPr id="8" name="TextBox 7">
            <a:extLst>
              <a:ext uri="{FF2B5EF4-FFF2-40B4-BE49-F238E27FC236}">
                <a16:creationId xmlns:a16="http://schemas.microsoft.com/office/drawing/2014/main" id="{03B6EC88-5C7A-DC2E-3631-895CD0B59646}"/>
              </a:ext>
            </a:extLst>
          </p:cNvPr>
          <p:cNvSpPr txBox="1"/>
          <p:nvPr/>
        </p:nvSpPr>
        <p:spPr>
          <a:xfrm>
            <a:off x="549000" y="4253870"/>
            <a:ext cx="5759999" cy="276999"/>
          </a:xfrm>
          <a:prstGeom prst="rect">
            <a:avLst/>
          </a:prstGeom>
          <a:noFill/>
        </p:spPr>
        <p:txBody>
          <a:bodyPr wrap="square" rtlCol="0">
            <a:spAutoFit/>
          </a:bodyPr>
          <a:lstStyle/>
          <a:p>
            <a:pPr algn="ctr"/>
            <a:r>
              <a:rPr lang="en-GB" sz="1200" i="1" dirty="0"/>
              <a:t>In general, I know about the types of things that engineers can do in their jobs</a:t>
            </a:r>
            <a:endParaRPr lang="en-GB" i="1" dirty="0"/>
          </a:p>
        </p:txBody>
      </p:sp>
      <p:graphicFrame>
        <p:nvGraphicFramePr>
          <p:cNvPr id="11" name="Chart 10">
            <a:extLst>
              <a:ext uri="{FF2B5EF4-FFF2-40B4-BE49-F238E27FC236}">
                <a16:creationId xmlns:a16="http://schemas.microsoft.com/office/drawing/2014/main" id="{8AD60619-E331-2DEF-E44B-EF2FB1BEDB35}"/>
              </a:ext>
            </a:extLst>
          </p:cNvPr>
          <p:cNvGraphicFramePr>
            <a:graphicFrameLocks/>
          </p:cNvGraphicFramePr>
          <p:nvPr>
            <p:extLst>
              <p:ext uri="{D42A27DB-BD31-4B8C-83A1-F6EECF244321}">
                <p14:modId xmlns:p14="http://schemas.microsoft.com/office/powerpoint/2010/main" val="2484608117"/>
              </p:ext>
            </p:extLst>
          </p:nvPr>
        </p:nvGraphicFramePr>
        <p:xfrm>
          <a:off x="673100" y="4465268"/>
          <a:ext cx="5635899" cy="229293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a:extLst>
              <a:ext uri="{FF2B5EF4-FFF2-40B4-BE49-F238E27FC236}">
                <a16:creationId xmlns:a16="http://schemas.microsoft.com/office/drawing/2014/main" id="{A6E350F3-84D6-8837-09C1-BB12709421F0}"/>
              </a:ext>
            </a:extLst>
          </p:cNvPr>
          <p:cNvGraphicFramePr>
            <a:graphicFrameLocks/>
          </p:cNvGraphicFramePr>
          <p:nvPr>
            <p:extLst>
              <p:ext uri="{D42A27DB-BD31-4B8C-83A1-F6EECF244321}">
                <p14:modId xmlns:p14="http://schemas.microsoft.com/office/powerpoint/2010/main" val="10800744"/>
              </p:ext>
            </p:extLst>
          </p:nvPr>
        </p:nvGraphicFramePr>
        <p:xfrm>
          <a:off x="3419031" y="7015917"/>
          <a:ext cx="2750820" cy="1821927"/>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1B887903-4975-CEB5-F23C-E3BCC4288EA9}"/>
              </a:ext>
            </a:extLst>
          </p:cNvPr>
          <p:cNvSpPr txBox="1"/>
          <p:nvPr/>
        </p:nvSpPr>
        <p:spPr>
          <a:xfrm>
            <a:off x="3279883" y="6738918"/>
            <a:ext cx="3029116" cy="276999"/>
          </a:xfrm>
          <a:prstGeom prst="rect">
            <a:avLst/>
          </a:prstGeom>
          <a:noFill/>
        </p:spPr>
        <p:txBody>
          <a:bodyPr wrap="square" rtlCol="0">
            <a:spAutoFit/>
          </a:bodyPr>
          <a:lstStyle/>
          <a:p>
            <a:pPr algn="ctr"/>
            <a:r>
              <a:rPr lang="en-GB" sz="1200" i="1" dirty="0"/>
              <a:t>Mean scores before and after workshop</a:t>
            </a:r>
            <a:endParaRPr lang="en-GB" i="1" dirty="0"/>
          </a:p>
        </p:txBody>
      </p:sp>
      <p:sp>
        <p:nvSpPr>
          <p:cNvPr id="2" name="TextBox 1">
            <a:extLst>
              <a:ext uri="{FF2B5EF4-FFF2-40B4-BE49-F238E27FC236}">
                <a16:creationId xmlns:a16="http://schemas.microsoft.com/office/drawing/2014/main" id="{F38A9C6F-1070-B4A8-6C86-415343470252}"/>
              </a:ext>
            </a:extLst>
          </p:cNvPr>
          <p:cNvSpPr txBox="1"/>
          <p:nvPr/>
        </p:nvSpPr>
        <p:spPr>
          <a:xfrm>
            <a:off x="549000" y="1706546"/>
            <a:ext cx="5759999" cy="738664"/>
          </a:xfrm>
          <a:prstGeom prst="rect">
            <a:avLst/>
          </a:prstGeom>
          <a:noFill/>
          <a:ln w="38100">
            <a:noFill/>
          </a:ln>
        </p:spPr>
        <p:txBody>
          <a:bodyPr wrap="square" numCol="1" spcCol="360000" rtlCol="0">
            <a:spAutoFit/>
          </a:bodyPr>
          <a:lstStyle/>
          <a:p>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After the workshop both male and female students were twice as likely to say they know about the kind of things engineers do in their jobs.</a:t>
            </a:r>
            <a:r>
              <a:rPr lang="en-GB" sz="1400" b="1" baseline="30000" dirty="0">
                <a:solidFill>
                  <a:schemeClr val="accent6">
                    <a:lumMod val="75000"/>
                  </a:schemeClr>
                </a:solidFill>
                <a:latin typeface="+mj-lt"/>
                <a:ea typeface="Calibri" panose="020F0502020204030204" pitchFamily="34" charset="0"/>
                <a:cs typeface="Times New Roman" panose="02020603050405020304" pitchFamily="18" charset="0"/>
              </a:rPr>
              <a:t>1 </a:t>
            </a:r>
          </a:p>
        </p:txBody>
      </p:sp>
      <p:sp>
        <p:nvSpPr>
          <p:cNvPr id="4" name="TextBox 3">
            <a:extLst>
              <a:ext uri="{FF2B5EF4-FFF2-40B4-BE49-F238E27FC236}">
                <a16:creationId xmlns:a16="http://schemas.microsoft.com/office/drawing/2014/main" id="{D105A67E-C8C0-FA1E-80EC-3FBECAD4E255}"/>
              </a:ext>
            </a:extLst>
          </p:cNvPr>
          <p:cNvSpPr txBox="1"/>
          <p:nvPr/>
        </p:nvSpPr>
        <p:spPr>
          <a:xfrm>
            <a:off x="2540000" y="9195405"/>
            <a:ext cx="3955290" cy="553998"/>
          </a:xfrm>
          <a:prstGeom prst="rect">
            <a:avLst/>
          </a:prstGeom>
          <a:noFill/>
        </p:spPr>
        <p:txBody>
          <a:bodyPr wrap="square" rtlCol="0">
            <a:spAutoFit/>
          </a:bodyPr>
          <a:lstStyle/>
          <a:p>
            <a:r>
              <a:rPr lang="en-GB" sz="1000" dirty="0"/>
              <a:t>1. Students responding ‘agree’/’strongly agree’ vs all other responses, OR = 2.13 95%CI [1.46, 3.1]); male students: OR=2.09 95%CI [1.2, 3.6]; female students: OR=2.02 95%CI  [1.2-3.5].</a:t>
            </a:r>
          </a:p>
        </p:txBody>
      </p:sp>
      <p:grpSp>
        <p:nvGrpSpPr>
          <p:cNvPr id="10" name="Group 9">
            <a:extLst>
              <a:ext uri="{FF2B5EF4-FFF2-40B4-BE49-F238E27FC236}">
                <a16:creationId xmlns:a16="http://schemas.microsoft.com/office/drawing/2014/main" id="{C529A800-E244-6189-A249-7C5A3874F42F}"/>
              </a:ext>
            </a:extLst>
          </p:cNvPr>
          <p:cNvGrpSpPr/>
          <p:nvPr/>
        </p:nvGrpSpPr>
        <p:grpSpPr>
          <a:xfrm>
            <a:off x="3897576" y="8666986"/>
            <a:ext cx="2004896" cy="253916"/>
            <a:chOff x="4175760" y="8590046"/>
            <a:chExt cx="2004896" cy="253916"/>
          </a:xfrm>
        </p:grpSpPr>
        <p:sp>
          <p:nvSpPr>
            <p:cNvPr id="14" name="TextBox 13">
              <a:extLst>
                <a:ext uri="{FF2B5EF4-FFF2-40B4-BE49-F238E27FC236}">
                  <a16:creationId xmlns:a16="http://schemas.microsoft.com/office/drawing/2014/main" id="{3436A28A-65AE-C6C3-0091-43BAFE10C5E0}"/>
                </a:ext>
              </a:extLst>
            </p:cNvPr>
            <p:cNvSpPr txBox="1"/>
            <p:nvPr/>
          </p:nvSpPr>
          <p:spPr>
            <a:xfrm>
              <a:off x="4175760" y="8590046"/>
              <a:ext cx="1005840" cy="253916"/>
            </a:xfrm>
            <a:prstGeom prst="rect">
              <a:avLst/>
            </a:prstGeom>
            <a:noFill/>
          </p:spPr>
          <p:txBody>
            <a:bodyPr wrap="square" rtlCol="0">
              <a:spAutoFit/>
            </a:bodyPr>
            <a:lstStyle/>
            <a:p>
              <a:r>
                <a:rPr lang="en-GB" sz="1050" dirty="0"/>
                <a:t>Pre-workshop</a:t>
              </a:r>
              <a:endParaRPr lang="en-GB" dirty="0"/>
            </a:p>
          </p:txBody>
        </p:sp>
        <p:sp>
          <p:nvSpPr>
            <p:cNvPr id="15" name="TextBox 14">
              <a:extLst>
                <a:ext uri="{FF2B5EF4-FFF2-40B4-BE49-F238E27FC236}">
                  <a16:creationId xmlns:a16="http://schemas.microsoft.com/office/drawing/2014/main" id="{3E9DB8BE-1946-5185-3545-8E8CD8C35841}"/>
                </a:ext>
              </a:extLst>
            </p:cNvPr>
            <p:cNvSpPr txBox="1"/>
            <p:nvPr/>
          </p:nvSpPr>
          <p:spPr>
            <a:xfrm>
              <a:off x="5082539" y="8590046"/>
              <a:ext cx="1098117" cy="253916"/>
            </a:xfrm>
            <a:prstGeom prst="rect">
              <a:avLst/>
            </a:prstGeom>
            <a:noFill/>
          </p:spPr>
          <p:txBody>
            <a:bodyPr wrap="square" rtlCol="0">
              <a:spAutoFit/>
            </a:bodyPr>
            <a:lstStyle/>
            <a:p>
              <a:r>
                <a:rPr lang="en-GB" sz="1050" dirty="0"/>
                <a:t>Post-workshop</a:t>
              </a:r>
              <a:endParaRPr lang="en-GB" dirty="0"/>
            </a:p>
          </p:txBody>
        </p:sp>
      </p:grpSp>
    </p:spTree>
    <p:extLst>
      <p:ext uri="{BB962C8B-B14F-4D97-AF65-F5344CB8AC3E}">
        <p14:creationId xmlns:p14="http://schemas.microsoft.com/office/powerpoint/2010/main" val="1715808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17564-C1CE-4FEA-B4D9-14407DAB481D}"/>
              </a:ext>
            </a:extLst>
          </p:cNvPr>
          <p:cNvSpPr>
            <a:spLocks noGrp="1"/>
          </p:cNvSpPr>
          <p:nvPr>
            <p:ph type="body" sz="quarter" idx="4294967295"/>
          </p:nvPr>
        </p:nvSpPr>
        <p:spPr>
          <a:xfrm>
            <a:off x="548999" y="1236306"/>
            <a:ext cx="5760000" cy="576263"/>
          </a:xfrm>
          <a:prstGeom prst="rect">
            <a:avLst/>
          </a:prstGeom>
        </p:spPr>
        <p:txBody>
          <a:bodyPr/>
          <a:lstStyle/>
          <a:p>
            <a:pPr marL="0" indent="0">
              <a:buNone/>
            </a:pPr>
            <a:r>
              <a:rPr lang="en-GB" sz="1400" b="1" dirty="0"/>
              <a:t>The workshop also aims to increase students knowledge about the diversity of engineering careers. Again, students were asked to assess their own knowledge.</a:t>
            </a:r>
          </a:p>
        </p:txBody>
      </p:sp>
      <p:sp>
        <p:nvSpPr>
          <p:cNvPr id="6" name="TextBox 5">
            <a:extLst>
              <a:ext uri="{FF2B5EF4-FFF2-40B4-BE49-F238E27FC236}">
                <a16:creationId xmlns:a16="http://schemas.microsoft.com/office/drawing/2014/main" id="{7C9113DA-7CB8-D327-8D65-EC118FA4CF3D}"/>
              </a:ext>
            </a:extLst>
          </p:cNvPr>
          <p:cNvSpPr txBox="1"/>
          <p:nvPr/>
        </p:nvSpPr>
        <p:spPr>
          <a:xfrm>
            <a:off x="548517" y="2396352"/>
            <a:ext cx="5760000" cy="2631490"/>
          </a:xfrm>
          <a:prstGeom prst="rect">
            <a:avLst/>
          </a:prstGeom>
          <a:noFill/>
        </p:spPr>
        <p:txBody>
          <a:bodyPr wrap="square" numCol="2" spcCol="360000" rtlCol="0">
            <a:spAutoFit/>
          </a:bodyPr>
          <a:lstStyle/>
          <a:p>
            <a:r>
              <a:rPr lang="en-GB" sz="1100" dirty="0"/>
              <a:t>When looking at male and female students separately, there is no longer a difference between pre- and post- scores for male students, but </a:t>
            </a:r>
            <a:r>
              <a:rPr lang="en-GB" sz="1100" b="1" dirty="0"/>
              <a:t>female students are over twice as likely to agree </a:t>
            </a:r>
            <a:r>
              <a:rPr lang="en-GB" sz="1100" dirty="0"/>
              <a:t>that they know about a range of engineering careers after the workshop than before.</a:t>
            </a:r>
            <a:r>
              <a:rPr lang="en-GB" sz="1100" baseline="30000" dirty="0"/>
              <a:t>2</a:t>
            </a:r>
          </a:p>
          <a:p>
            <a:endParaRPr lang="en-GB" sz="1100" dirty="0"/>
          </a:p>
          <a:p>
            <a:r>
              <a:rPr lang="en-GB" sz="1100" dirty="0"/>
              <a:t>The graph below shows that the majority of students (56%) already agreed that they know about the range of careers engineering offers before taking part in the workshop. This was slightly higher for male students (59% </a:t>
            </a:r>
            <a:r>
              <a:rPr lang="en-GB" sz="1100" dirty="0" err="1"/>
              <a:t>cf</a:t>
            </a:r>
            <a:r>
              <a:rPr lang="en-GB" sz="1100" dirty="0"/>
              <a:t> 54%). Following </a:t>
            </a:r>
          </a:p>
          <a:p>
            <a:endParaRPr lang="en-GB" sz="1100" dirty="0"/>
          </a:p>
          <a:p>
            <a:r>
              <a:rPr lang="en-GB" sz="1100" dirty="0"/>
              <a:t>the workshop this had increased to 70%, with more female students agreeing (73% </a:t>
            </a:r>
            <a:r>
              <a:rPr lang="en-GB" sz="1100" dirty="0" err="1"/>
              <a:t>cf</a:t>
            </a:r>
            <a:r>
              <a:rPr lang="en-GB" sz="1100" dirty="0"/>
              <a:t> 64%). </a:t>
            </a:r>
          </a:p>
          <a:p>
            <a:endParaRPr lang="en-GB" sz="1100" dirty="0"/>
          </a:p>
          <a:p>
            <a:r>
              <a:rPr lang="en-GB" sz="1100" dirty="0"/>
              <a:t>Once again, this does not mean that students who agreed or strongly before </a:t>
            </a:r>
            <a:r>
              <a:rPr lang="en-GB" sz="1100" i="1" dirty="0"/>
              <a:t>and</a:t>
            </a:r>
            <a:r>
              <a:rPr lang="en-GB" sz="1100" dirty="0"/>
              <a:t> after the workshop did not increase their knowledge at all. </a:t>
            </a:r>
          </a:p>
          <a:p>
            <a:endParaRPr lang="en-GB" sz="1100" dirty="0"/>
          </a:p>
          <a:p>
            <a:r>
              <a:rPr lang="en-GB" sz="1100" dirty="0"/>
              <a:t>Over a third (35%) of students gave a higher rating of their knowledge of the diversity of engineering careers after the workshop, 19% gave a lower rating and 46% did not change their response.</a:t>
            </a:r>
          </a:p>
        </p:txBody>
      </p:sp>
      <p:pic>
        <p:nvPicPr>
          <p:cNvPr id="7" name="Picture 6" descr="A picture containing text, clipart&#10;&#10;Description automatically generated">
            <a:extLst>
              <a:ext uri="{FF2B5EF4-FFF2-40B4-BE49-F238E27FC236}">
                <a16:creationId xmlns:a16="http://schemas.microsoft.com/office/drawing/2014/main" id="{08B939E2-34BE-81EA-3076-DE4EA24E8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itle 1">
            <a:extLst>
              <a:ext uri="{FF2B5EF4-FFF2-40B4-BE49-F238E27FC236}">
                <a16:creationId xmlns:a16="http://schemas.microsoft.com/office/drawing/2014/main" id="{3FC08526-9139-D970-DFAD-B2FC264639E4}"/>
              </a:ext>
            </a:extLst>
          </p:cNvPr>
          <p:cNvSpPr txBox="1">
            <a:spLocks/>
          </p:cNvSpPr>
          <p:nvPr/>
        </p:nvSpPr>
        <p:spPr>
          <a:xfrm>
            <a:off x="0" y="485775"/>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Impact of the workshop on knowledge of engineering careers</a:t>
            </a:r>
          </a:p>
        </p:txBody>
      </p:sp>
      <p:sp>
        <p:nvSpPr>
          <p:cNvPr id="5" name="TextBox 4">
            <a:extLst>
              <a:ext uri="{FF2B5EF4-FFF2-40B4-BE49-F238E27FC236}">
                <a16:creationId xmlns:a16="http://schemas.microsoft.com/office/drawing/2014/main" id="{3D43B60D-515E-11A6-562C-8A3F2BC4115F}"/>
              </a:ext>
            </a:extLst>
          </p:cNvPr>
          <p:cNvSpPr txBox="1"/>
          <p:nvPr/>
        </p:nvSpPr>
        <p:spPr>
          <a:xfrm>
            <a:off x="493114" y="7586846"/>
            <a:ext cx="2843310" cy="1107996"/>
          </a:xfrm>
          <a:prstGeom prst="rect">
            <a:avLst/>
          </a:prstGeom>
          <a:noFill/>
        </p:spPr>
        <p:txBody>
          <a:bodyPr wrap="square" numCol="1" spcCol="360000" rtlCol="0">
            <a:spAutoFit/>
          </a:bodyPr>
          <a:lstStyle/>
          <a:p>
            <a:r>
              <a:rPr lang="en-GB" sz="1100" dirty="0"/>
              <a:t>A paired-sample t-test showed that the increase in mean scores from the pre-workshop survey (M=0.48, </a:t>
            </a:r>
            <a:r>
              <a:rPr lang="en-GB" sz="1100" dirty="0" err="1"/>
              <a:t>sd</a:t>
            </a:r>
            <a:r>
              <a:rPr lang="en-GB" sz="1100" dirty="0"/>
              <a:t>=0.94) to the post-workshop survey (M=0.72, </a:t>
            </a:r>
            <a:r>
              <a:rPr lang="en-GB" sz="1100" dirty="0" err="1"/>
              <a:t>sd</a:t>
            </a:r>
            <a:r>
              <a:rPr lang="en-GB" sz="1100" dirty="0"/>
              <a:t>=0.92) was significant at the 0.05 level (t(245)=-3.5, p&lt;.05). </a:t>
            </a:r>
          </a:p>
        </p:txBody>
      </p:sp>
      <p:grpSp>
        <p:nvGrpSpPr>
          <p:cNvPr id="10" name="Group 9">
            <a:extLst>
              <a:ext uri="{FF2B5EF4-FFF2-40B4-BE49-F238E27FC236}">
                <a16:creationId xmlns:a16="http://schemas.microsoft.com/office/drawing/2014/main" id="{AA2F4BF2-BC2C-E79C-9FD3-D844BC0E11BE}"/>
              </a:ext>
            </a:extLst>
          </p:cNvPr>
          <p:cNvGrpSpPr/>
          <p:nvPr/>
        </p:nvGrpSpPr>
        <p:grpSpPr>
          <a:xfrm>
            <a:off x="682752" y="5012720"/>
            <a:ext cx="5633139" cy="2297361"/>
            <a:chOff x="662609" y="3776868"/>
            <a:chExt cx="5633139" cy="3311048"/>
          </a:xfrm>
        </p:grpSpPr>
        <p:graphicFrame>
          <p:nvGraphicFramePr>
            <p:cNvPr id="2" name="Chart 1">
              <a:extLst>
                <a:ext uri="{FF2B5EF4-FFF2-40B4-BE49-F238E27FC236}">
                  <a16:creationId xmlns:a16="http://schemas.microsoft.com/office/drawing/2014/main" id="{835C45CF-E963-B29A-387A-D298AE0DC506}"/>
                </a:ext>
              </a:extLst>
            </p:cNvPr>
            <p:cNvGraphicFramePr>
              <a:graphicFrameLocks/>
            </p:cNvGraphicFramePr>
            <p:nvPr/>
          </p:nvGraphicFramePr>
          <p:xfrm>
            <a:off x="662609" y="3942040"/>
            <a:ext cx="5633139" cy="3145876"/>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03B6EC88-5C7A-DC2E-3631-895CD0B59646}"/>
                </a:ext>
              </a:extLst>
            </p:cNvPr>
            <p:cNvSpPr txBox="1"/>
            <p:nvPr/>
          </p:nvSpPr>
          <p:spPr>
            <a:xfrm>
              <a:off x="821635" y="3776868"/>
              <a:ext cx="5314122" cy="276999"/>
            </a:xfrm>
            <a:prstGeom prst="rect">
              <a:avLst/>
            </a:prstGeom>
            <a:noFill/>
          </p:spPr>
          <p:txBody>
            <a:bodyPr wrap="square" rtlCol="0">
              <a:spAutoFit/>
            </a:bodyPr>
            <a:lstStyle/>
            <a:p>
              <a:pPr algn="ctr"/>
              <a:r>
                <a:rPr lang="en-GB" sz="1200" i="1" dirty="0"/>
                <a:t>I know about the range of careers that engineering can offer</a:t>
              </a:r>
              <a:endParaRPr lang="en-GB" i="1" dirty="0"/>
            </a:p>
          </p:txBody>
        </p:sp>
      </p:grpSp>
      <p:graphicFrame>
        <p:nvGraphicFramePr>
          <p:cNvPr id="4" name="Chart 3">
            <a:extLst>
              <a:ext uri="{FF2B5EF4-FFF2-40B4-BE49-F238E27FC236}">
                <a16:creationId xmlns:a16="http://schemas.microsoft.com/office/drawing/2014/main" id="{53C5C030-BA31-B0A6-25B0-D934BF6FA9EA}"/>
              </a:ext>
            </a:extLst>
          </p:cNvPr>
          <p:cNvGraphicFramePr>
            <a:graphicFrameLocks/>
          </p:cNvGraphicFramePr>
          <p:nvPr>
            <p:extLst>
              <p:ext uri="{D42A27DB-BD31-4B8C-83A1-F6EECF244321}">
                <p14:modId xmlns:p14="http://schemas.microsoft.com/office/powerpoint/2010/main" val="1818037721"/>
              </p:ext>
            </p:extLst>
          </p:nvPr>
        </p:nvGraphicFramePr>
        <p:xfrm>
          <a:off x="3499322" y="7501884"/>
          <a:ext cx="2806182" cy="1459956"/>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a:extLst>
              <a:ext uri="{FF2B5EF4-FFF2-40B4-BE49-F238E27FC236}">
                <a16:creationId xmlns:a16="http://schemas.microsoft.com/office/drawing/2014/main" id="{9C4B6926-7D2E-4544-1A6E-EC24E3F9D19A}"/>
              </a:ext>
            </a:extLst>
          </p:cNvPr>
          <p:cNvSpPr txBox="1"/>
          <p:nvPr/>
        </p:nvSpPr>
        <p:spPr>
          <a:xfrm>
            <a:off x="3466174" y="7310081"/>
            <a:ext cx="3029116" cy="276999"/>
          </a:xfrm>
          <a:prstGeom prst="rect">
            <a:avLst/>
          </a:prstGeom>
          <a:noFill/>
        </p:spPr>
        <p:txBody>
          <a:bodyPr wrap="square" rtlCol="0">
            <a:spAutoFit/>
          </a:bodyPr>
          <a:lstStyle/>
          <a:p>
            <a:pPr algn="ctr"/>
            <a:r>
              <a:rPr lang="en-GB" sz="1200" i="1" dirty="0"/>
              <a:t>Mean scores before and after workshop</a:t>
            </a:r>
            <a:endParaRPr lang="en-GB" i="1" dirty="0"/>
          </a:p>
        </p:txBody>
      </p:sp>
      <p:sp>
        <p:nvSpPr>
          <p:cNvPr id="12" name="TextBox 11">
            <a:extLst>
              <a:ext uri="{FF2B5EF4-FFF2-40B4-BE49-F238E27FC236}">
                <a16:creationId xmlns:a16="http://schemas.microsoft.com/office/drawing/2014/main" id="{42AF9010-D77C-B4D2-7E2F-3653124F660F}"/>
              </a:ext>
            </a:extLst>
          </p:cNvPr>
          <p:cNvSpPr txBox="1"/>
          <p:nvPr/>
        </p:nvSpPr>
        <p:spPr>
          <a:xfrm>
            <a:off x="548999" y="1911927"/>
            <a:ext cx="5759999" cy="523220"/>
          </a:xfrm>
          <a:prstGeom prst="rect">
            <a:avLst/>
          </a:prstGeom>
          <a:noFill/>
          <a:ln w="38100">
            <a:noFill/>
          </a:ln>
        </p:spPr>
        <p:txBody>
          <a:bodyPr wrap="square" numCol="1" spcCol="360000" rtlCol="0">
            <a:spAutoFit/>
          </a:bodyPr>
          <a:lstStyle/>
          <a:p>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After the workshop students overall were 80% more likely to say they know about the range of careers engineering can offer.</a:t>
            </a:r>
            <a:r>
              <a:rPr lang="en-GB" sz="1400" b="1" baseline="30000" dirty="0">
                <a:solidFill>
                  <a:schemeClr val="accent6">
                    <a:lumMod val="75000"/>
                  </a:schemeClr>
                </a:solidFill>
                <a:latin typeface="+mj-lt"/>
                <a:ea typeface="Calibri" panose="020F0502020204030204" pitchFamily="34" charset="0"/>
                <a:cs typeface="Times New Roman" panose="02020603050405020304" pitchFamily="18" charset="0"/>
              </a:rPr>
              <a:t>1</a:t>
            </a:r>
          </a:p>
        </p:txBody>
      </p:sp>
      <p:sp>
        <p:nvSpPr>
          <p:cNvPr id="13" name="TextBox 12">
            <a:extLst>
              <a:ext uri="{FF2B5EF4-FFF2-40B4-BE49-F238E27FC236}">
                <a16:creationId xmlns:a16="http://schemas.microsoft.com/office/drawing/2014/main" id="{A68F3807-09F1-D831-7B22-B135E12CBF92}"/>
              </a:ext>
            </a:extLst>
          </p:cNvPr>
          <p:cNvSpPr txBox="1"/>
          <p:nvPr/>
        </p:nvSpPr>
        <p:spPr>
          <a:xfrm>
            <a:off x="2540000" y="9195405"/>
            <a:ext cx="3955290" cy="707886"/>
          </a:xfrm>
          <a:prstGeom prst="rect">
            <a:avLst/>
          </a:prstGeom>
          <a:noFill/>
        </p:spPr>
        <p:txBody>
          <a:bodyPr wrap="square" rtlCol="0">
            <a:spAutoFit/>
          </a:bodyPr>
          <a:lstStyle/>
          <a:p>
            <a:pPr marL="228600" indent="-228600">
              <a:buAutoNum type="arabicPeriod"/>
            </a:pPr>
            <a:r>
              <a:rPr lang="en-GB" sz="1000" dirty="0"/>
              <a:t>Students responding ‘agree’/’strongly agree’ vs all other responses, OR = 1.82 95%CI [1.26, 2.62]</a:t>
            </a:r>
          </a:p>
          <a:p>
            <a:pPr marL="228600" indent="-228600">
              <a:buAutoNum type="arabicPeriod"/>
            </a:pPr>
            <a:r>
              <a:rPr lang="en-GB" sz="1000" dirty="0"/>
              <a:t>Female students responding ‘agree/strongly agree’ vs all other responses, OR = 2.32 95%CI [1.35-3.98]</a:t>
            </a:r>
          </a:p>
        </p:txBody>
      </p:sp>
      <p:grpSp>
        <p:nvGrpSpPr>
          <p:cNvPr id="14" name="Group 13">
            <a:extLst>
              <a:ext uri="{FF2B5EF4-FFF2-40B4-BE49-F238E27FC236}">
                <a16:creationId xmlns:a16="http://schemas.microsoft.com/office/drawing/2014/main" id="{8D435905-E9C3-AEEA-B60F-DA13EF5074A8}"/>
              </a:ext>
            </a:extLst>
          </p:cNvPr>
          <p:cNvGrpSpPr/>
          <p:nvPr/>
        </p:nvGrpSpPr>
        <p:grpSpPr>
          <a:xfrm>
            <a:off x="3978284" y="8834882"/>
            <a:ext cx="2004896" cy="253916"/>
            <a:chOff x="4175760" y="8590046"/>
            <a:chExt cx="2004896" cy="253916"/>
          </a:xfrm>
        </p:grpSpPr>
        <p:sp>
          <p:nvSpPr>
            <p:cNvPr id="15" name="TextBox 14">
              <a:extLst>
                <a:ext uri="{FF2B5EF4-FFF2-40B4-BE49-F238E27FC236}">
                  <a16:creationId xmlns:a16="http://schemas.microsoft.com/office/drawing/2014/main" id="{8C34A379-B6B6-7E65-782A-90D8AE41F7A2}"/>
                </a:ext>
              </a:extLst>
            </p:cNvPr>
            <p:cNvSpPr txBox="1"/>
            <p:nvPr/>
          </p:nvSpPr>
          <p:spPr>
            <a:xfrm>
              <a:off x="4175760" y="8590046"/>
              <a:ext cx="1005840" cy="253916"/>
            </a:xfrm>
            <a:prstGeom prst="rect">
              <a:avLst/>
            </a:prstGeom>
            <a:noFill/>
          </p:spPr>
          <p:txBody>
            <a:bodyPr wrap="square" rtlCol="0">
              <a:spAutoFit/>
            </a:bodyPr>
            <a:lstStyle/>
            <a:p>
              <a:r>
                <a:rPr lang="en-GB" sz="1050" dirty="0"/>
                <a:t>Pre-workshop</a:t>
              </a:r>
              <a:endParaRPr lang="en-GB" dirty="0"/>
            </a:p>
          </p:txBody>
        </p:sp>
        <p:sp>
          <p:nvSpPr>
            <p:cNvPr id="16" name="TextBox 15">
              <a:extLst>
                <a:ext uri="{FF2B5EF4-FFF2-40B4-BE49-F238E27FC236}">
                  <a16:creationId xmlns:a16="http://schemas.microsoft.com/office/drawing/2014/main" id="{55D92315-8589-1C55-00AC-5507F9596078}"/>
                </a:ext>
              </a:extLst>
            </p:cNvPr>
            <p:cNvSpPr txBox="1"/>
            <p:nvPr/>
          </p:nvSpPr>
          <p:spPr>
            <a:xfrm>
              <a:off x="5082539" y="8590046"/>
              <a:ext cx="1098117" cy="253916"/>
            </a:xfrm>
            <a:prstGeom prst="rect">
              <a:avLst/>
            </a:prstGeom>
            <a:noFill/>
          </p:spPr>
          <p:txBody>
            <a:bodyPr wrap="square" rtlCol="0">
              <a:spAutoFit/>
            </a:bodyPr>
            <a:lstStyle/>
            <a:p>
              <a:r>
                <a:rPr lang="en-GB" sz="1050" dirty="0"/>
                <a:t>Post-workshop</a:t>
              </a:r>
              <a:endParaRPr lang="en-GB" dirty="0"/>
            </a:p>
          </p:txBody>
        </p:sp>
      </p:grpSp>
    </p:spTree>
    <p:extLst>
      <p:ext uri="{BB962C8B-B14F-4D97-AF65-F5344CB8AC3E}">
        <p14:creationId xmlns:p14="http://schemas.microsoft.com/office/powerpoint/2010/main" val="25655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17564-C1CE-4FEA-B4D9-14407DAB481D}"/>
              </a:ext>
            </a:extLst>
          </p:cNvPr>
          <p:cNvSpPr>
            <a:spLocks noGrp="1"/>
          </p:cNvSpPr>
          <p:nvPr>
            <p:ph type="body" sz="quarter" idx="4294967295"/>
          </p:nvPr>
        </p:nvSpPr>
        <p:spPr>
          <a:xfrm>
            <a:off x="548259" y="1352412"/>
            <a:ext cx="5760000" cy="576263"/>
          </a:xfrm>
          <a:prstGeom prst="rect">
            <a:avLst/>
          </a:prstGeom>
        </p:spPr>
        <p:txBody>
          <a:bodyPr/>
          <a:lstStyle/>
          <a:p>
            <a:pPr marL="0" indent="0">
              <a:buNone/>
            </a:pPr>
            <a:r>
              <a:rPr lang="en-GB" sz="1400" b="1" dirty="0"/>
              <a:t>The final area in which the workshop specifically aims to increase students’ knowledge of engineering is in the role of engineers in developing greener technologies. </a:t>
            </a:r>
          </a:p>
        </p:txBody>
      </p:sp>
      <p:sp>
        <p:nvSpPr>
          <p:cNvPr id="6" name="TextBox 5">
            <a:extLst>
              <a:ext uri="{FF2B5EF4-FFF2-40B4-BE49-F238E27FC236}">
                <a16:creationId xmlns:a16="http://schemas.microsoft.com/office/drawing/2014/main" id="{7C9113DA-7CB8-D327-8D65-EC118FA4CF3D}"/>
              </a:ext>
            </a:extLst>
          </p:cNvPr>
          <p:cNvSpPr txBox="1"/>
          <p:nvPr/>
        </p:nvSpPr>
        <p:spPr>
          <a:xfrm>
            <a:off x="548259" y="2502992"/>
            <a:ext cx="5760000" cy="1938992"/>
          </a:xfrm>
          <a:prstGeom prst="rect">
            <a:avLst/>
          </a:prstGeom>
          <a:noFill/>
        </p:spPr>
        <p:txBody>
          <a:bodyPr wrap="square" numCol="2" spcCol="360000" rtlCol="0">
            <a:spAutoFit/>
          </a:bodyPr>
          <a:lstStyle/>
          <a:p>
            <a:r>
              <a:rPr lang="en-GB" sz="1200" dirty="0"/>
              <a:t>Before the workshop, three out of five (60%) students said they know about the role that engineers play in developing greener technologies.</a:t>
            </a:r>
          </a:p>
          <a:p>
            <a:endParaRPr lang="en-GB" sz="1200" dirty="0"/>
          </a:p>
          <a:p>
            <a:r>
              <a:rPr lang="en-GB" sz="1200" dirty="0"/>
              <a:t>There is a slight increase following the workshop to 66%, but this is a</a:t>
            </a:r>
            <a:br>
              <a:rPr lang="en-GB" sz="1200" dirty="0"/>
            </a:br>
            <a:r>
              <a:rPr lang="en-GB" sz="1200" dirty="0"/>
              <a:t>much smaller shift than for the other </a:t>
            </a:r>
          </a:p>
          <a:p>
            <a:endParaRPr lang="en-GB" sz="1200" dirty="0"/>
          </a:p>
          <a:p>
            <a:endParaRPr lang="en-GB" sz="1200" dirty="0"/>
          </a:p>
          <a:p>
            <a:r>
              <a:rPr lang="en-GB" sz="1200" dirty="0"/>
              <a:t>knowledge measures and is not significant. </a:t>
            </a:r>
          </a:p>
          <a:p>
            <a:endParaRPr lang="en-GB" sz="1200" dirty="0"/>
          </a:p>
          <a:p>
            <a:r>
              <a:rPr lang="en-GB" sz="1200" dirty="0"/>
              <a:t>29% of students rated their knowledge as higher following the workshop, and 21% rated it as lower. 51% did not change their response to this question after the workshop.</a:t>
            </a:r>
          </a:p>
          <a:p>
            <a:endParaRPr lang="en-GB" sz="1200" dirty="0"/>
          </a:p>
          <a:p>
            <a:endParaRPr lang="en-GB" sz="1200" dirty="0"/>
          </a:p>
        </p:txBody>
      </p:sp>
      <p:pic>
        <p:nvPicPr>
          <p:cNvPr id="7" name="Picture 6" descr="A picture containing text, clipart&#10;&#10;Description automatically generated">
            <a:extLst>
              <a:ext uri="{FF2B5EF4-FFF2-40B4-BE49-F238E27FC236}">
                <a16:creationId xmlns:a16="http://schemas.microsoft.com/office/drawing/2014/main" id="{08B939E2-34BE-81EA-3076-DE4EA24E8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itle 1">
            <a:extLst>
              <a:ext uri="{FF2B5EF4-FFF2-40B4-BE49-F238E27FC236}">
                <a16:creationId xmlns:a16="http://schemas.microsoft.com/office/drawing/2014/main" id="{3FC08526-9139-D970-DFAD-B2FC264639E4}"/>
              </a:ext>
            </a:extLst>
          </p:cNvPr>
          <p:cNvSpPr txBox="1">
            <a:spLocks/>
          </p:cNvSpPr>
          <p:nvPr/>
        </p:nvSpPr>
        <p:spPr>
          <a:xfrm>
            <a:off x="0" y="485775"/>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Impact of the workshop on knowledge of engineering careers</a:t>
            </a:r>
          </a:p>
        </p:txBody>
      </p:sp>
      <p:sp>
        <p:nvSpPr>
          <p:cNvPr id="5" name="TextBox 4">
            <a:extLst>
              <a:ext uri="{FF2B5EF4-FFF2-40B4-BE49-F238E27FC236}">
                <a16:creationId xmlns:a16="http://schemas.microsoft.com/office/drawing/2014/main" id="{3D43B60D-515E-11A6-562C-8A3F2BC4115F}"/>
              </a:ext>
            </a:extLst>
          </p:cNvPr>
          <p:cNvSpPr txBox="1"/>
          <p:nvPr/>
        </p:nvSpPr>
        <p:spPr>
          <a:xfrm>
            <a:off x="548259" y="7085816"/>
            <a:ext cx="2880000" cy="1754326"/>
          </a:xfrm>
          <a:prstGeom prst="rect">
            <a:avLst/>
          </a:prstGeom>
          <a:noFill/>
        </p:spPr>
        <p:txBody>
          <a:bodyPr wrap="square" numCol="1" spcCol="360000" rtlCol="0">
            <a:spAutoFit/>
          </a:bodyPr>
          <a:lstStyle/>
          <a:p>
            <a:r>
              <a:rPr lang="en-GB" sz="1200" dirty="0"/>
              <a:t>A paired-sample t-test showed that this smaller increase in means was not statistically significant (pre: M=0.59, </a:t>
            </a:r>
            <a:r>
              <a:rPr lang="en-GB" sz="1200" dirty="0" err="1"/>
              <a:t>sd</a:t>
            </a:r>
            <a:r>
              <a:rPr lang="en-GB" sz="1200" dirty="0"/>
              <a:t>=0.87; post: M=0.68, </a:t>
            </a:r>
            <a:r>
              <a:rPr lang="en-GB" sz="1200" dirty="0" err="1"/>
              <a:t>sd</a:t>
            </a:r>
            <a:r>
              <a:rPr lang="en-GB" sz="1200" dirty="0"/>
              <a:t>=0.92, (t(245)=-1.43, p=0.15). </a:t>
            </a:r>
          </a:p>
          <a:p>
            <a:endParaRPr lang="en-GB" sz="1200" dirty="0"/>
          </a:p>
          <a:p>
            <a:r>
              <a:rPr lang="en-GB" sz="1200" dirty="0"/>
              <a:t>This can also be seen from the overlapping confidence intervals in the chart to the right. </a:t>
            </a:r>
          </a:p>
        </p:txBody>
      </p:sp>
      <p:sp>
        <p:nvSpPr>
          <p:cNvPr id="11" name="TextBox 10">
            <a:extLst>
              <a:ext uri="{FF2B5EF4-FFF2-40B4-BE49-F238E27FC236}">
                <a16:creationId xmlns:a16="http://schemas.microsoft.com/office/drawing/2014/main" id="{9C4B6926-7D2E-4544-1A6E-EC24E3F9D19A}"/>
              </a:ext>
            </a:extLst>
          </p:cNvPr>
          <p:cNvSpPr txBox="1"/>
          <p:nvPr/>
        </p:nvSpPr>
        <p:spPr>
          <a:xfrm>
            <a:off x="3428259" y="7060259"/>
            <a:ext cx="3029116" cy="276999"/>
          </a:xfrm>
          <a:prstGeom prst="rect">
            <a:avLst/>
          </a:prstGeom>
          <a:noFill/>
        </p:spPr>
        <p:txBody>
          <a:bodyPr wrap="square" rtlCol="0">
            <a:spAutoFit/>
          </a:bodyPr>
          <a:lstStyle/>
          <a:p>
            <a:pPr algn="ctr"/>
            <a:r>
              <a:rPr lang="en-GB" sz="1200" i="1" dirty="0"/>
              <a:t>Mean scores before and after workshop</a:t>
            </a:r>
            <a:endParaRPr lang="en-GB" i="1" dirty="0"/>
          </a:p>
        </p:txBody>
      </p:sp>
      <p:graphicFrame>
        <p:nvGraphicFramePr>
          <p:cNvPr id="12" name="Chart 11">
            <a:extLst>
              <a:ext uri="{FF2B5EF4-FFF2-40B4-BE49-F238E27FC236}">
                <a16:creationId xmlns:a16="http://schemas.microsoft.com/office/drawing/2014/main" id="{F8759999-CC9E-DD09-C6DF-41D8D5C51729}"/>
              </a:ext>
            </a:extLst>
          </p:cNvPr>
          <p:cNvGraphicFramePr>
            <a:graphicFrameLocks/>
          </p:cNvGraphicFramePr>
          <p:nvPr>
            <p:extLst>
              <p:ext uri="{D42A27DB-BD31-4B8C-83A1-F6EECF244321}">
                <p14:modId xmlns:p14="http://schemas.microsoft.com/office/powerpoint/2010/main" val="3236357084"/>
              </p:ext>
            </p:extLst>
          </p:nvPr>
        </p:nvGraphicFramePr>
        <p:xfrm>
          <a:off x="548260" y="4460118"/>
          <a:ext cx="5759999" cy="2517030"/>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a:extLst>
              <a:ext uri="{FF2B5EF4-FFF2-40B4-BE49-F238E27FC236}">
                <a16:creationId xmlns:a16="http://schemas.microsoft.com/office/drawing/2014/main" id="{A50CA3EF-BC56-C15A-E0BC-9C95B2270B8F}"/>
              </a:ext>
            </a:extLst>
          </p:cNvPr>
          <p:cNvSpPr txBox="1"/>
          <p:nvPr/>
        </p:nvSpPr>
        <p:spPr>
          <a:xfrm>
            <a:off x="675861" y="4134313"/>
            <a:ext cx="5632398" cy="461665"/>
          </a:xfrm>
          <a:prstGeom prst="rect">
            <a:avLst/>
          </a:prstGeom>
          <a:noFill/>
        </p:spPr>
        <p:txBody>
          <a:bodyPr wrap="square" rtlCol="0">
            <a:spAutoFit/>
          </a:bodyPr>
          <a:lstStyle/>
          <a:p>
            <a:pPr algn="ctr"/>
            <a:r>
              <a:rPr lang="en-GB" sz="1200" i="1" dirty="0"/>
              <a:t>I know about the role engineers play in developing technologies that are better for the environment</a:t>
            </a:r>
            <a:endParaRPr lang="en-GB" i="1" dirty="0"/>
          </a:p>
        </p:txBody>
      </p:sp>
      <p:graphicFrame>
        <p:nvGraphicFramePr>
          <p:cNvPr id="14" name="Chart 13">
            <a:extLst>
              <a:ext uri="{FF2B5EF4-FFF2-40B4-BE49-F238E27FC236}">
                <a16:creationId xmlns:a16="http://schemas.microsoft.com/office/drawing/2014/main" id="{AB0B311B-1C16-E6AC-7A12-45E5440D359F}"/>
              </a:ext>
            </a:extLst>
          </p:cNvPr>
          <p:cNvGraphicFramePr>
            <a:graphicFrameLocks/>
          </p:cNvGraphicFramePr>
          <p:nvPr>
            <p:extLst>
              <p:ext uri="{D42A27DB-BD31-4B8C-83A1-F6EECF244321}">
                <p14:modId xmlns:p14="http://schemas.microsoft.com/office/powerpoint/2010/main" val="3711127273"/>
              </p:ext>
            </p:extLst>
          </p:nvPr>
        </p:nvGraphicFramePr>
        <p:xfrm>
          <a:off x="3492060" y="7349969"/>
          <a:ext cx="2786281" cy="1623401"/>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a:extLst>
              <a:ext uri="{FF2B5EF4-FFF2-40B4-BE49-F238E27FC236}">
                <a16:creationId xmlns:a16="http://schemas.microsoft.com/office/drawing/2014/main" id="{23C7BC88-CF70-6770-6641-36CA7883E689}"/>
              </a:ext>
            </a:extLst>
          </p:cNvPr>
          <p:cNvSpPr txBox="1"/>
          <p:nvPr/>
        </p:nvSpPr>
        <p:spPr>
          <a:xfrm>
            <a:off x="549000" y="2005653"/>
            <a:ext cx="5759999" cy="523220"/>
          </a:xfrm>
          <a:prstGeom prst="rect">
            <a:avLst/>
          </a:prstGeom>
          <a:noFill/>
          <a:ln w="38100">
            <a:noFill/>
          </a:ln>
        </p:spPr>
        <p:txBody>
          <a:bodyPr wrap="square" numCol="1" spcCol="360000" rtlCol="0">
            <a:spAutoFit/>
          </a:bodyPr>
          <a:lstStyle/>
          <a:p>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After the workshop students no more likely to say they know about the engineers play in developing greener technologies.</a:t>
            </a:r>
            <a:r>
              <a:rPr lang="en-GB" sz="1400" b="1" baseline="30000" dirty="0">
                <a:solidFill>
                  <a:schemeClr val="accent6">
                    <a:lumMod val="75000"/>
                  </a:schemeClr>
                </a:solidFill>
                <a:latin typeface="+mj-lt"/>
                <a:ea typeface="Calibri" panose="020F0502020204030204" pitchFamily="34" charset="0"/>
                <a:cs typeface="Times New Roman" panose="02020603050405020304" pitchFamily="18" charset="0"/>
              </a:rPr>
              <a:t>1</a:t>
            </a:r>
          </a:p>
        </p:txBody>
      </p:sp>
      <p:sp>
        <p:nvSpPr>
          <p:cNvPr id="4" name="TextBox 3">
            <a:extLst>
              <a:ext uri="{FF2B5EF4-FFF2-40B4-BE49-F238E27FC236}">
                <a16:creationId xmlns:a16="http://schemas.microsoft.com/office/drawing/2014/main" id="{D5A540F5-1A05-EA63-518D-CBB37B089767}"/>
              </a:ext>
            </a:extLst>
          </p:cNvPr>
          <p:cNvSpPr txBox="1"/>
          <p:nvPr/>
        </p:nvSpPr>
        <p:spPr>
          <a:xfrm>
            <a:off x="2540000" y="9294339"/>
            <a:ext cx="3955290" cy="400110"/>
          </a:xfrm>
          <a:prstGeom prst="rect">
            <a:avLst/>
          </a:prstGeom>
          <a:noFill/>
        </p:spPr>
        <p:txBody>
          <a:bodyPr wrap="square" rtlCol="0">
            <a:spAutoFit/>
          </a:bodyPr>
          <a:lstStyle/>
          <a:p>
            <a:r>
              <a:rPr lang="en-GB" sz="1000" dirty="0"/>
              <a:t>1. Students responding ‘agree’/’strongly agree’ vs all other responses, OR = 1.29 95%CI [0.90, 1.85])</a:t>
            </a:r>
          </a:p>
        </p:txBody>
      </p:sp>
      <p:grpSp>
        <p:nvGrpSpPr>
          <p:cNvPr id="8" name="Group 7">
            <a:extLst>
              <a:ext uri="{FF2B5EF4-FFF2-40B4-BE49-F238E27FC236}">
                <a16:creationId xmlns:a16="http://schemas.microsoft.com/office/drawing/2014/main" id="{931D88A1-F8C3-658D-A500-E00D7A9225DE}"/>
              </a:ext>
            </a:extLst>
          </p:cNvPr>
          <p:cNvGrpSpPr/>
          <p:nvPr/>
        </p:nvGrpSpPr>
        <p:grpSpPr>
          <a:xfrm>
            <a:off x="4036060" y="8840142"/>
            <a:ext cx="2004896" cy="253916"/>
            <a:chOff x="4175760" y="8590046"/>
            <a:chExt cx="2004896" cy="253916"/>
          </a:xfrm>
        </p:grpSpPr>
        <p:sp>
          <p:nvSpPr>
            <p:cNvPr id="10" name="TextBox 9">
              <a:extLst>
                <a:ext uri="{FF2B5EF4-FFF2-40B4-BE49-F238E27FC236}">
                  <a16:creationId xmlns:a16="http://schemas.microsoft.com/office/drawing/2014/main" id="{C5AD2142-F8D5-6F8B-7F63-B3E87C2ABAF6}"/>
                </a:ext>
              </a:extLst>
            </p:cNvPr>
            <p:cNvSpPr txBox="1"/>
            <p:nvPr/>
          </p:nvSpPr>
          <p:spPr>
            <a:xfrm>
              <a:off x="4175760" y="8590046"/>
              <a:ext cx="1005840" cy="253916"/>
            </a:xfrm>
            <a:prstGeom prst="rect">
              <a:avLst/>
            </a:prstGeom>
            <a:noFill/>
          </p:spPr>
          <p:txBody>
            <a:bodyPr wrap="square" rtlCol="0">
              <a:spAutoFit/>
            </a:bodyPr>
            <a:lstStyle/>
            <a:p>
              <a:r>
                <a:rPr lang="en-GB" sz="1050" dirty="0"/>
                <a:t>Pre-workshop</a:t>
              </a:r>
              <a:endParaRPr lang="en-GB" dirty="0"/>
            </a:p>
          </p:txBody>
        </p:sp>
        <p:sp>
          <p:nvSpPr>
            <p:cNvPr id="15" name="TextBox 14">
              <a:extLst>
                <a:ext uri="{FF2B5EF4-FFF2-40B4-BE49-F238E27FC236}">
                  <a16:creationId xmlns:a16="http://schemas.microsoft.com/office/drawing/2014/main" id="{88F467F1-7B34-9A7D-7B72-5658B829F27B}"/>
                </a:ext>
              </a:extLst>
            </p:cNvPr>
            <p:cNvSpPr txBox="1"/>
            <p:nvPr/>
          </p:nvSpPr>
          <p:spPr>
            <a:xfrm>
              <a:off x="5082539" y="8590046"/>
              <a:ext cx="1098117" cy="253916"/>
            </a:xfrm>
            <a:prstGeom prst="rect">
              <a:avLst/>
            </a:prstGeom>
            <a:noFill/>
          </p:spPr>
          <p:txBody>
            <a:bodyPr wrap="square" rtlCol="0">
              <a:spAutoFit/>
            </a:bodyPr>
            <a:lstStyle/>
            <a:p>
              <a:r>
                <a:rPr lang="en-GB" sz="1050" dirty="0"/>
                <a:t>Post-workshop</a:t>
              </a:r>
              <a:endParaRPr lang="en-GB" dirty="0"/>
            </a:p>
          </p:txBody>
        </p:sp>
      </p:grpSp>
    </p:spTree>
    <p:extLst>
      <p:ext uri="{BB962C8B-B14F-4D97-AF65-F5344CB8AC3E}">
        <p14:creationId xmlns:p14="http://schemas.microsoft.com/office/powerpoint/2010/main" val="1557593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17564-C1CE-4FEA-B4D9-14407DAB481D}"/>
              </a:ext>
            </a:extLst>
          </p:cNvPr>
          <p:cNvSpPr>
            <a:spLocks noGrp="1"/>
          </p:cNvSpPr>
          <p:nvPr>
            <p:ph type="body" sz="quarter" idx="4294967295"/>
          </p:nvPr>
        </p:nvSpPr>
        <p:spPr>
          <a:xfrm>
            <a:off x="548259" y="1348941"/>
            <a:ext cx="5760000" cy="576263"/>
          </a:xfrm>
          <a:prstGeom prst="rect">
            <a:avLst/>
          </a:prstGeom>
        </p:spPr>
        <p:txBody>
          <a:bodyPr/>
          <a:lstStyle/>
          <a:p>
            <a:pPr marL="0" indent="0">
              <a:buNone/>
            </a:pPr>
            <a:r>
              <a:rPr lang="en-GB" sz="1400" b="1" dirty="0"/>
              <a:t>Students were asked about their level of interest in STEM careers before and after the workshop. </a:t>
            </a:r>
          </a:p>
        </p:txBody>
      </p:sp>
      <p:sp>
        <p:nvSpPr>
          <p:cNvPr id="6" name="TextBox 5">
            <a:extLst>
              <a:ext uri="{FF2B5EF4-FFF2-40B4-BE49-F238E27FC236}">
                <a16:creationId xmlns:a16="http://schemas.microsoft.com/office/drawing/2014/main" id="{7C9113DA-7CB8-D327-8D65-EC118FA4CF3D}"/>
              </a:ext>
            </a:extLst>
          </p:cNvPr>
          <p:cNvSpPr txBox="1"/>
          <p:nvPr/>
        </p:nvSpPr>
        <p:spPr>
          <a:xfrm>
            <a:off x="548259" y="2406399"/>
            <a:ext cx="5760000" cy="1754326"/>
          </a:xfrm>
          <a:prstGeom prst="rect">
            <a:avLst/>
          </a:prstGeom>
          <a:noFill/>
        </p:spPr>
        <p:txBody>
          <a:bodyPr wrap="square" numCol="2" spcCol="360000" rtlCol="0">
            <a:spAutoFit/>
          </a:bodyPr>
          <a:lstStyle/>
          <a:p>
            <a:r>
              <a:rPr lang="en-GB" sz="1200" dirty="0"/>
              <a:t>Prior to the workshop, nearly half the students (45%) said they were interested in a career that involves engineering. Following the workshop this proportion was almost the same (46%), but with a slight shift towards students being very interested. At the other end, there was a decrease in those who said they were not interested in an engineering career, from 27% to 21%.</a:t>
            </a:r>
          </a:p>
          <a:p>
            <a:endParaRPr lang="en-GB" sz="1200" dirty="0"/>
          </a:p>
          <a:p>
            <a:r>
              <a:rPr lang="en-GB" sz="1200" dirty="0"/>
              <a:t>28% of students increased their interest in engineering following the workshop, and 21% decreased. Half the students (51%) did not change their rating.</a:t>
            </a:r>
          </a:p>
        </p:txBody>
      </p:sp>
      <p:pic>
        <p:nvPicPr>
          <p:cNvPr id="7" name="Picture 6" descr="A picture containing text, clipart&#10;&#10;Description automatically generated">
            <a:extLst>
              <a:ext uri="{FF2B5EF4-FFF2-40B4-BE49-F238E27FC236}">
                <a16:creationId xmlns:a16="http://schemas.microsoft.com/office/drawing/2014/main" id="{08B939E2-34BE-81EA-3076-DE4EA24E8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itle 1">
            <a:extLst>
              <a:ext uri="{FF2B5EF4-FFF2-40B4-BE49-F238E27FC236}">
                <a16:creationId xmlns:a16="http://schemas.microsoft.com/office/drawing/2014/main" id="{3FC08526-9139-D970-DFAD-B2FC264639E4}"/>
              </a:ext>
            </a:extLst>
          </p:cNvPr>
          <p:cNvSpPr txBox="1">
            <a:spLocks/>
          </p:cNvSpPr>
          <p:nvPr/>
        </p:nvSpPr>
        <p:spPr>
          <a:xfrm>
            <a:off x="0" y="485775"/>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Impact of the workshop on interest in a STEM career</a:t>
            </a:r>
          </a:p>
        </p:txBody>
      </p:sp>
      <p:sp>
        <p:nvSpPr>
          <p:cNvPr id="5" name="TextBox 4">
            <a:extLst>
              <a:ext uri="{FF2B5EF4-FFF2-40B4-BE49-F238E27FC236}">
                <a16:creationId xmlns:a16="http://schemas.microsoft.com/office/drawing/2014/main" id="{3D43B60D-515E-11A6-562C-8A3F2BC4115F}"/>
              </a:ext>
            </a:extLst>
          </p:cNvPr>
          <p:cNvSpPr txBox="1"/>
          <p:nvPr/>
        </p:nvSpPr>
        <p:spPr>
          <a:xfrm>
            <a:off x="684833" y="7363459"/>
            <a:ext cx="2880000" cy="1569660"/>
          </a:xfrm>
          <a:prstGeom prst="rect">
            <a:avLst/>
          </a:prstGeom>
          <a:noFill/>
        </p:spPr>
        <p:txBody>
          <a:bodyPr wrap="square" numCol="1" spcCol="360000" rtlCol="0">
            <a:spAutoFit/>
          </a:bodyPr>
          <a:lstStyle/>
          <a:p>
            <a:r>
              <a:rPr lang="en-GB" sz="1200" dirty="0"/>
              <a:t>The increase in mean scores for interest in engineering careers, while small, was significant at the &lt;.05 level (</a:t>
            </a:r>
            <a:r>
              <a:rPr lang="en-GB" sz="1200" dirty="0" err="1"/>
              <a:t>pre:M</a:t>
            </a:r>
            <a:r>
              <a:rPr lang="en-GB" sz="1200" dirty="0"/>
              <a:t>=0.06, </a:t>
            </a:r>
            <a:r>
              <a:rPr lang="en-GB" sz="1200" dirty="0" err="1"/>
              <a:t>sd</a:t>
            </a:r>
            <a:r>
              <a:rPr lang="en-GB" sz="1200" dirty="0"/>
              <a:t>=1.23; post: M=0.24, </a:t>
            </a:r>
            <a:r>
              <a:rPr lang="en-GB" sz="1200" dirty="0" err="1"/>
              <a:t>sd</a:t>
            </a:r>
            <a:r>
              <a:rPr lang="en-GB" sz="1200" dirty="0"/>
              <a:t>=1.16; t(215) = -2.93, p&lt;.05, suggesting that the workshop does have a small but real impact on students’ interest in engineering.</a:t>
            </a:r>
          </a:p>
        </p:txBody>
      </p:sp>
      <p:sp>
        <p:nvSpPr>
          <p:cNvPr id="11" name="TextBox 10">
            <a:extLst>
              <a:ext uri="{FF2B5EF4-FFF2-40B4-BE49-F238E27FC236}">
                <a16:creationId xmlns:a16="http://schemas.microsoft.com/office/drawing/2014/main" id="{9C4B6926-7D2E-4544-1A6E-EC24E3F9D19A}"/>
              </a:ext>
            </a:extLst>
          </p:cNvPr>
          <p:cNvSpPr txBox="1"/>
          <p:nvPr/>
        </p:nvSpPr>
        <p:spPr>
          <a:xfrm>
            <a:off x="3466174" y="7032977"/>
            <a:ext cx="3029116" cy="276999"/>
          </a:xfrm>
          <a:prstGeom prst="rect">
            <a:avLst/>
          </a:prstGeom>
          <a:noFill/>
        </p:spPr>
        <p:txBody>
          <a:bodyPr wrap="square" rtlCol="0">
            <a:spAutoFit/>
          </a:bodyPr>
          <a:lstStyle/>
          <a:p>
            <a:pPr algn="ctr"/>
            <a:r>
              <a:rPr lang="en-GB" sz="1200" i="1" dirty="0"/>
              <a:t>Mean scores before and after workshop</a:t>
            </a:r>
            <a:endParaRPr lang="en-GB" i="1" dirty="0"/>
          </a:p>
        </p:txBody>
      </p:sp>
      <p:sp>
        <p:nvSpPr>
          <p:cNvPr id="13" name="TextBox 12">
            <a:extLst>
              <a:ext uri="{FF2B5EF4-FFF2-40B4-BE49-F238E27FC236}">
                <a16:creationId xmlns:a16="http://schemas.microsoft.com/office/drawing/2014/main" id="{A50CA3EF-BC56-C15A-E0BC-9C95B2270B8F}"/>
              </a:ext>
            </a:extLst>
          </p:cNvPr>
          <p:cNvSpPr txBox="1"/>
          <p:nvPr/>
        </p:nvSpPr>
        <p:spPr>
          <a:xfrm>
            <a:off x="612060" y="4186249"/>
            <a:ext cx="5632398" cy="276999"/>
          </a:xfrm>
          <a:prstGeom prst="rect">
            <a:avLst/>
          </a:prstGeom>
          <a:noFill/>
        </p:spPr>
        <p:txBody>
          <a:bodyPr wrap="square" rtlCol="0">
            <a:spAutoFit/>
          </a:bodyPr>
          <a:lstStyle/>
          <a:p>
            <a:pPr algn="ctr"/>
            <a:r>
              <a:rPr lang="en-GB" sz="1200" i="1" dirty="0"/>
              <a:t>How interested are you in a career that involves engineering?</a:t>
            </a:r>
            <a:endParaRPr lang="en-GB" i="1" dirty="0"/>
          </a:p>
        </p:txBody>
      </p:sp>
      <p:graphicFrame>
        <p:nvGraphicFramePr>
          <p:cNvPr id="2" name="Chart 1">
            <a:extLst>
              <a:ext uri="{FF2B5EF4-FFF2-40B4-BE49-F238E27FC236}">
                <a16:creationId xmlns:a16="http://schemas.microsoft.com/office/drawing/2014/main" id="{C06DFF93-2D9B-0D0B-DD00-731AEEAB94B2}"/>
              </a:ext>
            </a:extLst>
          </p:cNvPr>
          <p:cNvGraphicFramePr>
            <a:graphicFrameLocks/>
          </p:cNvGraphicFramePr>
          <p:nvPr>
            <p:extLst>
              <p:ext uri="{D42A27DB-BD31-4B8C-83A1-F6EECF244321}">
                <p14:modId xmlns:p14="http://schemas.microsoft.com/office/powerpoint/2010/main" val="1170818925"/>
              </p:ext>
            </p:extLst>
          </p:nvPr>
        </p:nvGraphicFramePr>
        <p:xfrm>
          <a:off x="684834" y="4330652"/>
          <a:ext cx="5759999"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BF49AA4C-3F78-3B1E-7494-FF35257D0514}"/>
              </a:ext>
            </a:extLst>
          </p:cNvPr>
          <p:cNvGraphicFramePr>
            <a:graphicFrameLocks/>
          </p:cNvGraphicFramePr>
          <p:nvPr>
            <p:extLst>
              <p:ext uri="{D42A27DB-BD31-4B8C-83A1-F6EECF244321}">
                <p14:modId xmlns:p14="http://schemas.microsoft.com/office/powerpoint/2010/main" val="1199808427"/>
              </p:ext>
            </p:extLst>
          </p:nvPr>
        </p:nvGraphicFramePr>
        <p:xfrm>
          <a:off x="3564834" y="7338153"/>
          <a:ext cx="2743425" cy="1773018"/>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a:extLst>
              <a:ext uri="{FF2B5EF4-FFF2-40B4-BE49-F238E27FC236}">
                <a16:creationId xmlns:a16="http://schemas.microsoft.com/office/drawing/2014/main" id="{27B3CCAF-7074-498D-54B6-22330960F254}"/>
              </a:ext>
            </a:extLst>
          </p:cNvPr>
          <p:cNvSpPr txBox="1"/>
          <p:nvPr/>
        </p:nvSpPr>
        <p:spPr>
          <a:xfrm>
            <a:off x="548260" y="1818126"/>
            <a:ext cx="5759999" cy="523220"/>
          </a:xfrm>
          <a:prstGeom prst="rect">
            <a:avLst/>
          </a:prstGeom>
          <a:noFill/>
          <a:ln w="38100">
            <a:noFill/>
          </a:ln>
        </p:spPr>
        <p:txBody>
          <a:bodyPr wrap="square" numCol="1" spcCol="360000" rtlCol="0">
            <a:spAutoFit/>
          </a:bodyPr>
          <a:lstStyle/>
          <a:p>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After the workshop students no more likely to say they are interested in a career that involves engineering.</a:t>
            </a:r>
            <a:r>
              <a:rPr lang="en-GB" sz="1400" b="1" baseline="30000" dirty="0">
                <a:solidFill>
                  <a:schemeClr val="accent6">
                    <a:lumMod val="75000"/>
                  </a:schemeClr>
                </a:solidFill>
                <a:latin typeface="+mj-lt"/>
                <a:ea typeface="Calibri" panose="020F0502020204030204" pitchFamily="34" charset="0"/>
                <a:cs typeface="Times New Roman" panose="02020603050405020304" pitchFamily="18" charset="0"/>
              </a:rPr>
              <a:t>1</a:t>
            </a:r>
          </a:p>
        </p:txBody>
      </p:sp>
      <p:sp>
        <p:nvSpPr>
          <p:cNvPr id="10" name="TextBox 9">
            <a:extLst>
              <a:ext uri="{FF2B5EF4-FFF2-40B4-BE49-F238E27FC236}">
                <a16:creationId xmlns:a16="http://schemas.microsoft.com/office/drawing/2014/main" id="{02456805-60AD-35F2-EF90-EE32DF521F41}"/>
              </a:ext>
            </a:extLst>
          </p:cNvPr>
          <p:cNvSpPr txBox="1"/>
          <p:nvPr/>
        </p:nvSpPr>
        <p:spPr>
          <a:xfrm>
            <a:off x="2540000" y="9294339"/>
            <a:ext cx="3955290" cy="400110"/>
          </a:xfrm>
          <a:prstGeom prst="rect">
            <a:avLst/>
          </a:prstGeom>
          <a:noFill/>
        </p:spPr>
        <p:txBody>
          <a:bodyPr wrap="square" rtlCol="0">
            <a:spAutoFit/>
          </a:bodyPr>
          <a:lstStyle/>
          <a:p>
            <a:r>
              <a:rPr lang="en-GB" sz="1000" dirty="0"/>
              <a:t>1. Students responding ‘interested’/’very interested’ vs all other responses, OR = 1.08 95%CI [0.76, 1.54])</a:t>
            </a:r>
          </a:p>
        </p:txBody>
      </p:sp>
      <p:grpSp>
        <p:nvGrpSpPr>
          <p:cNvPr id="12" name="Group 11">
            <a:extLst>
              <a:ext uri="{FF2B5EF4-FFF2-40B4-BE49-F238E27FC236}">
                <a16:creationId xmlns:a16="http://schemas.microsoft.com/office/drawing/2014/main" id="{A201E243-A132-9334-6FF1-95A17D62B47F}"/>
              </a:ext>
            </a:extLst>
          </p:cNvPr>
          <p:cNvGrpSpPr/>
          <p:nvPr/>
        </p:nvGrpSpPr>
        <p:grpSpPr>
          <a:xfrm>
            <a:off x="4114569" y="8948839"/>
            <a:ext cx="2004896" cy="253916"/>
            <a:chOff x="4175760" y="8590046"/>
            <a:chExt cx="2004896" cy="253916"/>
          </a:xfrm>
        </p:grpSpPr>
        <p:sp>
          <p:nvSpPr>
            <p:cNvPr id="14" name="TextBox 13">
              <a:extLst>
                <a:ext uri="{FF2B5EF4-FFF2-40B4-BE49-F238E27FC236}">
                  <a16:creationId xmlns:a16="http://schemas.microsoft.com/office/drawing/2014/main" id="{DAB71437-F9B7-E26B-1B93-C060C596E0C8}"/>
                </a:ext>
              </a:extLst>
            </p:cNvPr>
            <p:cNvSpPr txBox="1"/>
            <p:nvPr/>
          </p:nvSpPr>
          <p:spPr>
            <a:xfrm>
              <a:off x="4175760" y="8590046"/>
              <a:ext cx="1005840" cy="253916"/>
            </a:xfrm>
            <a:prstGeom prst="rect">
              <a:avLst/>
            </a:prstGeom>
            <a:noFill/>
          </p:spPr>
          <p:txBody>
            <a:bodyPr wrap="square" rtlCol="0">
              <a:spAutoFit/>
            </a:bodyPr>
            <a:lstStyle/>
            <a:p>
              <a:r>
                <a:rPr lang="en-GB" sz="1050" dirty="0"/>
                <a:t>Pre-workshop</a:t>
              </a:r>
              <a:endParaRPr lang="en-GB" dirty="0"/>
            </a:p>
          </p:txBody>
        </p:sp>
        <p:sp>
          <p:nvSpPr>
            <p:cNvPr id="15" name="TextBox 14">
              <a:extLst>
                <a:ext uri="{FF2B5EF4-FFF2-40B4-BE49-F238E27FC236}">
                  <a16:creationId xmlns:a16="http://schemas.microsoft.com/office/drawing/2014/main" id="{415BEF1A-A432-016F-5D33-5570BFA69A73}"/>
                </a:ext>
              </a:extLst>
            </p:cNvPr>
            <p:cNvSpPr txBox="1"/>
            <p:nvPr/>
          </p:nvSpPr>
          <p:spPr>
            <a:xfrm>
              <a:off x="5082539" y="8590046"/>
              <a:ext cx="1098117" cy="253916"/>
            </a:xfrm>
            <a:prstGeom prst="rect">
              <a:avLst/>
            </a:prstGeom>
            <a:noFill/>
          </p:spPr>
          <p:txBody>
            <a:bodyPr wrap="square" rtlCol="0">
              <a:spAutoFit/>
            </a:bodyPr>
            <a:lstStyle/>
            <a:p>
              <a:r>
                <a:rPr lang="en-GB" sz="1050" dirty="0"/>
                <a:t>Post-workshop</a:t>
              </a:r>
              <a:endParaRPr lang="en-GB" dirty="0"/>
            </a:p>
          </p:txBody>
        </p:sp>
      </p:grpSp>
    </p:spTree>
    <p:extLst>
      <p:ext uri="{BB962C8B-B14F-4D97-AF65-F5344CB8AC3E}">
        <p14:creationId xmlns:p14="http://schemas.microsoft.com/office/powerpoint/2010/main" val="1563557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17564-C1CE-4FEA-B4D9-14407DAB481D}"/>
              </a:ext>
            </a:extLst>
          </p:cNvPr>
          <p:cNvSpPr>
            <a:spLocks noGrp="1"/>
          </p:cNvSpPr>
          <p:nvPr>
            <p:ph type="body" sz="quarter" idx="4294967295"/>
          </p:nvPr>
        </p:nvSpPr>
        <p:spPr>
          <a:xfrm>
            <a:off x="548259" y="1348941"/>
            <a:ext cx="5760000" cy="576263"/>
          </a:xfrm>
          <a:prstGeom prst="rect">
            <a:avLst/>
          </a:prstGeom>
        </p:spPr>
        <p:txBody>
          <a:bodyPr/>
          <a:lstStyle/>
          <a:p>
            <a:pPr marL="0" indent="0">
              <a:buNone/>
            </a:pPr>
            <a:r>
              <a:rPr lang="en-GB" sz="1400" b="1" dirty="0"/>
              <a:t>We also asked students about their interest in science careers before and after the workshop.</a:t>
            </a:r>
          </a:p>
        </p:txBody>
      </p:sp>
      <p:sp>
        <p:nvSpPr>
          <p:cNvPr id="6" name="TextBox 5">
            <a:extLst>
              <a:ext uri="{FF2B5EF4-FFF2-40B4-BE49-F238E27FC236}">
                <a16:creationId xmlns:a16="http://schemas.microsoft.com/office/drawing/2014/main" id="{7C9113DA-7CB8-D327-8D65-EC118FA4CF3D}"/>
              </a:ext>
            </a:extLst>
          </p:cNvPr>
          <p:cNvSpPr txBox="1"/>
          <p:nvPr/>
        </p:nvSpPr>
        <p:spPr>
          <a:xfrm>
            <a:off x="548259" y="2420138"/>
            <a:ext cx="5760000" cy="1569660"/>
          </a:xfrm>
          <a:prstGeom prst="rect">
            <a:avLst/>
          </a:prstGeom>
          <a:noFill/>
        </p:spPr>
        <p:txBody>
          <a:bodyPr wrap="square" numCol="2" spcCol="360000" rtlCol="0">
            <a:spAutoFit/>
          </a:bodyPr>
          <a:lstStyle/>
          <a:p>
            <a:r>
              <a:rPr lang="en-GB" sz="1200" dirty="0"/>
              <a:t>A similar pattern is seen for interest in science careers as was seen in relation to engineering careers. Over half of the students were interested in a science career before the workshop (52%). The same proportion were interested after the workshop but there was a shift towards more being very interested (20% after, compared with 15% before). </a:t>
            </a:r>
          </a:p>
          <a:p>
            <a:endParaRPr lang="en-GB" sz="1200" dirty="0"/>
          </a:p>
          <a:p>
            <a:r>
              <a:rPr lang="en-GB" sz="1200" dirty="0"/>
              <a:t>22% of students gave a higher rating of interest following the workshop, and 20% gave a lower rating, 58% did not change their score following the workshop.</a:t>
            </a:r>
          </a:p>
        </p:txBody>
      </p:sp>
      <p:pic>
        <p:nvPicPr>
          <p:cNvPr id="7" name="Picture 6" descr="A picture containing text, clipart&#10;&#10;Description automatically generated">
            <a:extLst>
              <a:ext uri="{FF2B5EF4-FFF2-40B4-BE49-F238E27FC236}">
                <a16:creationId xmlns:a16="http://schemas.microsoft.com/office/drawing/2014/main" id="{08B939E2-34BE-81EA-3076-DE4EA24E8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710" y="9056730"/>
            <a:ext cx="1800000" cy="586575"/>
          </a:xfrm>
          <a:prstGeom prst="rect">
            <a:avLst/>
          </a:prstGeom>
        </p:spPr>
      </p:pic>
      <p:sp>
        <p:nvSpPr>
          <p:cNvPr id="9" name="Title 1">
            <a:extLst>
              <a:ext uri="{FF2B5EF4-FFF2-40B4-BE49-F238E27FC236}">
                <a16:creationId xmlns:a16="http://schemas.microsoft.com/office/drawing/2014/main" id="{3FC08526-9139-D970-DFAD-B2FC264639E4}"/>
              </a:ext>
            </a:extLst>
          </p:cNvPr>
          <p:cNvSpPr txBox="1">
            <a:spLocks/>
          </p:cNvSpPr>
          <p:nvPr/>
        </p:nvSpPr>
        <p:spPr>
          <a:xfrm>
            <a:off x="0" y="485775"/>
            <a:ext cx="6858000" cy="576263"/>
          </a:xfrm>
          <a:prstGeom prst="rect">
            <a:avLst/>
          </a:prstGeom>
          <a:solidFill>
            <a:srgbClr val="00A773"/>
          </a:solidFill>
        </p:spPr>
        <p:txBody>
          <a:bodyPr anchor="ctr"/>
          <a:lstStyle>
            <a:lvl1pPr algn="l" defTabSz="417925" rtl="0" eaLnBrk="1" latinLnBrk="0" hangingPunct="1">
              <a:lnSpc>
                <a:spcPct val="90000"/>
              </a:lnSpc>
              <a:spcBef>
                <a:spcPct val="0"/>
              </a:spcBef>
              <a:buNone/>
              <a:defRPr sz="2011" kern="1200">
                <a:solidFill>
                  <a:srgbClr val="00A773"/>
                </a:solidFill>
                <a:latin typeface="+mj-lt"/>
                <a:ea typeface="+mj-ea"/>
                <a:cs typeface="+mj-cs"/>
              </a:defRPr>
            </a:lvl1pPr>
          </a:lstStyle>
          <a:p>
            <a:pPr marL="533400"/>
            <a:r>
              <a:rPr lang="en-GB" sz="2000" dirty="0">
                <a:solidFill>
                  <a:schemeClr val="bg1"/>
                </a:solidFill>
              </a:rPr>
              <a:t>Impact of the workshop on interest in a STEM career</a:t>
            </a:r>
          </a:p>
        </p:txBody>
      </p:sp>
      <p:sp>
        <p:nvSpPr>
          <p:cNvPr id="5" name="TextBox 4">
            <a:extLst>
              <a:ext uri="{FF2B5EF4-FFF2-40B4-BE49-F238E27FC236}">
                <a16:creationId xmlns:a16="http://schemas.microsoft.com/office/drawing/2014/main" id="{3D43B60D-515E-11A6-562C-8A3F2BC4115F}"/>
              </a:ext>
            </a:extLst>
          </p:cNvPr>
          <p:cNvSpPr txBox="1"/>
          <p:nvPr/>
        </p:nvSpPr>
        <p:spPr>
          <a:xfrm>
            <a:off x="526884" y="7236950"/>
            <a:ext cx="2880000" cy="1569660"/>
          </a:xfrm>
          <a:prstGeom prst="rect">
            <a:avLst/>
          </a:prstGeom>
          <a:noFill/>
        </p:spPr>
        <p:txBody>
          <a:bodyPr wrap="square" numCol="1" spcCol="360000" rtlCol="0">
            <a:spAutoFit/>
          </a:bodyPr>
          <a:lstStyle/>
          <a:p>
            <a:r>
              <a:rPr lang="en-GB" sz="1200" dirty="0"/>
              <a:t>The increase in mean scores for interest in science careers was again found to be significant using a paired-sample t-test (</a:t>
            </a:r>
            <a:r>
              <a:rPr lang="en-GB" sz="1200" dirty="0" err="1"/>
              <a:t>pre:M</a:t>
            </a:r>
            <a:r>
              <a:rPr lang="en-GB" sz="1200" dirty="0"/>
              <a:t>=0.15, </a:t>
            </a:r>
            <a:r>
              <a:rPr lang="en-GB" sz="1200" dirty="0" err="1"/>
              <a:t>sd</a:t>
            </a:r>
            <a:r>
              <a:rPr lang="en-GB" sz="1200" dirty="0"/>
              <a:t>=1.31; post: M=0.46, </a:t>
            </a:r>
            <a:r>
              <a:rPr lang="en-GB" sz="1200" dirty="0" err="1"/>
              <a:t>sd</a:t>
            </a:r>
            <a:r>
              <a:rPr lang="en-GB" sz="1200" dirty="0"/>
              <a:t>=1.19; t(215) = -4.53, p&lt;.05, suggesting that the workshop does have a small but real impact on students’ interest in engineering.</a:t>
            </a:r>
          </a:p>
        </p:txBody>
      </p:sp>
      <p:sp>
        <p:nvSpPr>
          <p:cNvPr id="11" name="TextBox 10">
            <a:extLst>
              <a:ext uri="{FF2B5EF4-FFF2-40B4-BE49-F238E27FC236}">
                <a16:creationId xmlns:a16="http://schemas.microsoft.com/office/drawing/2014/main" id="{9C4B6926-7D2E-4544-1A6E-EC24E3F9D19A}"/>
              </a:ext>
            </a:extLst>
          </p:cNvPr>
          <p:cNvSpPr txBox="1"/>
          <p:nvPr/>
        </p:nvSpPr>
        <p:spPr>
          <a:xfrm>
            <a:off x="3406884" y="7053399"/>
            <a:ext cx="3029116" cy="276999"/>
          </a:xfrm>
          <a:prstGeom prst="rect">
            <a:avLst/>
          </a:prstGeom>
          <a:noFill/>
        </p:spPr>
        <p:txBody>
          <a:bodyPr wrap="square" rtlCol="0">
            <a:spAutoFit/>
          </a:bodyPr>
          <a:lstStyle/>
          <a:p>
            <a:pPr algn="ctr"/>
            <a:r>
              <a:rPr lang="en-GB" sz="1200" i="1" dirty="0"/>
              <a:t>Mean scores before and after workshop</a:t>
            </a:r>
            <a:endParaRPr lang="en-GB" i="1" dirty="0"/>
          </a:p>
        </p:txBody>
      </p:sp>
      <p:sp>
        <p:nvSpPr>
          <p:cNvPr id="13" name="TextBox 12">
            <a:extLst>
              <a:ext uri="{FF2B5EF4-FFF2-40B4-BE49-F238E27FC236}">
                <a16:creationId xmlns:a16="http://schemas.microsoft.com/office/drawing/2014/main" id="{A50CA3EF-BC56-C15A-E0BC-9C95B2270B8F}"/>
              </a:ext>
            </a:extLst>
          </p:cNvPr>
          <p:cNvSpPr txBox="1"/>
          <p:nvPr/>
        </p:nvSpPr>
        <p:spPr>
          <a:xfrm>
            <a:off x="634918" y="3989798"/>
            <a:ext cx="5632398" cy="276999"/>
          </a:xfrm>
          <a:prstGeom prst="rect">
            <a:avLst/>
          </a:prstGeom>
          <a:noFill/>
        </p:spPr>
        <p:txBody>
          <a:bodyPr wrap="square" rtlCol="0">
            <a:spAutoFit/>
          </a:bodyPr>
          <a:lstStyle/>
          <a:p>
            <a:pPr algn="ctr"/>
            <a:r>
              <a:rPr lang="en-GB" sz="1200" i="1" dirty="0"/>
              <a:t>How interested are you in a career that involves science?</a:t>
            </a:r>
            <a:endParaRPr lang="en-GB" i="1" dirty="0"/>
          </a:p>
        </p:txBody>
      </p:sp>
      <p:graphicFrame>
        <p:nvGraphicFramePr>
          <p:cNvPr id="8" name="Chart 7">
            <a:extLst>
              <a:ext uri="{FF2B5EF4-FFF2-40B4-BE49-F238E27FC236}">
                <a16:creationId xmlns:a16="http://schemas.microsoft.com/office/drawing/2014/main" id="{3A29A495-BFE0-3956-BC62-88705591613D}"/>
              </a:ext>
            </a:extLst>
          </p:cNvPr>
          <p:cNvGraphicFramePr>
            <a:graphicFrameLocks/>
          </p:cNvGraphicFramePr>
          <p:nvPr>
            <p:extLst>
              <p:ext uri="{D42A27DB-BD31-4B8C-83A1-F6EECF244321}">
                <p14:modId xmlns:p14="http://schemas.microsoft.com/office/powerpoint/2010/main" val="3779330436"/>
              </p:ext>
            </p:extLst>
          </p:nvPr>
        </p:nvGraphicFramePr>
        <p:xfrm>
          <a:off x="675861" y="4243630"/>
          <a:ext cx="5632398"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1FEB863E-A098-028A-3E24-AD0C4969174A}"/>
              </a:ext>
            </a:extLst>
          </p:cNvPr>
          <p:cNvGraphicFramePr>
            <a:graphicFrameLocks/>
          </p:cNvGraphicFramePr>
          <p:nvPr>
            <p:extLst>
              <p:ext uri="{D42A27DB-BD31-4B8C-83A1-F6EECF244321}">
                <p14:modId xmlns:p14="http://schemas.microsoft.com/office/powerpoint/2010/main" val="1354965872"/>
              </p:ext>
            </p:extLst>
          </p:nvPr>
        </p:nvGraphicFramePr>
        <p:xfrm>
          <a:off x="3451117" y="7302775"/>
          <a:ext cx="2880000" cy="1808626"/>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a:extLst>
              <a:ext uri="{FF2B5EF4-FFF2-40B4-BE49-F238E27FC236}">
                <a16:creationId xmlns:a16="http://schemas.microsoft.com/office/drawing/2014/main" id="{7125424E-6392-81EF-18A6-B77E8019A113}"/>
              </a:ext>
            </a:extLst>
          </p:cNvPr>
          <p:cNvSpPr txBox="1"/>
          <p:nvPr/>
        </p:nvSpPr>
        <p:spPr>
          <a:xfrm>
            <a:off x="548260" y="1839902"/>
            <a:ext cx="5759999" cy="523220"/>
          </a:xfrm>
          <a:prstGeom prst="rect">
            <a:avLst/>
          </a:prstGeom>
          <a:noFill/>
          <a:ln w="38100">
            <a:noFill/>
          </a:ln>
        </p:spPr>
        <p:txBody>
          <a:bodyPr wrap="square" numCol="1" spcCol="360000" rtlCol="0">
            <a:spAutoFit/>
          </a:bodyPr>
          <a:lstStyle/>
          <a:p>
            <a:r>
              <a:rPr lang="en-GB" sz="1400" b="1" dirty="0">
                <a:solidFill>
                  <a:schemeClr val="accent6">
                    <a:lumMod val="75000"/>
                  </a:schemeClr>
                </a:solidFill>
                <a:latin typeface="+mj-lt"/>
                <a:ea typeface="Calibri" panose="020F0502020204030204" pitchFamily="34" charset="0"/>
                <a:cs typeface="Times New Roman" panose="02020603050405020304" pitchFamily="18" charset="0"/>
              </a:rPr>
              <a:t>After the workshop students no more likely to say they are interested in a career that involves science.</a:t>
            </a:r>
            <a:r>
              <a:rPr lang="en-GB" sz="1400" b="1" baseline="30000" dirty="0">
                <a:solidFill>
                  <a:schemeClr val="accent6">
                    <a:lumMod val="75000"/>
                  </a:schemeClr>
                </a:solidFill>
                <a:latin typeface="+mj-lt"/>
                <a:ea typeface="Calibri" panose="020F0502020204030204" pitchFamily="34" charset="0"/>
                <a:cs typeface="Times New Roman" panose="02020603050405020304" pitchFamily="18" charset="0"/>
              </a:rPr>
              <a:t>1</a:t>
            </a:r>
          </a:p>
        </p:txBody>
      </p:sp>
      <p:sp>
        <p:nvSpPr>
          <p:cNvPr id="14" name="TextBox 13">
            <a:extLst>
              <a:ext uri="{FF2B5EF4-FFF2-40B4-BE49-F238E27FC236}">
                <a16:creationId xmlns:a16="http://schemas.microsoft.com/office/drawing/2014/main" id="{1B09E706-976F-6BCF-5560-782CCBFE05E3}"/>
              </a:ext>
            </a:extLst>
          </p:cNvPr>
          <p:cNvSpPr txBox="1"/>
          <p:nvPr/>
        </p:nvSpPr>
        <p:spPr>
          <a:xfrm>
            <a:off x="2540000" y="9294339"/>
            <a:ext cx="3955290" cy="400110"/>
          </a:xfrm>
          <a:prstGeom prst="rect">
            <a:avLst/>
          </a:prstGeom>
          <a:noFill/>
        </p:spPr>
        <p:txBody>
          <a:bodyPr wrap="square" rtlCol="0">
            <a:spAutoFit/>
          </a:bodyPr>
          <a:lstStyle/>
          <a:p>
            <a:r>
              <a:rPr lang="en-GB" sz="1000" dirty="0"/>
              <a:t>1. Students responding ‘interested’/’very interested’ vs all other responses, OR = 0.98 95%CI [0.69, 1.40])</a:t>
            </a:r>
          </a:p>
        </p:txBody>
      </p:sp>
      <p:grpSp>
        <p:nvGrpSpPr>
          <p:cNvPr id="2" name="Group 1">
            <a:extLst>
              <a:ext uri="{FF2B5EF4-FFF2-40B4-BE49-F238E27FC236}">
                <a16:creationId xmlns:a16="http://schemas.microsoft.com/office/drawing/2014/main" id="{5F0836A7-A2D3-19C7-291E-0E0659FC0303}"/>
              </a:ext>
            </a:extLst>
          </p:cNvPr>
          <p:cNvGrpSpPr/>
          <p:nvPr/>
        </p:nvGrpSpPr>
        <p:grpSpPr>
          <a:xfrm>
            <a:off x="3977640" y="8950771"/>
            <a:ext cx="2004896" cy="253916"/>
            <a:chOff x="4175760" y="8590046"/>
            <a:chExt cx="2004896" cy="253916"/>
          </a:xfrm>
        </p:grpSpPr>
        <p:sp>
          <p:nvSpPr>
            <p:cNvPr id="4" name="TextBox 3">
              <a:extLst>
                <a:ext uri="{FF2B5EF4-FFF2-40B4-BE49-F238E27FC236}">
                  <a16:creationId xmlns:a16="http://schemas.microsoft.com/office/drawing/2014/main" id="{2FAC8443-9601-0FCA-F041-19A7E29CBF2F}"/>
                </a:ext>
              </a:extLst>
            </p:cNvPr>
            <p:cNvSpPr txBox="1"/>
            <p:nvPr/>
          </p:nvSpPr>
          <p:spPr>
            <a:xfrm>
              <a:off x="4175760" y="8590046"/>
              <a:ext cx="1005840" cy="253916"/>
            </a:xfrm>
            <a:prstGeom prst="rect">
              <a:avLst/>
            </a:prstGeom>
            <a:noFill/>
          </p:spPr>
          <p:txBody>
            <a:bodyPr wrap="square" rtlCol="0">
              <a:spAutoFit/>
            </a:bodyPr>
            <a:lstStyle/>
            <a:p>
              <a:r>
                <a:rPr lang="en-GB" sz="1050" dirty="0"/>
                <a:t>Pre-workshop</a:t>
              </a:r>
              <a:endParaRPr lang="en-GB" dirty="0"/>
            </a:p>
          </p:txBody>
        </p:sp>
        <p:sp>
          <p:nvSpPr>
            <p:cNvPr id="15" name="TextBox 14">
              <a:extLst>
                <a:ext uri="{FF2B5EF4-FFF2-40B4-BE49-F238E27FC236}">
                  <a16:creationId xmlns:a16="http://schemas.microsoft.com/office/drawing/2014/main" id="{964B90A6-8BF0-C876-1019-CCBC6646CB41}"/>
                </a:ext>
              </a:extLst>
            </p:cNvPr>
            <p:cNvSpPr txBox="1"/>
            <p:nvPr/>
          </p:nvSpPr>
          <p:spPr>
            <a:xfrm>
              <a:off x="5082539" y="8590046"/>
              <a:ext cx="1098117" cy="253916"/>
            </a:xfrm>
            <a:prstGeom prst="rect">
              <a:avLst/>
            </a:prstGeom>
            <a:noFill/>
          </p:spPr>
          <p:txBody>
            <a:bodyPr wrap="square" rtlCol="0">
              <a:spAutoFit/>
            </a:bodyPr>
            <a:lstStyle/>
            <a:p>
              <a:r>
                <a:rPr lang="en-GB" sz="1050" dirty="0"/>
                <a:t>Post-workshop</a:t>
              </a:r>
              <a:endParaRPr lang="en-GB" dirty="0"/>
            </a:p>
          </p:txBody>
        </p:sp>
      </p:grpSp>
    </p:spTree>
    <p:extLst>
      <p:ext uri="{BB962C8B-B14F-4D97-AF65-F5344CB8AC3E}">
        <p14:creationId xmlns:p14="http://schemas.microsoft.com/office/powerpoint/2010/main" val="812240867"/>
      </p:ext>
    </p:extLst>
  </p:cSld>
  <p:clrMapOvr>
    <a:masterClrMapping/>
  </p:clrMapOvr>
</p:sld>
</file>

<file path=ppt/theme/theme1.xml><?xml version="1.0" encoding="utf-8"?>
<a:theme xmlns:a="http://schemas.openxmlformats.org/drawingml/2006/main" name="EngineeringUK Blank with lin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UK template refresh master layout.potx" id="{D2B5F21F-E9B2-44BF-A712-C90AE7A9C13A}" vid="{5CD97BE9-6CC4-48B4-B7FE-E2F1859644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4AD7247762C146B8339651D90E0885" ma:contentTypeVersion="10" ma:contentTypeDescription="Create a new document." ma:contentTypeScope="" ma:versionID="a85e18de5da63a3096a1bba9e3a4ad9f">
  <xsd:schema xmlns:xsd="http://www.w3.org/2001/XMLSchema" xmlns:xs="http://www.w3.org/2001/XMLSchema" xmlns:p="http://schemas.microsoft.com/office/2006/metadata/properties" xmlns:ns2="2d035677-69a4-48ac-bbea-9165409cf0f7" xmlns:ns3="a10dc3af-1044-47fd-844e-4d2f101d09e0" targetNamespace="http://schemas.microsoft.com/office/2006/metadata/properties" ma:root="true" ma:fieldsID="cd2143d1275e9639bb018c3b08187600" ns2:_="" ns3:_="">
    <xsd:import namespace="2d035677-69a4-48ac-bbea-9165409cf0f7"/>
    <xsd:import namespace="a10dc3af-1044-47fd-844e-4d2f101d09e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035677-69a4-48ac-bbea-9165409cf0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88243dfa-4154-4670-946c-2a8ca41de34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0dc3af-1044-47fd-844e-4d2f101d09e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0f771f9-3556-466e-9ee3-8227d9cb2603}" ma:internalName="TaxCatchAll" ma:showField="CatchAllData" ma:web="a10dc3af-1044-47fd-844e-4d2f101d09e0">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d035677-69a4-48ac-bbea-9165409cf0f7">
      <Terms xmlns="http://schemas.microsoft.com/office/infopath/2007/PartnerControls"/>
    </lcf76f155ced4ddcb4097134ff3c332f>
    <TaxCatchAll xmlns="a10dc3af-1044-47fd-844e-4d2f101d09e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EAFB38-8B82-467E-844C-AC4B6B9162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035677-69a4-48ac-bbea-9165409cf0f7"/>
    <ds:schemaRef ds:uri="a10dc3af-1044-47fd-844e-4d2f101d09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78DE10-6302-44C2-A31D-5517A284A94D}">
  <ds:schemaRefs>
    <ds:schemaRef ds:uri="http://schemas.microsoft.com/office/2006/metadata/properties"/>
    <ds:schemaRef ds:uri="http://schemas.microsoft.com/office/infopath/2007/PartnerControls"/>
    <ds:schemaRef ds:uri="2d035677-69a4-48ac-bbea-9165409cf0f7"/>
    <ds:schemaRef ds:uri="a10dc3af-1044-47fd-844e-4d2f101d09e0"/>
  </ds:schemaRefs>
</ds:datastoreItem>
</file>

<file path=customXml/itemProps3.xml><?xml version="1.0" encoding="utf-8"?>
<ds:datastoreItem xmlns:ds="http://schemas.openxmlformats.org/officeDocument/2006/customXml" ds:itemID="{5DA2CABD-3009-443F-B0CE-27B1402F0A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8376</TotalTime>
  <Words>4772</Words>
  <Application>Microsoft Office PowerPoint</Application>
  <PresentationFormat>A4 Paper (210x297 mm)</PresentationFormat>
  <Paragraphs>316</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EngineeringUK Blank with line</vt:lpstr>
      <vt:lpstr>Energy Quest, 2022 Evaluation using a pre-post survey approach </vt:lpstr>
      <vt:lpstr>Introduction</vt:lpstr>
      <vt:lpstr>Introduction</vt:lpstr>
      <vt:lpstr>Who responded to the survey?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Edwards</dc:creator>
  <cp:lastModifiedBy>Sarah Hamilton</cp:lastModifiedBy>
  <cp:revision>229</cp:revision>
  <dcterms:created xsi:type="dcterms:W3CDTF">2019-10-23T08:10:19Z</dcterms:created>
  <dcterms:modified xsi:type="dcterms:W3CDTF">2023-03-08T10:21:14Z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0x010100E24AD7247762C146B8339651D90E0885</vt:lpwstr>
  </property>
  <property fmtid="{D5CDD505-2E9C-101B-9397-08002B2CF9AE}" pid="3" name="MediaServiceImageTags">
    <vt:lpwstr/>
  </property>
</Properties>
</file>