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drawings/drawing1.xml" ContentType="application/vnd.openxmlformats-officedocument.drawingml.chartshapes+xml"/>
  <Override PartName="/ppt/drawings/drawing2.xml" ContentType="application/vnd.openxmlformats-officedocument.drawingml.chartshapes+xml"/>
  <Override PartName="/ppt/drawings/drawing3.xml" ContentType="application/vnd.openxmlformats-officedocument.drawingml.chartshapes+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1.xml" ContentType="application/vnd.openxmlformats-officedocument.presentationml.notesSlide+xml"/>
  <Override PartName="/ppt/notesSlides/notesSlide9.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25.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9.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4.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1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style15.xml" ContentType="application/vnd.ms-office.chartstyle+xml"/>
  <Override PartName="/ppt/charts/colors15.xml" ContentType="application/vnd.ms-office.chartcolorstyle+xml"/>
  <Override PartName="/ppt/charts/colors13.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Masters/notesMaster1.xml" ContentType="application/vnd.openxmlformats-officedocument.presentationml.notesMaster+xml"/>
  <Override PartName="/ppt/authors.xml" ContentType="application/vnd.ms-powerpoint.authors+xml"/>
  <Override PartName="/ppt/charts/chart13.xml" ContentType="application/vnd.openxmlformats-officedocument.drawingml.chart+xml"/>
  <Override PartName="/ppt/charts/chart14.xml" ContentType="application/vnd.openxmlformats-officedocument.drawingml.chart+xml"/>
  <Override PartName="/ppt/commentAuthors.xml" ContentType="application/vnd.openxmlformats-officedocument.presentationml.commentAuthors+xml"/>
  <Override PartName="/ppt/charts/style14.xml" ContentType="application/vnd.ms-office.chartstyle+xml"/>
  <Override PartName="/ppt/charts/colors12.xml" ContentType="application/vnd.ms-office.chartcolorstyle+xml"/>
  <Override PartName="/ppt/charts/colors14.xml" ContentType="application/vnd.ms-office.chartcolorstyle+xml"/>
  <Override PartName="/ppt/charts/style13.xml" ContentType="application/vnd.ms-office.chartstyle+xml"/>
  <Override PartName="/ppt/charts/chart15.xml" ContentType="application/vnd.openxmlformats-officedocument.drawingml.chart+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2"/>
  </p:notesMasterIdLst>
  <p:sldIdLst>
    <p:sldId id="265" r:id="rId2"/>
    <p:sldId id="514" r:id="rId3"/>
    <p:sldId id="268" r:id="rId4"/>
    <p:sldId id="515" r:id="rId5"/>
    <p:sldId id="517" r:id="rId6"/>
    <p:sldId id="270" r:id="rId7"/>
    <p:sldId id="572" r:id="rId8"/>
    <p:sldId id="578" r:id="rId9"/>
    <p:sldId id="573" r:id="rId10"/>
    <p:sldId id="544" r:id="rId11"/>
    <p:sldId id="273" r:id="rId12"/>
    <p:sldId id="575" r:id="rId13"/>
    <p:sldId id="518" r:id="rId14"/>
    <p:sldId id="528" r:id="rId15"/>
    <p:sldId id="530" r:id="rId16"/>
    <p:sldId id="557" r:id="rId17"/>
    <p:sldId id="524" r:id="rId18"/>
    <p:sldId id="506" r:id="rId19"/>
    <p:sldId id="526" r:id="rId20"/>
    <p:sldId id="545" r:id="rId21"/>
    <p:sldId id="525" r:id="rId22"/>
    <p:sldId id="563" r:id="rId23"/>
    <p:sldId id="274" r:id="rId24"/>
    <p:sldId id="560" r:id="rId25"/>
    <p:sldId id="561" r:id="rId26"/>
    <p:sldId id="552" r:id="rId27"/>
    <p:sldId id="553" r:id="rId28"/>
    <p:sldId id="569" r:id="rId29"/>
    <p:sldId id="510" r:id="rId30"/>
    <p:sldId id="511" r:id="rId31"/>
    <p:sldId id="542" r:id="rId32"/>
    <p:sldId id="576" r:id="rId33"/>
    <p:sldId id="527" r:id="rId34"/>
    <p:sldId id="531" r:id="rId35"/>
    <p:sldId id="512" r:id="rId36"/>
    <p:sldId id="532" r:id="rId37"/>
    <p:sldId id="577" r:id="rId38"/>
    <p:sldId id="558" r:id="rId39"/>
    <p:sldId id="556" r:id="rId40"/>
    <p:sldId id="555" r:id="rId41"/>
  </p:sldIdLst>
  <p:sldSz cx="6858000" cy="9906000" type="A4"/>
  <p:notesSz cx="9144000" cy="6858000"/>
  <p:embeddedFontLst>
    <p:embeddedFont>
      <p:font typeface="Calibri" panose="020F0502020204030204" pitchFamily="34" charset="0"/>
      <p:regular r:id="rId43"/>
      <p:bold r:id="rId44"/>
      <p:italic r:id="rId45"/>
      <p:boldItalic r:id="rId46"/>
    </p:embeddedFont>
    <p:embeddedFont>
      <p:font typeface="Trebuchet MS" panose="020B060302020202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7127B5-5C4E-4121-B881-E2B7F0F50073}" name="Jess Di Simone" initials="JDS" userId="S::JDiSimone@engineeringuk.com::f0246a67-e756-48ec-a6e3-89ea5bbd800a" providerId="AD"/>
  <p188:author id="{3E2BC4E1-7B66-0ADB-0C25-A4832217740F}" name="Claudia Mollidor" initials="CM" userId="S::CMollidor@engineeringuk.com::ed7722c2-772d-4a32-90b4-b495386e94f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eanor Eyre" initials="EE" lastIdx="3" clrIdx="0">
    <p:extLst>
      <p:ext uri="{19B8F6BF-5375-455C-9EA6-DF929625EA0E}">
        <p15:presenceInfo xmlns:p15="http://schemas.microsoft.com/office/powerpoint/2012/main" userId="S::eeyre@engineeringuk.com::d1df72ff-8df4-44f7-9433-a10603e2e25d" providerId="AD"/>
      </p:ext>
    </p:extLst>
  </p:cmAuthor>
  <p:cmAuthor id="2" name="Emma Kennedy" initials="EK" lastIdx="56" clrIdx="1">
    <p:extLst>
      <p:ext uri="{19B8F6BF-5375-455C-9EA6-DF929625EA0E}">
        <p15:presenceInfo xmlns:p15="http://schemas.microsoft.com/office/powerpoint/2012/main" userId="S::EKennedy@engineeringuk.com::005841aa-1f7d-4791-8355-d14cb270207b" providerId="AD"/>
      </p:ext>
    </p:extLst>
  </p:cmAuthor>
  <p:cmAuthor id="3" name="Tamzin Caffrey" initials="TC" lastIdx="5" clrIdx="2">
    <p:extLst>
      <p:ext uri="{19B8F6BF-5375-455C-9EA6-DF929625EA0E}">
        <p15:presenceInfo xmlns:p15="http://schemas.microsoft.com/office/powerpoint/2012/main" userId="S::tcaffrey@engineeringuk.com::95e9644e-817d-4a3e-9bb5-b620cb911ee9" providerId="AD"/>
      </p:ext>
    </p:extLst>
  </p:cmAuthor>
  <p:cmAuthor id="4" name="Brian Edwards" initials="BE" lastIdx="6" clrIdx="3">
    <p:extLst>
      <p:ext uri="{19B8F6BF-5375-455C-9EA6-DF929625EA0E}">
        <p15:presenceInfo xmlns:p15="http://schemas.microsoft.com/office/powerpoint/2012/main" userId="S::BEdwards@engineeringuk.com::60e61132-69ef-4838-8263-9d2711eb1b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73"/>
    <a:srgbClr val="002060"/>
    <a:srgbClr val="005293"/>
    <a:srgbClr val="00B9E4"/>
    <a:srgbClr val="A5A5A5"/>
    <a:srgbClr val="6C5F76"/>
    <a:srgbClr val="261D57"/>
    <a:srgbClr val="644B78"/>
    <a:srgbClr val="FF0080"/>
    <a:srgbClr val="D818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1" autoAdjust="0"/>
    <p:restoredTop sz="94832" autoAdjust="0"/>
  </p:normalViewPr>
  <p:slideViewPr>
    <p:cSldViewPr snapToGrid="0">
      <p:cViewPr>
        <p:scale>
          <a:sx n="70" d="100"/>
          <a:sy n="70" d="100"/>
        </p:scale>
        <p:origin x="3252" y="114"/>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 d="1"/>
        <a:sy n="1" d="1"/>
      </p:scale>
      <p:origin x="0" y="0"/>
    </p:cViewPr>
  </p:notesTextViewPr>
  <p:sorterViewPr>
    <p:cViewPr>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viewProps" Target="view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3" Type="http://schemas.openxmlformats.org/officeDocument/2006/relationships/slide" Target="slides/slide3.xml"/><Relationship Id="rId7" Type="http://schemas.openxmlformats.org/officeDocument/2006/relationships/slide" Target="slides/slide8.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40.xml"/><Relationship Id="rId5" Type="http://schemas.openxmlformats.org/officeDocument/2006/relationships/slide" Target="slides/slide5.xml"/><Relationship Id="rId10" Type="http://schemas.openxmlformats.org/officeDocument/2006/relationships/slide" Target="slides/slide39.xml"/><Relationship Id="rId4" Type="http://schemas.openxmlformats.org/officeDocument/2006/relationships/slide" Target="slides/slide4.xml"/><Relationship Id="rId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enguk-nas\Research\Data%20repository%20(restricted%20access)\1.%20Programme%20Evaluations\Evaluation%202021-22\Big%20Bang%20at%20School\POST%20only%20Student%20Big%20Bang%20at%20School%202022_ANALYSIS%20COPY%20survey%20data_20221014.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enguk-nas\Research\Data%20repository%20(restricted%20access)\1.%20Programme%20Evaluations\Evaluation%202021-22\Big%20Bang%20at%20School\POST%20only%20Student%20Big%20Bang%20at%20School%202022_ANALYSIS%20COPY%20survey%20data_20221014.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enguk-uks-fs01.engineeringuk.com\engukdata\Research\1.%20Programme%20Evaluation\Evaluation%202021-22\Big%20Bang%20Fair_Evaluation\3.%20Data%20analysis\Copy%20of%20BBF_analysis_220929.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enguk-nas\Research\Data%20repository%20(restricted%20access)\1.%20Programme%20Evaluations\Evaluation%202021-22\Big%20Bang%20at%20School\POST%20only%20Student%20Big%20Bang%20at%20School%202022_ANALYSIS%20COPY%20survey%20data_20221014.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2.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nguk-nas\Research\Data%20repository%20(restricted%20access)\1.%20Programme%20Evaluations\Evaluation%202021-22\Big%20Bang%20at%20School\Teacher%20Big%20Bang%20School_2022_CLEAN%20survey%20data_ANALYSIS%20COPY_2022081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nguk-nas\Research\Data%20repository%20(restricted%20access)\1.%20Programme%20Evaluations\Evaluation%202021-22\Big%20Bang%20at%20School\POST%20only%20Student%20Big%20Bang%20at%20School%202022_ANALYSIS%20COPY%20survey%20data_20221010.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enguk-nas\Research\Data%20repository%20(restricted%20access)\1.%20Programme%20Evaluations\Evaluation%202021-22\Big%20Bang%20at%20School\POST%20only%20Student%20Big%20Bang%20at%20School%202022_ANALYSIS%20COPY%20survey%20data_20221010.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enguk-uks-fs01.engineeringuk.com\engukdata\Research\1.%20Programme%20Evaluation\Evaluation%202021-22\Big%20Bang%20Fair_Evaluation\3.%20Data%20analysis\BBF_analysis_220927.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enguk-nas\Research\Data%20repository%20(restricted%20access)\1.%20Programme%20Evaluations\Evaluation%202021-22\Big%20Bang%20at%20School\POST%20only%20Student%20Big%20Bang%20at%20School%202022_ANALYSIS%20COPY%20survey%20data_20221014.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enguk-nas\Research\Data%20repository%20(restricted%20access)\1.%20Programme%20Evaluations\Evaluation%202021-22\Big%20Bang%20at%20School\POST%20only%20Student%20Big%20Bang%20at%20School%202022_ANALYSIS%20COPY%20survey%20data_20221014.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Subject taught (N=54)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Sheet1!$C$1</c:f>
              <c:strCache>
                <c:ptCount val="1"/>
                <c:pt idx="0">
                  <c:v>%</c:v>
                </c:pt>
              </c:strCache>
            </c:strRef>
          </c:tx>
          <c:spPr>
            <a:solidFill>
              <a:srgbClr val="00A773"/>
            </a:solidFill>
            <a:ln>
              <a:noFill/>
            </a:ln>
            <a:effectLst/>
          </c:spPr>
          <c:invertIfNegative val="0"/>
          <c:dLbls>
            <c:dLbl>
              <c:idx val="0"/>
              <c:layout>
                <c:manualLayout>
                  <c:x val="4.2128823859110886E-4"/>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CDF-46C0-BCE5-31ADBCA0FFD5}"/>
                </c:ext>
              </c:extLst>
            </c:dLbl>
            <c:dLbl>
              <c:idx val="1"/>
              <c:layout>
                <c:manualLayout>
                  <c:x val="4.2128823859110886E-4"/>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CDF-46C0-BCE5-31ADBCA0FFD5}"/>
                </c:ext>
              </c:extLst>
            </c:dLbl>
            <c:dLbl>
              <c:idx val="2"/>
              <c:layout>
                <c:manualLayout>
                  <c:x val="-1.4989380217705537E-3"/>
                  <c:y val="3.773412240236221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CDF-46C0-BCE5-31ADBCA0FFD5}"/>
                </c:ext>
              </c:extLst>
            </c:dLbl>
            <c:dLbl>
              <c:idx val="3"/>
              <c:layout>
                <c:manualLayout>
                  <c:x val="-1.4989380217705537E-3"/>
                  <c:y val="7.546824480472374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DF-46C0-BCE5-31ADBCA0FFD5}"/>
                </c:ext>
              </c:extLst>
            </c:dLbl>
            <c:dLbl>
              <c:idx val="4"/>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B-ECDF-46C0-BCE5-31ADBCA0FFD5}"/>
                </c:ext>
              </c:extLst>
            </c:dLbl>
            <c:dLbl>
              <c:idx val="5"/>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A-ECDF-46C0-BCE5-31ADBCA0FFD5}"/>
                </c:ext>
              </c:extLst>
            </c:dLbl>
            <c:dLbl>
              <c:idx val="6"/>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9-ECDF-46C0-BCE5-31ADBCA0FFD5}"/>
                </c:ext>
              </c:extLst>
            </c:dLbl>
            <c:dLbl>
              <c:idx val="7"/>
              <c:layout>
                <c:manualLayout>
                  <c:x val="-0.18463634620490288"/>
                  <c:y val="0"/>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CDF-46C0-BCE5-31ADBCA0FFD5}"/>
                </c:ext>
              </c:extLst>
            </c:dLbl>
            <c:dLbl>
              <c:idx val="8"/>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7-ECDF-46C0-BCE5-31ADBCA0FFD5}"/>
                </c:ext>
              </c:extLst>
            </c:dLbl>
            <c:dLbl>
              <c:idx val="9"/>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6-ECDF-46C0-BCE5-31ADBCA0FFD5}"/>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Computing / Computer science</c:v>
                </c:pt>
                <c:pt idx="1">
                  <c:v>Engineering</c:v>
                </c:pt>
                <c:pt idx="2">
                  <c:v>Maths</c:v>
                </c:pt>
                <c:pt idx="3">
                  <c:v>Other STEM subject(s)</c:v>
                </c:pt>
                <c:pt idx="4">
                  <c:v>Design and technology</c:v>
                </c:pt>
                <c:pt idx="5">
                  <c:v>I do not teach a STEM subject</c:v>
                </c:pt>
                <c:pt idx="6">
                  <c:v>Physics</c:v>
                </c:pt>
                <c:pt idx="7">
                  <c:v>Biology</c:v>
                </c:pt>
                <c:pt idx="8">
                  <c:v>Chemistry</c:v>
                </c:pt>
                <c:pt idx="9">
                  <c:v>Combined science</c:v>
                </c:pt>
              </c:strCache>
            </c:strRef>
          </c:cat>
          <c:val>
            <c:numRef>
              <c:f>Sheet1!$C$2:$C$11</c:f>
              <c:numCache>
                <c:formatCode>0%</c:formatCode>
                <c:ptCount val="10"/>
                <c:pt idx="0">
                  <c:v>1.8518518518518517E-2</c:v>
                </c:pt>
                <c:pt idx="1">
                  <c:v>1.8518518518518517E-2</c:v>
                </c:pt>
                <c:pt idx="2">
                  <c:v>3.7037037037037035E-2</c:v>
                </c:pt>
                <c:pt idx="3">
                  <c:v>3.7037037037037035E-2</c:v>
                </c:pt>
                <c:pt idx="4">
                  <c:v>7.407407407407407E-2</c:v>
                </c:pt>
                <c:pt idx="5">
                  <c:v>7.407407407407407E-2</c:v>
                </c:pt>
                <c:pt idx="6">
                  <c:v>0.33333333333333331</c:v>
                </c:pt>
                <c:pt idx="7">
                  <c:v>0.3888888888888889</c:v>
                </c:pt>
                <c:pt idx="8">
                  <c:v>0.42592592592592593</c:v>
                </c:pt>
                <c:pt idx="9">
                  <c:v>0.64814814814814814</c:v>
                </c:pt>
              </c:numCache>
            </c:numRef>
          </c:val>
          <c:extLst>
            <c:ext xmlns:c16="http://schemas.microsoft.com/office/drawing/2014/chart" uri="{C3380CC4-5D6E-409C-BE32-E72D297353CC}">
              <c16:uniqueId val="{00000000-ECDF-46C0-BCE5-31ADBCA0FFD5}"/>
            </c:ext>
          </c:extLst>
        </c:ser>
        <c:dLbls>
          <c:dLblPos val="ctr"/>
          <c:showLegendKey val="0"/>
          <c:showVal val="1"/>
          <c:showCatName val="0"/>
          <c:showSerName val="0"/>
          <c:showPercent val="0"/>
          <c:showBubbleSize val="0"/>
        </c:dLbls>
        <c:gapWidth val="40"/>
        <c:axId val="617798216"/>
        <c:axId val="617799856"/>
        <c:extLst/>
      </c:barChart>
      <c:catAx>
        <c:axId val="617798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17799856"/>
        <c:crosses val="autoZero"/>
        <c:auto val="1"/>
        <c:lblAlgn val="ctr"/>
        <c:lblOffset val="100"/>
        <c:noMultiLvlLbl val="0"/>
      </c:catAx>
      <c:valAx>
        <c:axId val="6177998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17798216"/>
        <c:crosses val="autoZero"/>
        <c:crossBetween val="between"/>
        <c:majorUnit val="0.1"/>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100" b="0" i="1" u="none" strike="noStrike" kern="1200" spc="0" baseline="0">
                <a:solidFill>
                  <a:sysClr val="windowText" lastClr="000000">
                    <a:lumMod val="65000"/>
                    <a:lumOff val="35000"/>
                  </a:sysClr>
                </a:solidFill>
                <a:effectLst/>
                <a:latin typeface="Trebuchet MS" panose="020B0603020202020204" pitchFamily="34" charset="0"/>
                <a:ea typeface="+mn-ea"/>
                <a:cs typeface="+mn-cs"/>
              </a:defRPr>
            </a:pPr>
            <a:r>
              <a:rPr lang="en-US" sz="1100" b="0" i="1" u="none" strike="noStrike" kern="1200" spc="0" baseline="0" dirty="0">
                <a:solidFill>
                  <a:sysClr val="windowText" lastClr="000000">
                    <a:lumMod val="65000"/>
                    <a:lumOff val="35000"/>
                  </a:sysClr>
                </a:solidFill>
                <a:effectLst/>
                <a:latin typeface="Trebuchet MS" panose="020B0603020202020204" pitchFamily="34" charset="0"/>
                <a:ea typeface="+mn-ea"/>
                <a:cs typeface="+mn-cs"/>
              </a:rPr>
              <a:t>If you wanted to, do you think you could become an engineer? (n=1085)</a:t>
            </a:r>
          </a:p>
        </c:rich>
      </c:tx>
      <c:overlay val="0"/>
      <c:spPr>
        <a:noFill/>
        <a:ln>
          <a:noFill/>
        </a:ln>
        <a:effectLst/>
      </c:spPr>
      <c:txPr>
        <a:bodyPr rot="0" spcFirstLastPara="1" vertOverflow="ellipsis" vert="horz" wrap="square" anchor="ctr" anchorCtr="1"/>
        <a:lstStyle/>
        <a:p>
          <a:pPr algn="ctr" rtl="0">
            <a:defRPr lang="en-US" sz="1100" b="0" i="1" u="none" strike="noStrike" kern="1200" spc="0" baseline="0">
              <a:solidFill>
                <a:sysClr val="windowText" lastClr="000000">
                  <a:lumMod val="65000"/>
                  <a:lumOff val="35000"/>
                </a:sysClr>
              </a:solidFill>
              <a:effectLst/>
              <a:latin typeface="Trebuchet MS" panose="020B0603020202020204" pitchFamily="34" charset="0"/>
              <a:ea typeface="+mn-ea"/>
              <a:cs typeface="+mn-cs"/>
            </a:defRPr>
          </a:pPr>
          <a:endParaRPr lang="en-US"/>
        </a:p>
      </c:txPr>
    </c:title>
    <c:autoTitleDeleted val="0"/>
    <c:plotArea>
      <c:layout>
        <c:manualLayout>
          <c:layoutTarget val="inner"/>
          <c:xMode val="edge"/>
          <c:yMode val="edge"/>
          <c:x val="0.17346981099773542"/>
          <c:y val="0.20624343832020997"/>
          <c:w val="0.45813793198479491"/>
          <c:h val="0.61812263050452021"/>
        </c:manualLayout>
      </c:layout>
      <c:doughnutChart>
        <c:varyColors val="1"/>
        <c:ser>
          <c:idx val="0"/>
          <c:order val="0"/>
          <c:dPt>
            <c:idx val="0"/>
            <c:bubble3D val="0"/>
            <c:spPr>
              <a:solidFill>
                <a:srgbClr val="005293"/>
              </a:solidFill>
              <a:ln w="19050">
                <a:solidFill>
                  <a:schemeClr val="lt1"/>
                </a:solidFill>
              </a:ln>
              <a:effectLst/>
            </c:spPr>
            <c:extLst>
              <c:ext xmlns:c16="http://schemas.microsoft.com/office/drawing/2014/chart" uri="{C3380CC4-5D6E-409C-BE32-E72D297353CC}">
                <c16:uniqueId val="{0000000C-855B-4772-8A58-2F61DAB712CF}"/>
              </c:ext>
            </c:extLst>
          </c:dPt>
          <c:dPt>
            <c:idx val="1"/>
            <c:bubble3D val="0"/>
            <c:spPr>
              <a:solidFill>
                <a:srgbClr val="002060"/>
              </a:solidFill>
              <a:ln w="19050">
                <a:solidFill>
                  <a:schemeClr val="lt1"/>
                </a:solidFill>
              </a:ln>
              <a:effectLst/>
            </c:spPr>
            <c:extLst>
              <c:ext xmlns:c16="http://schemas.microsoft.com/office/drawing/2014/chart" uri="{C3380CC4-5D6E-409C-BE32-E72D297353CC}">
                <c16:uniqueId val="{0000000E-855B-4772-8A58-2F61DAB712C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855B-4772-8A58-2F61DAB712CF}"/>
              </c:ext>
            </c:extLst>
          </c:dPt>
          <c:dPt>
            <c:idx val="3"/>
            <c:bubble3D val="0"/>
            <c:spPr>
              <a:solidFill>
                <a:srgbClr val="00A773"/>
              </a:solidFill>
              <a:ln w="19050">
                <a:solidFill>
                  <a:schemeClr val="lt1"/>
                </a:solidFill>
              </a:ln>
              <a:effectLst/>
            </c:spPr>
            <c:extLst>
              <c:ext xmlns:c16="http://schemas.microsoft.com/office/drawing/2014/chart" uri="{C3380CC4-5D6E-409C-BE32-E72D297353CC}">
                <c16:uniqueId val="{00000012-855B-4772-8A58-2F61DAB712CF}"/>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14-855B-4772-8A58-2F61DAB712CF}"/>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f>Motivation!$G$104:$G$108</c:f>
              <c:strCache>
                <c:ptCount val="5"/>
                <c:pt idx="0">
                  <c:v>Yes, probably</c:v>
                </c:pt>
                <c:pt idx="1">
                  <c:v>Yes, definitely</c:v>
                </c:pt>
                <c:pt idx="2">
                  <c:v>No, probably not</c:v>
                </c:pt>
                <c:pt idx="3">
                  <c:v>No, definitely not</c:v>
                </c:pt>
                <c:pt idx="4">
                  <c:v>Don't know</c:v>
                </c:pt>
              </c:strCache>
            </c:strRef>
          </c:cat>
          <c:val>
            <c:numRef>
              <c:f>Motivation!$H$104:$H$108</c:f>
              <c:numCache>
                <c:formatCode>0%</c:formatCode>
                <c:ptCount val="5"/>
                <c:pt idx="0">
                  <c:v>0.33456221198156683</c:v>
                </c:pt>
                <c:pt idx="1">
                  <c:v>5.8986175115207373E-2</c:v>
                </c:pt>
                <c:pt idx="2">
                  <c:v>0.26820276497695855</c:v>
                </c:pt>
                <c:pt idx="3">
                  <c:v>0.13824884792626729</c:v>
                </c:pt>
                <c:pt idx="4">
                  <c:v>0.2</c:v>
                </c:pt>
              </c:numCache>
            </c:numRef>
          </c:val>
          <c:extLst>
            <c:ext xmlns:c16="http://schemas.microsoft.com/office/drawing/2014/chart" uri="{C3380CC4-5D6E-409C-BE32-E72D297353CC}">
              <c16:uniqueId val="{00000015-855B-4772-8A58-2F61DAB712CF}"/>
            </c:ext>
          </c:extLst>
        </c:ser>
        <c:dLbls>
          <c:showLegendKey val="0"/>
          <c:showVal val="1"/>
          <c:showCatName val="0"/>
          <c:showSerName val="0"/>
          <c:showPercent val="0"/>
          <c:showBubbleSize val="0"/>
          <c:showLeaderLines val="1"/>
        </c:dLbls>
        <c:firstSliceAng val="0"/>
        <c:holeSize val="60"/>
        <c:extLst/>
      </c:doughnutChart>
      <c:spPr>
        <a:noFill/>
        <a:ln>
          <a:noFill/>
        </a:ln>
        <a:effectLst/>
      </c:spPr>
    </c:plotArea>
    <c:legend>
      <c:legendPos val="r"/>
      <c:layout>
        <c:manualLayout>
          <c:xMode val="edge"/>
          <c:yMode val="edge"/>
          <c:x val="0.64624827929855233"/>
          <c:y val="0.22725539515893842"/>
          <c:w val="0.35375172070144761"/>
          <c:h val="0.5897018081073198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i="1" dirty="0">
                <a:latin typeface="Trebuchet MS" panose="020B0603020202020204" pitchFamily="34" charset="0"/>
              </a:rPr>
              <a:t>I think that engineering would be a suitable career for me (n=997)</a:t>
            </a:r>
          </a:p>
        </c:rich>
      </c:tx>
      <c:layout>
        <c:manualLayout>
          <c:xMode val="edge"/>
          <c:yMode val="edge"/>
          <c:x val="0.22349160686718467"/>
          <c:y val="1.713501628276284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062382758556551"/>
          <c:y val="0.22565737073294245"/>
          <c:w val="0.42769894216848042"/>
          <c:h val="0.71358123189523615"/>
        </c:manualLayout>
      </c:layout>
      <c:doughnutChart>
        <c:varyColors val="1"/>
        <c:ser>
          <c:idx val="0"/>
          <c:order val="0"/>
          <c:dPt>
            <c:idx val="0"/>
            <c:bubble3D val="0"/>
            <c:spPr>
              <a:solidFill>
                <a:srgbClr val="005293"/>
              </a:solidFill>
              <a:ln w="19050">
                <a:solidFill>
                  <a:schemeClr val="lt1"/>
                </a:solidFill>
              </a:ln>
              <a:effectLst/>
            </c:spPr>
            <c:extLst>
              <c:ext xmlns:c16="http://schemas.microsoft.com/office/drawing/2014/chart" uri="{C3380CC4-5D6E-409C-BE32-E72D297353CC}">
                <c16:uniqueId val="{00000001-38D7-4FE4-AEFB-5AB1D7FB6AD5}"/>
              </c:ext>
            </c:extLst>
          </c:dPt>
          <c:dPt>
            <c:idx val="1"/>
            <c:bubble3D val="0"/>
            <c:spPr>
              <a:solidFill>
                <a:srgbClr val="002060"/>
              </a:solidFill>
              <a:ln w="19050">
                <a:solidFill>
                  <a:schemeClr val="lt1"/>
                </a:solidFill>
              </a:ln>
              <a:effectLst/>
            </c:spPr>
            <c:extLst>
              <c:ext xmlns:c16="http://schemas.microsoft.com/office/drawing/2014/chart" uri="{C3380CC4-5D6E-409C-BE32-E72D297353CC}">
                <c16:uniqueId val="{00000003-38D7-4FE4-AEFB-5AB1D7FB6AD5}"/>
              </c:ext>
            </c:extLst>
          </c:dPt>
          <c:dPt>
            <c:idx val="2"/>
            <c:bubble3D val="0"/>
            <c:spPr>
              <a:solidFill>
                <a:srgbClr val="00B9E4"/>
              </a:solidFill>
              <a:ln w="19050">
                <a:solidFill>
                  <a:schemeClr val="lt1"/>
                </a:solidFill>
              </a:ln>
              <a:effectLst/>
            </c:spPr>
            <c:extLst>
              <c:ext xmlns:c16="http://schemas.microsoft.com/office/drawing/2014/chart" uri="{C3380CC4-5D6E-409C-BE32-E72D297353CC}">
                <c16:uniqueId val="{00000005-38D7-4FE4-AEFB-5AB1D7FB6AD5}"/>
              </c:ext>
            </c:extLst>
          </c:dPt>
          <c:dPt>
            <c:idx val="3"/>
            <c:bubble3D val="0"/>
            <c:spPr>
              <a:solidFill>
                <a:srgbClr val="00A773"/>
              </a:solidFill>
              <a:ln w="19050">
                <a:solidFill>
                  <a:schemeClr val="lt1"/>
                </a:solidFill>
              </a:ln>
              <a:effectLst/>
            </c:spPr>
            <c:extLst>
              <c:ext xmlns:c16="http://schemas.microsoft.com/office/drawing/2014/chart" uri="{C3380CC4-5D6E-409C-BE32-E72D297353CC}">
                <c16:uniqueId val="{00000007-38D7-4FE4-AEFB-5AB1D7FB6AD5}"/>
              </c:ext>
            </c:extLst>
          </c:dPt>
          <c:dPt>
            <c:idx val="4"/>
            <c:bubble3D val="0"/>
            <c:spPr>
              <a:solidFill>
                <a:srgbClr val="92D050"/>
              </a:solidFill>
              <a:ln w="19050">
                <a:solidFill>
                  <a:schemeClr val="lt1"/>
                </a:solidFill>
              </a:ln>
              <a:effectLst/>
            </c:spPr>
            <c:extLst>
              <c:ext xmlns:c16="http://schemas.microsoft.com/office/drawing/2014/chart" uri="{C3380CC4-5D6E-409C-BE32-E72D297353CC}">
                <c16:uniqueId val="{00000009-38D7-4FE4-AEFB-5AB1D7FB6AD5}"/>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'Knowlege &amp; perception'!$S$35:$S$39</c:f>
              <c:strCache>
                <c:ptCount val="5"/>
                <c:pt idx="0">
                  <c:v>Strongly agree</c:v>
                </c:pt>
                <c:pt idx="1">
                  <c:v>Agree</c:v>
                </c:pt>
                <c:pt idx="2">
                  <c:v>Neither agree nor disagree</c:v>
                </c:pt>
                <c:pt idx="3">
                  <c:v>Disagree</c:v>
                </c:pt>
                <c:pt idx="4">
                  <c:v>Strongly disagree</c:v>
                </c:pt>
              </c:strCache>
            </c:strRef>
          </c:cat>
          <c:val>
            <c:numRef>
              <c:f>'Knowlege &amp; perception'!$T$35:$T$39</c:f>
              <c:numCache>
                <c:formatCode>0%</c:formatCode>
                <c:ptCount val="5"/>
                <c:pt idx="0">
                  <c:v>0.05</c:v>
                </c:pt>
                <c:pt idx="1">
                  <c:v>0.17</c:v>
                </c:pt>
                <c:pt idx="2">
                  <c:v>0.35</c:v>
                </c:pt>
                <c:pt idx="3">
                  <c:v>0.28999999999999998</c:v>
                </c:pt>
                <c:pt idx="4">
                  <c:v>0.14000000000000001</c:v>
                </c:pt>
              </c:numCache>
            </c:numRef>
          </c:val>
          <c:extLst>
            <c:ext xmlns:c16="http://schemas.microsoft.com/office/drawing/2014/chart" uri="{C3380CC4-5D6E-409C-BE32-E72D297353CC}">
              <c16:uniqueId val="{0000000A-38D7-4FE4-AEFB-5AB1D7FB6AD5}"/>
            </c:ext>
          </c:extLst>
        </c:ser>
        <c:dLbls>
          <c:showLegendKey val="0"/>
          <c:showVal val="1"/>
          <c:showCatName val="0"/>
          <c:showSerName val="0"/>
          <c:showPercent val="0"/>
          <c:showBubbleSize val="0"/>
          <c:showLeaderLines val="1"/>
        </c:dLbls>
        <c:firstSliceAng val="0"/>
        <c:holeSize val="54"/>
      </c:doughnutChart>
      <c:spPr>
        <a:noFill/>
        <a:ln>
          <a:noFill/>
        </a:ln>
        <a:effectLst/>
      </c:spPr>
    </c:plotArea>
    <c:legend>
      <c:legendPos val="r"/>
      <c:layout>
        <c:manualLayout>
          <c:xMode val="edge"/>
          <c:yMode val="edge"/>
          <c:x val="0.68930865859480361"/>
          <c:y val="0.25371562259249647"/>
          <c:w val="0.29015092355055949"/>
          <c:h val="0.703157655192202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dLblPos val="ctr"/>
          <c:showLegendKey val="0"/>
          <c:showVal val="1"/>
          <c:showCatName val="0"/>
          <c:showSerName val="0"/>
          <c:showPercent val="0"/>
          <c:showBubbleSize val="0"/>
        </c:dLbls>
        <c:gapWidth val="44"/>
        <c:overlap val="-27"/>
        <c:axId val="774151928"/>
        <c:axId val="774150288"/>
      </c:barChart>
      <c:catAx>
        <c:axId val="774151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74150288"/>
        <c:crosses val="autoZero"/>
        <c:auto val="1"/>
        <c:lblAlgn val="ctr"/>
        <c:lblOffset val="100"/>
        <c:noMultiLvlLbl val="0"/>
      </c:catAx>
      <c:valAx>
        <c:axId val="77415028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74151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Motivation!$I$148</c:f>
              <c:strCache>
                <c:ptCount val="1"/>
                <c:pt idx="0">
                  <c:v>Likely or Very likely</c:v>
                </c:pt>
              </c:strCache>
            </c:strRef>
          </c:tx>
          <c:spPr>
            <a:solidFill>
              <a:srgbClr val="00A77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Motivation!$H$149:$H$151</c:f>
              <c:strCache>
                <c:ptCount val="3"/>
                <c:pt idx="0">
                  <c:v>Science (n=1021)</c:v>
                </c:pt>
                <c:pt idx="1">
                  <c:v>Technology (n=1011)</c:v>
                </c:pt>
                <c:pt idx="2">
                  <c:v>Engineering (n=1008)</c:v>
                </c:pt>
              </c:strCache>
            </c:strRef>
          </c:cat>
          <c:val>
            <c:numRef>
              <c:f>Motivation!$I$149:$I$151</c:f>
              <c:numCache>
                <c:formatCode>0%</c:formatCode>
                <c:ptCount val="3"/>
                <c:pt idx="0">
                  <c:v>0.37</c:v>
                </c:pt>
                <c:pt idx="1">
                  <c:v>0.32</c:v>
                </c:pt>
                <c:pt idx="2">
                  <c:v>0.24</c:v>
                </c:pt>
              </c:numCache>
            </c:numRef>
          </c:val>
          <c:extLst>
            <c:ext xmlns:c16="http://schemas.microsoft.com/office/drawing/2014/chart" uri="{C3380CC4-5D6E-409C-BE32-E72D297353CC}">
              <c16:uniqueId val="{00000000-6C15-4C4E-8671-A5328C9433E8}"/>
            </c:ext>
          </c:extLst>
        </c:ser>
        <c:dLbls>
          <c:showLegendKey val="0"/>
          <c:showVal val="0"/>
          <c:showCatName val="0"/>
          <c:showSerName val="0"/>
          <c:showPercent val="0"/>
          <c:showBubbleSize val="0"/>
        </c:dLbls>
        <c:gapWidth val="50"/>
        <c:overlap val="-27"/>
        <c:axId val="599673480"/>
        <c:axId val="599670200"/>
      </c:barChart>
      <c:catAx>
        <c:axId val="599673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670200"/>
        <c:crosses val="autoZero"/>
        <c:auto val="1"/>
        <c:lblAlgn val="ctr"/>
        <c:lblOffset val="100"/>
        <c:noMultiLvlLbl val="0"/>
      </c:catAx>
      <c:valAx>
        <c:axId val="599670200"/>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673480"/>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t>Knowledge about STEM careers (n=47)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1512535723894272E-2"/>
          <c:y val="0.26577265711046161"/>
          <c:w val="0.22175988086112985"/>
          <c:h val="0.3544412114893522"/>
        </c:manualLayout>
      </c:layout>
      <c:doughnutChart>
        <c:varyColors val="1"/>
        <c:ser>
          <c:idx val="0"/>
          <c:order val="0"/>
          <c:tx>
            <c:strRef>
              <c:f>Sheet1!$B$1</c:f>
              <c:strCache>
                <c:ptCount val="1"/>
                <c:pt idx="0">
                  <c:v>knowledge</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01-BDD0-415A-B00D-29BAD45E594A}"/>
              </c:ext>
            </c:extLst>
          </c:dPt>
          <c:dPt>
            <c:idx val="1"/>
            <c:bubble3D val="0"/>
            <c:spPr>
              <a:solidFill>
                <a:srgbClr val="00A773"/>
              </a:solidFill>
              <a:ln w="19050">
                <a:solidFill>
                  <a:schemeClr val="lt1"/>
                </a:solidFill>
              </a:ln>
              <a:effectLst/>
            </c:spPr>
            <c:extLst>
              <c:ext xmlns:c16="http://schemas.microsoft.com/office/drawing/2014/chart" uri="{C3380CC4-5D6E-409C-BE32-E72D297353CC}">
                <c16:uniqueId val="{00000003-BDD0-415A-B00D-29BAD45E594A}"/>
              </c:ext>
            </c:extLst>
          </c:dPt>
          <c:dPt>
            <c:idx val="2"/>
            <c:bubble3D val="0"/>
            <c:spPr>
              <a:solidFill>
                <a:srgbClr val="00B9E4"/>
              </a:solidFill>
              <a:ln w="19050">
                <a:solidFill>
                  <a:schemeClr val="lt1"/>
                </a:solidFill>
              </a:ln>
              <a:effectLst/>
            </c:spPr>
            <c:extLst>
              <c:ext xmlns:c16="http://schemas.microsoft.com/office/drawing/2014/chart" uri="{C3380CC4-5D6E-409C-BE32-E72D297353CC}">
                <c16:uniqueId val="{00000005-BDD0-415A-B00D-29BAD45E594A}"/>
              </c:ext>
            </c:extLst>
          </c:dPt>
          <c:dPt>
            <c:idx val="3"/>
            <c:bubble3D val="0"/>
            <c:spPr>
              <a:solidFill>
                <a:srgbClr val="002060"/>
              </a:solidFill>
              <a:ln w="19050">
                <a:solidFill>
                  <a:schemeClr val="lt1"/>
                </a:solidFill>
              </a:ln>
              <a:effectLst/>
            </c:spPr>
            <c:extLst>
              <c:ext xmlns:c16="http://schemas.microsoft.com/office/drawing/2014/chart" uri="{C3380CC4-5D6E-409C-BE32-E72D297353CC}">
                <c16:uniqueId val="{00000007-E8B9-4EFE-80E9-CF8AD40612E2}"/>
              </c:ext>
            </c:extLst>
          </c:dPt>
          <c:dPt>
            <c:idx val="4"/>
            <c:bubble3D val="0"/>
            <c:spPr>
              <a:solidFill>
                <a:srgbClr val="005293"/>
              </a:solidFill>
              <a:ln w="19050">
                <a:solidFill>
                  <a:schemeClr val="lt1"/>
                </a:solidFill>
              </a:ln>
              <a:effectLst/>
            </c:spPr>
            <c:extLst>
              <c:ext xmlns:c16="http://schemas.microsoft.com/office/drawing/2014/chart" uri="{C3380CC4-5D6E-409C-BE32-E72D297353CC}">
                <c16:uniqueId val="{00000009-FEE1-4ED8-AF29-915131D1A3C8}"/>
              </c:ext>
            </c:extLst>
          </c:dPt>
          <c:dLbls>
            <c:dLbl>
              <c:idx val="0"/>
              <c:delete val="1"/>
              <c:extLst>
                <c:ext xmlns:c15="http://schemas.microsoft.com/office/drawing/2012/chart" uri="{CE6537A1-D6FC-4f65-9D91-7224C49458BB}"/>
                <c:ext xmlns:c16="http://schemas.microsoft.com/office/drawing/2014/chart" uri="{C3380CC4-5D6E-409C-BE32-E72D297353CC}">
                  <c16:uniqueId val="{00000001-BDD0-415A-B00D-29BAD45E594A}"/>
                </c:ext>
              </c:extLst>
            </c:dLbl>
            <c:dLbl>
              <c:idx val="1"/>
              <c:delete val="1"/>
              <c:extLst>
                <c:ext xmlns:c15="http://schemas.microsoft.com/office/drawing/2012/chart" uri="{CE6537A1-D6FC-4f65-9D91-7224C49458BB}"/>
                <c:ext xmlns:c16="http://schemas.microsoft.com/office/drawing/2014/chart" uri="{C3380CC4-5D6E-409C-BE32-E72D297353CC}">
                  <c16:uniqueId val="{00000003-BDD0-415A-B00D-29BAD45E594A}"/>
                </c:ext>
              </c:extLst>
            </c:dLbl>
            <c:dLbl>
              <c:idx val="2"/>
              <c:layout>
                <c:manualLayout>
                  <c:x val="2.0146245881916967E-2"/>
                  <c:y val="-5.4739935863760213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DD0-415A-B00D-29BAD45E594A}"/>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Strongly disagree</c:v>
                </c:pt>
                <c:pt idx="1">
                  <c:v>Disagree</c:v>
                </c:pt>
                <c:pt idx="2">
                  <c:v>Neither agree nor disagree</c:v>
                </c:pt>
                <c:pt idx="3">
                  <c:v>Agree</c:v>
                </c:pt>
                <c:pt idx="4">
                  <c:v>Strongly agree</c:v>
                </c:pt>
              </c:strCache>
            </c:strRef>
          </c:cat>
          <c:val>
            <c:numRef>
              <c:f>Sheet1!$B$2:$B$6</c:f>
              <c:numCache>
                <c:formatCode>0%</c:formatCode>
                <c:ptCount val="5"/>
                <c:pt idx="0">
                  <c:v>0</c:v>
                </c:pt>
                <c:pt idx="1">
                  <c:v>0</c:v>
                </c:pt>
                <c:pt idx="2">
                  <c:v>0.04</c:v>
                </c:pt>
                <c:pt idx="3">
                  <c:v>0.49</c:v>
                </c:pt>
                <c:pt idx="4">
                  <c:v>0.47</c:v>
                </c:pt>
              </c:numCache>
            </c:numRef>
          </c:val>
          <c:extLst>
            <c:ext xmlns:c16="http://schemas.microsoft.com/office/drawing/2014/chart" uri="{C3380CC4-5D6E-409C-BE32-E72D297353CC}">
              <c16:uniqueId val="{00000004-BDD0-415A-B00D-29BAD45E594A}"/>
            </c:ext>
          </c:extLst>
        </c:ser>
        <c:dLbls>
          <c:showLegendKey val="0"/>
          <c:showVal val="1"/>
          <c:showCatName val="0"/>
          <c:showSerName val="0"/>
          <c:showPercent val="0"/>
          <c:showBubbleSize val="0"/>
          <c:showLeaderLines val="1"/>
        </c:dLbls>
        <c:firstSliceAng val="0"/>
        <c:holeSize val="61"/>
      </c:doughnutChart>
      <c:spPr>
        <a:noFill/>
        <a:ln>
          <a:noFill/>
        </a:ln>
        <a:effectLst/>
      </c:spPr>
    </c:plotArea>
    <c:legend>
      <c:legendPos val="t"/>
      <c:layout>
        <c:manualLayout>
          <c:xMode val="edge"/>
          <c:yMode val="edge"/>
          <c:x val="5.9710617420569859E-3"/>
          <c:y val="0.10552510785719647"/>
          <c:w val="0.98402862733950258"/>
          <c:h val="6.363016796717327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492087141287137E-2"/>
          <c:y val="0.10664580633004631"/>
          <c:w val="0.71161002436526066"/>
          <c:h val="0.81597757133150217"/>
        </c:manualLayout>
      </c:layout>
      <c:doughnutChart>
        <c:varyColors val="1"/>
        <c:ser>
          <c:idx val="0"/>
          <c:order val="0"/>
          <c:tx>
            <c:strRef>
              <c:f>Sheet1!$B$1</c:f>
              <c:strCache>
                <c:ptCount val="1"/>
                <c:pt idx="0">
                  <c:v>knowledge engineers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914-4EA0-B4C3-95A85FE4A051}"/>
              </c:ext>
            </c:extLst>
          </c:dPt>
          <c:dPt>
            <c:idx val="1"/>
            <c:bubble3D val="0"/>
            <c:spPr>
              <a:solidFill>
                <a:srgbClr val="00A773"/>
              </a:solidFill>
              <a:ln w="19050">
                <a:solidFill>
                  <a:schemeClr val="lt1"/>
                </a:solidFill>
              </a:ln>
              <a:effectLst/>
            </c:spPr>
            <c:extLst>
              <c:ext xmlns:c16="http://schemas.microsoft.com/office/drawing/2014/chart" uri="{C3380CC4-5D6E-409C-BE32-E72D297353CC}">
                <c16:uniqueId val="{00000003-0914-4EA0-B4C3-95A85FE4A051}"/>
              </c:ext>
            </c:extLst>
          </c:dPt>
          <c:dPt>
            <c:idx val="2"/>
            <c:bubble3D val="0"/>
            <c:spPr>
              <a:solidFill>
                <a:srgbClr val="00B9E4"/>
              </a:solidFill>
              <a:ln w="19050">
                <a:solidFill>
                  <a:schemeClr val="lt1"/>
                </a:solidFill>
              </a:ln>
              <a:effectLst/>
            </c:spPr>
            <c:extLst>
              <c:ext xmlns:c16="http://schemas.microsoft.com/office/drawing/2014/chart" uri="{C3380CC4-5D6E-409C-BE32-E72D297353CC}">
                <c16:uniqueId val="{00000005-0914-4EA0-B4C3-95A85FE4A051}"/>
              </c:ext>
            </c:extLst>
          </c:dPt>
          <c:dPt>
            <c:idx val="3"/>
            <c:bubble3D val="0"/>
            <c:spPr>
              <a:solidFill>
                <a:srgbClr val="002060"/>
              </a:solidFill>
              <a:ln w="19050">
                <a:solidFill>
                  <a:schemeClr val="lt1"/>
                </a:solidFill>
              </a:ln>
              <a:effectLst/>
            </c:spPr>
            <c:extLst>
              <c:ext xmlns:c16="http://schemas.microsoft.com/office/drawing/2014/chart" uri="{C3380CC4-5D6E-409C-BE32-E72D297353CC}">
                <c16:uniqueId val="{00000007-0914-4EA0-B4C3-95A85FE4A051}"/>
              </c:ext>
            </c:extLst>
          </c:dPt>
          <c:dPt>
            <c:idx val="4"/>
            <c:bubble3D val="0"/>
            <c:spPr>
              <a:solidFill>
                <a:srgbClr val="005293"/>
              </a:solidFill>
              <a:ln w="19050">
                <a:solidFill>
                  <a:schemeClr val="lt1"/>
                </a:solidFill>
              </a:ln>
              <a:effectLst/>
            </c:spPr>
            <c:extLst>
              <c:ext xmlns:c16="http://schemas.microsoft.com/office/drawing/2014/chart" uri="{C3380CC4-5D6E-409C-BE32-E72D297353CC}">
                <c16:uniqueId val="{00000009-43D2-4774-993C-683C91044D5F}"/>
              </c:ext>
            </c:extLst>
          </c:dPt>
          <c:dLbls>
            <c:dLbl>
              <c:idx val="0"/>
              <c:layout>
                <c:manualLayout>
                  <c:x val="-0.1328063571768964"/>
                  <c:y val="-0.130529369108049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14-4EA0-B4C3-95A85FE4A051}"/>
                </c:ext>
              </c:extLst>
            </c:dLbl>
            <c:dLbl>
              <c:idx val="1"/>
              <c:layout>
                <c:manualLayout>
                  <c:x val="0.10118579594430194"/>
                  <c:y val="-0.13778100072516317"/>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914-4EA0-B4C3-95A85FE4A05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Strongly disagree</c:v>
                </c:pt>
                <c:pt idx="1">
                  <c:v>Disagree</c:v>
                </c:pt>
                <c:pt idx="2">
                  <c:v>Neither agree nor disagree</c:v>
                </c:pt>
                <c:pt idx="3">
                  <c:v>Agree</c:v>
                </c:pt>
                <c:pt idx="4">
                  <c:v>Strongly agree</c:v>
                </c:pt>
              </c:strCache>
            </c:strRef>
          </c:cat>
          <c:val>
            <c:numRef>
              <c:f>Sheet1!$B$2:$B$6</c:f>
              <c:numCache>
                <c:formatCode>0%</c:formatCode>
                <c:ptCount val="5"/>
                <c:pt idx="0">
                  <c:v>0.02</c:v>
                </c:pt>
                <c:pt idx="1">
                  <c:v>0.02</c:v>
                </c:pt>
                <c:pt idx="2">
                  <c:v>0.06</c:v>
                </c:pt>
                <c:pt idx="3">
                  <c:v>0.51</c:v>
                </c:pt>
                <c:pt idx="4">
                  <c:v>0.38</c:v>
                </c:pt>
              </c:numCache>
            </c:numRef>
          </c:val>
          <c:extLst>
            <c:ext xmlns:c16="http://schemas.microsoft.com/office/drawing/2014/chart" uri="{C3380CC4-5D6E-409C-BE32-E72D297353CC}">
              <c16:uniqueId val="{00000008-0914-4EA0-B4C3-95A85FE4A051}"/>
            </c:ext>
          </c:extLst>
        </c:ser>
        <c:dLbls>
          <c:showLegendKey val="0"/>
          <c:showVal val="1"/>
          <c:showCatName val="0"/>
          <c:showSerName val="0"/>
          <c:showPercent val="0"/>
          <c:showBubbleSize val="0"/>
          <c:showLeaderLines val="1"/>
        </c:dLbls>
        <c:firstSliceAng val="0"/>
        <c:holeSize val="6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44036965029926E-2"/>
          <c:y val="0.10664580633004631"/>
          <c:w val="0.71161002436526066"/>
          <c:h val="0.81597757133150217"/>
        </c:manualLayout>
      </c:layout>
      <c:doughnutChart>
        <c:varyColors val="1"/>
        <c:ser>
          <c:idx val="0"/>
          <c:order val="0"/>
          <c:tx>
            <c:strRef>
              <c:f>Sheet1!$B$1</c:f>
              <c:strCache>
                <c:ptCount val="1"/>
                <c:pt idx="0">
                  <c:v>Knowledge tech</c:v>
                </c:pt>
              </c:strCache>
            </c:strRef>
          </c:tx>
          <c:dPt>
            <c:idx val="0"/>
            <c:bubble3D val="0"/>
            <c:spPr>
              <a:solidFill>
                <a:srgbClr val="00A773"/>
              </a:solidFill>
              <a:ln w="19050">
                <a:solidFill>
                  <a:schemeClr val="lt1"/>
                </a:solidFill>
              </a:ln>
              <a:effectLst/>
            </c:spPr>
            <c:extLst>
              <c:ext xmlns:c16="http://schemas.microsoft.com/office/drawing/2014/chart" uri="{C3380CC4-5D6E-409C-BE32-E72D297353CC}">
                <c16:uniqueId val="{00000001-616D-48CD-BF2D-D0F7743453B9}"/>
              </c:ext>
            </c:extLst>
          </c:dPt>
          <c:dPt>
            <c:idx val="1"/>
            <c:bubble3D val="0"/>
            <c:spPr>
              <a:solidFill>
                <a:srgbClr val="00B9E4"/>
              </a:solidFill>
              <a:ln w="19050">
                <a:solidFill>
                  <a:schemeClr val="lt1"/>
                </a:solidFill>
              </a:ln>
              <a:effectLst/>
            </c:spPr>
            <c:extLst>
              <c:ext xmlns:c16="http://schemas.microsoft.com/office/drawing/2014/chart" uri="{C3380CC4-5D6E-409C-BE32-E72D297353CC}">
                <c16:uniqueId val="{00000003-616D-48CD-BF2D-D0F7743453B9}"/>
              </c:ext>
            </c:extLst>
          </c:dPt>
          <c:dPt>
            <c:idx val="2"/>
            <c:bubble3D val="0"/>
            <c:spPr>
              <a:solidFill>
                <a:srgbClr val="002060"/>
              </a:solidFill>
              <a:ln w="19050">
                <a:solidFill>
                  <a:schemeClr val="lt1"/>
                </a:solidFill>
              </a:ln>
              <a:effectLst/>
            </c:spPr>
            <c:extLst>
              <c:ext xmlns:c16="http://schemas.microsoft.com/office/drawing/2014/chart" uri="{C3380CC4-5D6E-409C-BE32-E72D297353CC}">
                <c16:uniqueId val="{00000005-616D-48CD-BF2D-D0F7743453B9}"/>
              </c:ext>
            </c:extLst>
          </c:dPt>
          <c:dPt>
            <c:idx val="3"/>
            <c:bubble3D val="0"/>
            <c:spPr>
              <a:solidFill>
                <a:srgbClr val="005293"/>
              </a:solidFill>
              <a:ln w="19050">
                <a:solidFill>
                  <a:schemeClr val="lt1"/>
                </a:solidFill>
              </a:ln>
              <a:effectLst/>
            </c:spPr>
            <c:extLst>
              <c:ext xmlns:c16="http://schemas.microsoft.com/office/drawing/2014/chart" uri="{C3380CC4-5D6E-409C-BE32-E72D297353CC}">
                <c16:uniqueId val="{00000007-616D-48CD-BF2D-D0F7743453B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Sheet1!$A$3:$A$6</c:f>
              <c:strCache>
                <c:ptCount val="4"/>
                <c:pt idx="0">
                  <c:v>Disagree</c:v>
                </c:pt>
                <c:pt idx="1">
                  <c:v>Neither agree nor disagree</c:v>
                </c:pt>
                <c:pt idx="2">
                  <c:v>Agree</c:v>
                </c:pt>
                <c:pt idx="3">
                  <c:v>Strongly agree</c:v>
                </c:pt>
              </c:strCache>
            </c:strRef>
          </c:cat>
          <c:val>
            <c:numRef>
              <c:f>Sheet1!$B$3:$B$6</c:f>
              <c:numCache>
                <c:formatCode>0%</c:formatCode>
                <c:ptCount val="4"/>
                <c:pt idx="0">
                  <c:v>0.06</c:v>
                </c:pt>
                <c:pt idx="1">
                  <c:v>0.13</c:v>
                </c:pt>
                <c:pt idx="2">
                  <c:v>0.51</c:v>
                </c:pt>
                <c:pt idx="3">
                  <c:v>0.3</c:v>
                </c:pt>
              </c:numCache>
            </c:numRef>
          </c:val>
          <c:extLst>
            <c:ext xmlns:c16="http://schemas.microsoft.com/office/drawing/2014/chart" uri="{C3380CC4-5D6E-409C-BE32-E72D297353CC}">
              <c16:uniqueId val="{00000008-616D-48CD-BF2D-D0F7743453B9}"/>
            </c:ext>
          </c:extLst>
        </c:ser>
        <c:dLbls>
          <c:showLegendKey val="0"/>
          <c:showVal val="1"/>
          <c:showCatName val="0"/>
          <c:showSerName val="0"/>
          <c:showPercent val="0"/>
          <c:showBubbleSize val="0"/>
          <c:showLeaderLines val="1"/>
        </c:dLbls>
        <c:firstSliceAng val="0"/>
        <c:holeSize val="6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i="1" dirty="0">
                <a:solidFill>
                  <a:schemeClr val="accent3">
                    <a:lumMod val="75000"/>
                  </a:schemeClr>
                </a:solidFill>
              </a:rPr>
              <a:t>I enjoyed taking part in the </a:t>
            </a:r>
          </a:p>
          <a:p>
            <a:pPr>
              <a:defRPr/>
            </a:pPr>
            <a:r>
              <a:rPr lang="en-US" sz="1200" i="1" dirty="0">
                <a:solidFill>
                  <a:schemeClr val="accent3">
                    <a:lumMod val="75000"/>
                  </a:schemeClr>
                </a:solidFill>
              </a:rPr>
              <a:t>Big Bang at School (n=1,198)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39282817749971"/>
          <c:y val="0.2988553291119575"/>
          <c:w val="0.48045417680454183"/>
          <c:h val="0.64910208041223971"/>
        </c:manualLayout>
      </c:layout>
      <c:doughnutChart>
        <c:varyColors val="1"/>
        <c:ser>
          <c:idx val="0"/>
          <c:order val="0"/>
          <c:tx>
            <c:strRef>
              <c:f>Sheet1!$B$1</c:f>
              <c:strCache>
                <c:ptCount val="1"/>
                <c:pt idx="0">
                  <c:v>Sales</c:v>
                </c:pt>
              </c:strCache>
            </c:strRef>
          </c:tx>
          <c:dPt>
            <c:idx val="0"/>
            <c:bubble3D val="0"/>
            <c:spPr>
              <a:solidFill>
                <a:srgbClr val="005293"/>
              </a:solidFill>
              <a:ln w="19050">
                <a:solidFill>
                  <a:schemeClr val="lt1"/>
                </a:solidFill>
              </a:ln>
              <a:effectLst/>
            </c:spPr>
            <c:extLst>
              <c:ext xmlns:c16="http://schemas.microsoft.com/office/drawing/2014/chart" uri="{C3380CC4-5D6E-409C-BE32-E72D297353CC}">
                <c16:uniqueId val="{00000001-D04F-42A5-9F54-DAAE50498082}"/>
              </c:ext>
            </c:extLst>
          </c:dPt>
          <c:dPt>
            <c:idx val="1"/>
            <c:bubble3D val="0"/>
            <c:spPr>
              <a:solidFill>
                <a:srgbClr val="002060"/>
              </a:solidFill>
              <a:ln w="19050">
                <a:solidFill>
                  <a:schemeClr val="lt1"/>
                </a:solidFill>
              </a:ln>
              <a:effectLst/>
            </c:spPr>
            <c:extLst>
              <c:ext xmlns:c16="http://schemas.microsoft.com/office/drawing/2014/chart" uri="{C3380CC4-5D6E-409C-BE32-E72D297353CC}">
                <c16:uniqueId val="{00000002-D04F-42A5-9F54-DAAE50498082}"/>
              </c:ext>
            </c:extLst>
          </c:dPt>
          <c:dPt>
            <c:idx val="2"/>
            <c:bubble3D val="0"/>
            <c:spPr>
              <a:solidFill>
                <a:srgbClr val="00B9E4"/>
              </a:solidFill>
              <a:ln w="19050">
                <a:solidFill>
                  <a:schemeClr val="lt1"/>
                </a:solidFill>
              </a:ln>
              <a:effectLst/>
            </c:spPr>
            <c:extLst>
              <c:ext xmlns:c16="http://schemas.microsoft.com/office/drawing/2014/chart" uri="{C3380CC4-5D6E-409C-BE32-E72D297353CC}">
                <c16:uniqueId val="{00000003-D04F-42A5-9F54-DAAE50498082}"/>
              </c:ext>
            </c:extLst>
          </c:dPt>
          <c:dPt>
            <c:idx val="3"/>
            <c:bubble3D val="0"/>
            <c:spPr>
              <a:solidFill>
                <a:srgbClr val="00B050"/>
              </a:solidFill>
              <a:ln w="19050">
                <a:solidFill>
                  <a:schemeClr val="lt1"/>
                </a:solidFill>
              </a:ln>
              <a:effectLst/>
            </c:spPr>
            <c:extLst>
              <c:ext xmlns:c16="http://schemas.microsoft.com/office/drawing/2014/chart" uri="{C3380CC4-5D6E-409C-BE32-E72D297353CC}">
                <c16:uniqueId val="{00000004-D04F-42A5-9F54-DAAE50498082}"/>
              </c:ext>
            </c:extLst>
          </c:dPt>
          <c:dPt>
            <c:idx val="4"/>
            <c:bubble3D val="0"/>
            <c:spPr>
              <a:solidFill>
                <a:srgbClr val="92D050"/>
              </a:solidFill>
              <a:ln w="19050">
                <a:solidFill>
                  <a:schemeClr val="lt1"/>
                </a:solidFill>
              </a:ln>
              <a:effectLst/>
            </c:spPr>
            <c:extLst>
              <c:ext xmlns:c16="http://schemas.microsoft.com/office/drawing/2014/chart" uri="{C3380CC4-5D6E-409C-BE32-E72D297353CC}">
                <c16:uniqueId val="{00000005-D04F-42A5-9F54-DAAE50498082}"/>
              </c:ext>
            </c:extLst>
          </c:dPt>
          <c:dLbls>
            <c:dLbl>
              <c:idx val="3"/>
              <c:layout>
                <c:manualLayout>
                  <c:x val="-6.2536206696790678E-2"/>
                  <c:y val="-0.13915591528081436"/>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04F-42A5-9F54-DAAE50498082}"/>
                </c:ext>
              </c:extLst>
            </c:dLbl>
            <c:dLbl>
              <c:idx val="4"/>
              <c:layout>
                <c:manualLayout>
                  <c:x val="-3.6786003939288949E-3"/>
                  <c:y val="-0.1540654776323302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04F-42A5-9F54-DAAE5049808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Strongly agree</c:v>
                </c:pt>
                <c:pt idx="1">
                  <c:v>Agree</c:v>
                </c:pt>
                <c:pt idx="2">
                  <c:v>Neither agree nor disagree</c:v>
                </c:pt>
                <c:pt idx="3">
                  <c:v>Disagree</c:v>
                </c:pt>
                <c:pt idx="4">
                  <c:v>Strongly disagree</c:v>
                </c:pt>
              </c:strCache>
            </c:strRef>
          </c:cat>
          <c:val>
            <c:numRef>
              <c:f>Sheet1!$B$2:$B$6</c:f>
              <c:numCache>
                <c:formatCode>0.00%</c:formatCode>
                <c:ptCount val="5"/>
                <c:pt idx="0">
                  <c:v>0.25290000000000001</c:v>
                </c:pt>
                <c:pt idx="1">
                  <c:v>0.48749999999999999</c:v>
                </c:pt>
                <c:pt idx="2">
                  <c:v>0.19450000000000001</c:v>
                </c:pt>
                <c:pt idx="3">
                  <c:v>3.8399999999999997E-2</c:v>
                </c:pt>
                <c:pt idx="4">
                  <c:v>2.6700000000000002E-2</c:v>
                </c:pt>
              </c:numCache>
            </c:numRef>
          </c:val>
          <c:extLst>
            <c:ext xmlns:c16="http://schemas.microsoft.com/office/drawing/2014/chart" uri="{C3380CC4-5D6E-409C-BE32-E72D297353CC}">
              <c16:uniqueId val="{00000000-D04F-42A5-9F54-DAAE50498082}"/>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62704176804541767"/>
          <c:y val="0.2900637745768091"/>
          <c:w val="0.33579596802224537"/>
          <c:h val="0.7099362254231909"/>
        </c:manualLayout>
      </c:layout>
      <c:overlay val="0"/>
      <c:spPr>
        <a:noFill/>
        <a:ln>
          <a:noFill/>
        </a:ln>
        <a:effectLst/>
      </c:spPr>
      <c:txPr>
        <a:bodyPr rot="0" spcFirstLastPara="1" vertOverflow="ellipsis" vert="horz" wrap="square" anchor="ctr" anchorCtr="1"/>
        <a:lstStyle/>
        <a:p>
          <a:pPr algn="just">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How would</a:t>
            </a:r>
            <a:r>
              <a:rPr lang="en-US" sz="1800" baseline="0" dirty="0"/>
              <a:t> you rate your experience of Big Bang at School overall? (n=54)</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RC rating</c:v>
                </c:pt>
              </c:strCache>
            </c:strRef>
          </c:tx>
          <c:spPr>
            <a:solidFill>
              <a:srgbClr val="00A77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Excellent</c:v>
                </c:pt>
                <c:pt idx="1">
                  <c:v>Good</c:v>
                </c:pt>
                <c:pt idx="2">
                  <c:v>Neutral</c:v>
                </c:pt>
                <c:pt idx="3">
                  <c:v>Poor</c:v>
                </c:pt>
                <c:pt idx="4">
                  <c:v>Very poor</c:v>
                </c:pt>
              </c:strCache>
            </c:strRef>
          </c:cat>
          <c:val>
            <c:numRef>
              <c:f>Sheet1!$B$2:$B$6</c:f>
              <c:numCache>
                <c:formatCode>0%</c:formatCode>
                <c:ptCount val="5"/>
                <c:pt idx="0">
                  <c:v>0.72</c:v>
                </c:pt>
                <c:pt idx="1">
                  <c:v>0.22</c:v>
                </c:pt>
                <c:pt idx="2">
                  <c:v>0.02</c:v>
                </c:pt>
                <c:pt idx="3" formatCode="General">
                  <c:v>0</c:v>
                </c:pt>
                <c:pt idx="4">
                  <c:v>0.04</c:v>
                </c:pt>
              </c:numCache>
            </c:numRef>
          </c:val>
          <c:extLst>
            <c:ext xmlns:c16="http://schemas.microsoft.com/office/drawing/2014/chart" uri="{C3380CC4-5D6E-409C-BE32-E72D297353CC}">
              <c16:uniqueId val="{00000000-A1B2-4983-9D85-BE838031356B}"/>
            </c:ext>
          </c:extLst>
        </c:ser>
        <c:dLbls>
          <c:dLblPos val="outEnd"/>
          <c:showLegendKey val="0"/>
          <c:showVal val="1"/>
          <c:showCatName val="0"/>
          <c:showSerName val="0"/>
          <c:showPercent val="0"/>
          <c:showBubbleSize val="0"/>
        </c:dLbls>
        <c:gapWidth val="150"/>
        <c:overlap val="-100"/>
        <c:axId val="488633768"/>
        <c:axId val="488639016"/>
      </c:barChart>
      <c:catAx>
        <c:axId val="488633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8639016"/>
        <c:crosses val="autoZero"/>
        <c:auto val="1"/>
        <c:lblAlgn val="ctr"/>
        <c:lblOffset val="100"/>
        <c:noMultiLvlLbl val="0"/>
      </c:catAx>
      <c:valAx>
        <c:axId val="488639016"/>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8633768"/>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0" i="0" baseline="0" dirty="0">
                <a:effectLst/>
                <a:latin typeface="Trebuchet MS" panose="020B0603020202020204" pitchFamily="34" charset="0"/>
              </a:rPr>
              <a:t>Teacher views of Big Bang at School (n=49)</a:t>
            </a:r>
            <a:endParaRPr lang="en-GB" sz="1400" dirty="0">
              <a:effectLst/>
              <a:latin typeface="Trebuchet MS" panose="020B0603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Experience!$K$16</c:f>
              <c:strCache>
                <c:ptCount val="1"/>
                <c:pt idx="0">
                  <c:v>Strongly agree</c:v>
                </c:pt>
              </c:strCache>
            </c:strRef>
          </c:tx>
          <c:spPr>
            <a:solidFill>
              <a:srgbClr val="00529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Experience!$J$17:$J$19</c:f>
              <c:strCache>
                <c:ptCount val="3"/>
                <c:pt idx="0">
                  <c:v>Big Bang at School was engaging for my students</c:v>
                </c:pt>
                <c:pt idx="1">
                  <c:v>Big Bang at School had clear links to the curriculum</c:v>
                </c:pt>
                <c:pt idx="2">
                  <c:v>Big Bang at School was accessible to students of all abilities in STEM subjects</c:v>
                </c:pt>
              </c:strCache>
            </c:strRef>
          </c:cat>
          <c:val>
            <c:numRef>
              <c:f>Experience!$K$17:$K$19</c:f>
              <c:numCache>
                <c:formatCode>0%</c:formatCode>
                <c:ptCount val="3"/>
                <c:pt idx="0">
                  <c:v>0.82</c:v>
                </c:pt>
                <c:pt idx="1">
                  <c:v>0.61</c:v>
                </c:pt>
                <c:pt idx="2">
                  <c:v>0.73</c:v>
                </c:pt>
              </c:numCache>
            </c:numRef>
          </c:val>
          <c:extLst>
            <c:ext xmlns:c16="http://schemas.microsoft.com/office/drawing/2014/chart" uri="{C3380CC4-5D6E-409C-BE32-E72D297353CC}">
              <c16:uniqueId val="{00000000-8ECE-4E2B-ABBB-8C4D8D8E7523}"/>
            </c:ext>
          </c:extLst>
        </c:ser>
        <c:ser>
          <c:idx val="1"/>
          <c:order val="1"/>
          <c:tx>
            <c:strRef>
              <c:f>Experience!$L$16</c:f>
              <c:strCache>
                <c:ptCount val="1"/>
                <c:pt idx="0">
                  <c:v>Agree</c:v>
                </c:pt>
              </c:strCache>
            </c:strRef>
          </c:tx>
          <c:spPr>
            <a:solidFill>
              <a:srgbClr val="002060"/>
            </a:solidFill>
            <a:ln>
              <a:noFill/>
            </a:ln>
            <a:effectLst/>
          </c:spPr>
          <c:invertIfNegative val="0"/>
          <c:dLbls>
            <c:dLbl>
              <c:idx val="0"/>
              <c:layout>
                <c:manualLayout>
                  <c:x val="2.0482225782509729E-3"/>
                  <c:y val="1.07023293512351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ECE-4E2B-ABBB-8C4D8D8E7523}"/>
                </c:ext>
              </c:extLst>
            </c:dLbl>
            <c:dLbl>
              <c:idx val="1"/>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9-8ECE-4E2B-ABBB-8C4D8D8E7523}"/>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A-8ECE-4E2B-ABBB-8C4D8D8E752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Experience!$J$17:$J$19</c:f>
              <c:strCache>
                <c:ptCount val="3"/>
                <c:pt idx="0">
                  <c:v>Big Bang at School was engaging for my students</c:v>
                </c:pt>
                <c:pt idx="1">
                  <c:v>Big Bang at School had clear links to the curriculum</c:v>
                </c:pt>
                <c:pt idx="2">
                  <c:v>Big Bang at School was accessible to students of all abilities in STEM subjects</c:v>
                </c:pt>
              </c:strCache>
            </c:strRef>
          </c:cat>
          <c:val>
            <c:numRef>
              <c:f>Experience!$L$17:$L$19</c:f>
              <c:numCache>
                <c:formatCode>0%</c:formatCode>
                <c:ptCount val="3"/>
                <c:pt idx="0">
                  <c:v>0.08</c:v>
                </c:pt>
                <c:pt idx="1">
                  <c:v>0.27</c:v>
                </c:pt>
                <c:pt idx="2">
                  <c:v>0.14000000000000001</c:v>
                </c:pt>
              </c:numCache>
            </c:numRef>
          </c:val>
          <c:extLst>
            <c:ext xmlns:c16="http://schemas.microsoft.com/office/drawing/2014/chart" uri="{C3380CC4-5D6E-409C-BE32-E72D297353CC}">
              <c16:uniqueId val="{00000001-8ECE-4E2B-ABBB-8C4D8D8E7523}"/>
            </c:ext>
          </c:extLst>
        </c:ser>
        <c:ser>
          <c:idx val="2"/>
          <c:order val="2"/>
          <c:tx>
            <c:strRef>
              <c:f>Experience!$M$16</c:f>
              <c:strCache>
                <c:ptCount val="1"/>
                <c:pt idx="0">
                  <c:v>Neither agree nor disagree</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Experience!$J$17:$J$19</c:f>
              <c:strCache>
                <c:ptCount val="3"/>
                <c:pt idx="0">
                  <c:v>Big Bang at School was engaging for my students</c:v>
                </c:pt>
                <c:pt idx="1">
                  <c:v>Big Bang at School had clear links to the curriculum</c:v>
                </c:pt>
                <c:pt idx="2">
                  <c:v>Big Bang at School was accessible to students of all abilities in STEM subjects</c:v>
                </c:pt>
              </c:strCache>
            </c:strRef>
          </c:cat>
          <c:val>
            <c:numRef>
              <c:f>Experience!$M$17:$M$19</c:f>
              <c:numCache>
                <c:formatCode>0%</c:formatCode>
                <c:ptCount val="3"/>
                <c:pt idx="0">
                  <c:v>0</c:v>
                </c:pt>
                <c:pt idx="1">
                  <c:v>0.02</c:v>
                </c:pt>
                <c:pt idx="2">
                  <c:v>0.02</c:v>
                </c:pt>
              </c:numCache>
            </c:numRef>
          </c:val>
          <c:extLst>
            <c:ext xmlns:c16="http://schemas.microsoft.com/office/drawing/2014/chart" uri="{C3380CC4-5D6E-409C-BE32-E72D297353CC}">
              <c16:uniqueId val="{00000002-8ECE-4E2B-ABBB-8C4D8D8E7523}"/>
            </c:ext>
          </c:extLst>
        </c:ser>
        <c:ser>
          <c:idx val="3"/>
          <c:order val="3"/>
          <c:tx>
            <c:strRef>
              <c:f>Experience!$N$16</c:f>
              <c:strCache>
                <c:ptCount val="1"/>
                <c:pt idx="0">
                  <c:v>Disagree</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Experience!$J$17:$J$19</c:f>
              <c:strCache>
                <c:ptCount val="3"/>
                <c:pt idx="0">
                  <c:v>Big Bang at School was engaging for my students</c:v>
                </c:pt>
                <c:pt idx="1">
                  <c:v>Big Bang at School had clear links to the curriculum</c:v>
                </c:pt>
                <c:pt idx="2">
                  <c:v>Big Bang at School was accessible to students of all abilities in STEM subjects</c:v>
                </c:pt>
              </c:strCache>
            </c:strRef>
          </c:cat>
          <c:val>
            <c:numRef>
              <c:f>Experience!$N$17:$N$19</c:f>
              <c:numCache>
                <c:formatCode>0%</c:formatCode>
                <c:ptCount val="3"/>
                <c:pt idx="0">
                  <c:v>0</c:v>
                </c:pt>
                <c:pt idx="1">
                  <c:v>0</c:v>
                </c:pt>
                <c:pt idx="2">
                  <c:v>0</c:v>
                </c:pt>
              </c:numCache>
            </c:numRef>
          </c:val>
          <c:extLst>
            <c:ext xmlns:c16="http://schemas.microsoft.com/office/drawing/2014/chart" uri="{C3380CC4-5D6E-409C-BE32-E72D297353CC}">
              <c16:uniqueId val="{00000003-8ECE-4E2B-ABBB-8C4D8D8E7523}"/>
            </c:ext>
          </c:extLst>
        </c:ser>
        <c:ser>
          <c:idx val="4"/>
          <c:order val="4"/>
          <c:tx>
            <c:strRef>
              <c:f>Experience!$O$16</c:f>
              <c:strCache>
                <c:ptCount val="1"/>
                <c:pt idx="0">
                  <c:v>Strongly disagree</c:v>
                </c:pt>
              </c:strCache>
            </c:strRef>
          </c:tx>
          <c:spPr>
            <a:solidFill>
              <a:srgbClr val="92D050"/>
            </a:solidFill>
            <a:ln>
              <a:noFill/>
            </a:ln>
            <a:effectLst/>
          </c:spPr>
          <c:invertIfNegative val="0"/>
          <c:dLbls>
            <c:dLbl>
              <c:idx val="0"/>
              <c:layout>
                <c:manualLayout>
                  <c:x val="4.096445156501983E-3"/>
                  <c:y val="9.309395893601336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ECE-4E2B-ABBB-8C4D8D8E7523}"/>
                </c:ext>
              </c:extLst>
            </c:dLbl>
            <c:dLbl>
              <c:idx val="1"/>
              <c:layout>
                <c:manualLayout>
                  <c:x val="-7.5100626967017692E-17"/>
                  <c:y val="1.74465876654267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ECE-4E2B-ABBB-8C4D8D8E7523}"/>
                </c:ext>
              </c:extLst>
            </c:dLbl>
            <c:dLbl>
              <c:idx val="2"/>
              <c:layout>
                <c:manualLayout>
                  <c:x val="0"/>
                  <c:y val="-2.896391764136843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ECE-4E2B-ABBB-8C4D8D8E752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Experience!$J$17:$J$19</c:f>
              <c:strCache>
                <c:ptCount val="3"/>
                <c:pt idx="0">
                  <c:v>Big Bang at School was engaging for my students</c:v>
                </c:pt>
                <c:pt idx="1">
                  <c:v>Big Bang at School had clear links to the curriculum</c:v>
                </c:pt>
                <c:pt idx="2">
                  <c:v>Big Bang at School was accessible to students of all abilities in STEM subjects</c:v>
                </c:pt>
              </c:strCache>
            </c:strRef>
          </c:cat>
          <c:val>
            <c:numRef>
              <c:f>Experience!$O$17:$O$19</c:f>
              <c:numCache>
                <c:formatCode>0%</c:formatCode>
                <c:ptCount val="3"/>
                <c:pt idx="0">
                  <c:v>0.1</c:v>
                </c:pt>
                <c:pt idx="1">
                  <c:v>0.1</c:v>
                </c:pt>
                <c:pt idx="2">
                  <c:v>0.1</c:v>
                </c:pt>
              </c:numCache>
            </c:numRef>
          </c:val>
          <c:extLst>
            <c:ext xmlns:c16="http://schemas.microsoft.com/office/drawing/2014/chart" uri="{C3380CC4-5D6E-409C-BE32-E72D297353CC}">
              <c16:uniqueId val="{00000004-8ECE-4E2B-ABBB-8C4D8D8E7523}"/>
            </c:ext>
          </c:extLst>
        </c:ser>
        <c:dLbls>
          <c:dLblPos val="ctr"/>
          <c:showLegendKey val="0"/>
          <c:showVal val="1"/>
          <c:showCatName val="0"/>
          <c:showSerName val="0"/>
          <c:showPercent val="0"/>
          <c:showBubbleSize val="0"/>
        </c:dLbls>
        <c:gapWidth val="109"/>
        <c:axId val="625716656"/>
        <c:axId val="625718624"/>
      </c:barChart>
      <c:catAx>
        <c:axId val="625716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25718624"/>
        <c:crosses val="autoZero"/>
        <c:auto val="1"/>
        <c:lblAlgn val="ctr"/>
        <c:lblOffset val="100"/>
        <c:noMultiLvlLbl val="0"/>
      </c:catAx>
      <c:valAx>
        <c:axId val="6257186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571665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1" u="none" strike="noStrike" kern="1200" spc="0" baseline="0">
                <a:solidFill>
                  <a:schemeClr val="bg1">
                    <a:lumMod val="50000"/>
                  </a:schemeClr>
                </a:solidFill>
                <a:latin typeface="+mn-lt"/>
                <a:ea typeface="+mn-ea"/>
                <a:cs typeface="+mn-cs"/>
              </a:defRPr>
            </a:pPr>
            <a:r>
              <a:rPr lang="en-US" sz="1200" i="1" dirty="0">
                <a:solidFill>
                  <a:schemeClr val="bg1">
                    <a:lumMod val="50000"/>
                  </a:schemeClr>
                </a:solidFill>
              </a:rPr>
              <a:t>I know about the different types of things</a:t>
            </a:r>
            <a:r>
              <a:rPr lang="en-US" sz="1200" i="1" baseline="0" dirty="0">
                <a:solidFill>
                  <a:schemeClr val="bg1">
                    <a:lumMod val="50000"/>
                  </a:schemeClr>
                </a:solidFill>
              </a:rPr>
              <a:t> the following people can do in their jobs (n=1,111)</a:t>
            </a:r>
            <a:endParaRPr lang="en-US" sz="1200" i="1" dirty="0">
              <a:solidFill>
                <a:schemeClr val="bg1">
                  <a:lumMod val="50000"/>
                </a:schemeClr>
              </a:solidFill>
            </a:endParaRPr>
          </a:p>
        </c:rich>
      </c:tx>
      <c:layout>
        <c:manualLayout>
          <c:xMode val="edge"/>
          <c:yMode val="edge"/>
          <c:x val="0.17325189271522742"/>
          <c:y val="2.4318553907723535E-2"/>
        </c:manualLayout>
      </c:layout>
      <c:overlay val="0"/>
      <c:spPr>
        <a:noFill/>
        <a:ln>
          <a:noFill/>
        </a:ln>
        <a:effectLst/>
      </c:spPr>
      <c:txPr>
        <a:bodyPr rot="0" spcFirstLastPara="1" vertOverflow="ellipsis" vert="horz" wrap="square" anchor="ctr" anchorCtr="1"/>
        <a:lstStyle/>
        <a:p>
          <a:pPr>
            <a:defRPr sz="1200" b="0" i="1" u="none" strike="noStrike" kern="1200" spc="0" baseline="0">
              <a:solidFill>
                <a:schemeClr val="bg1">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'Knowlege &amp; perception'!$U$3</c:f>
              <c:strCache>
                <c:ptCount val="1"/>
                <c:pt idx="0">
                  <c:v>Agree or 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Trebuchet MS" panose="020B06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'Knowlege &amp; perception'!$T$4:$T$6</c:f>
              <c:strCache>
                <c:ptCount val="3"/>
                <c:pt idx="0">
                  <c:v>Scientists</c:v>
                </c:pt>
                <c:pt idx="1">
                  <c:v>Engineers</c:v>
                </c:pt>
                <c:pt idx="2">
                  <c:v>People working in technology</c:v>
                </c:pt>
              </c:strCache>
            </c:strRef>
          </c:cat>
          <c:val>
            <c:numRef>
              <c:f>'Knowlege &amp; perception'!$U$4:$U$6</c:f>
              <c:numCache>
                <c:formatCode>0%</c:formatCode>
                <c:ptCount val="3"/>
                <c:pt idx="0">
                  <c:v>0.66</c:v>
                </c:pt>
                <c:pt idx="1">
                  <c:v>0.55000000000000004</c:v>
                </c:pt>
                <c:pt idx="2">
                  <c:v>0.55000000000000004</c:v>
                </c:pt>
              </c:numCache>
            </c:numRef>
          </c:val>
          <c:extLst>
            <c:ext xmlns:c16="http://schemas.microsoft.com/office/drawing/2014/chart" uri="{C3380CC4-5D6E-409C-BE32-E72D297353CC}">
              <c16:uniqueId val="{00000000-3B88-4C6E-A7E3-3616521F5599}"/>
            </c:ext>
          </c:extLst>
        </c:ser>
        <c:dLbls>
          <c:showLegendKey val="0"/>
          <c:showVal val="0"/>
          <c:showCatName val="0"/>
          <c:showSerName val="0"/>
          <c:showPercent val="0"/>
          <c:showBubbleSize val="0"/>
        </c:dLbls>
        <c:gapWidth val="60"/>
        <c:overlap val="-27"/>
        <c:axId val="730443840"/>
        <c:axId val="730450728"/>
      </c:barChart>
      <c:catAx>
        <c:axId val="730443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730450728"/>
        <c:crosses val="autoZero"/>
        <c:auto val="1"/>
        <c:lblAlgn val="ctr"/>
        <c:lblOffset val="100"/>
        <c:noMultiLvlLbl val="0"/>
      </c:catAx>
      <c:valAx>
        <c:axId val="730450728"/>
        <c:scaling>
          <c:orientation val="minMax"/>
          <c:max val="0.70000000000000007"/>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044384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1" u="none" strike="noStrike" kern="1200" spc="0" baseline="0">
                <a:solidFill>
                  <a:schemeClr val="tx1">
                    <a:lumMod val="65000"/>
                    <a:lumOff val="35000"/>
                  </a:schemeClr>
                </a:solidFill>
                <a:latin typeface="Trebuchet MS" panose="020B0603020202020204" pitchFamily="34" charset="0"/>
                <a:ea typeface="+mn-ea"/>
                <a:cs typeface="+mn-cs"/>
              </a:defRPr>
            </a:pPr>
            <a:r>
              <a:rPr lang="en-GB" sz="1100" b="0" i="1" u="none" strike="noStrike" baseline="0">
                <a:effectLst/>
                <a:latin typeface="Trebuchet MS" panose="020B0603020202020204" pitchFamily="34" charset="0"/>
              </a:rPr>
              <a:t>Big Bang at School has made me want to do more STEM activities (n=1,198)</a:t>
            </a:r>
            <a:endParaRPr lang="en-US" sz="1100" i="1">
              <a:latin typeface="Trebuchet MS" panose="020B0603020202020204" pitchFamily="34" charset="0"/>
            </a:endParaRPr>
          </a:p>
        </c:rich>
      </c:tx>
      <c:layout>
        <c:manualLayout>
          <c:xMode val="edge"/>
          <c:yMode val="edge"/>
          <c:x val="0.1157022705880169"/>
          <c:y val="6.04652080200399E-2"/>
        </c:manualLayout>
      </c:layout>
      <c:overlay val="0"/>
      <c:spPr>
        <a:noFill/>
        <a:ln>
          <a:noFill/>
        </a:ln>
        <a:effectLst/>
      </c:spPr>
      <c:txPr>
        <a:bodyPr rot="0" spcFirstLastPara="1" vertOverflow="ellipsis" vert="horz" wrap="square" anchor="ctr" anchorCtr="1"/>
        <a:lstStyle/>
        <a:p>
          <a:pPr>
            <a:defRPr sz="1100" b="0" i="1" u="none" strike="noStrike" kern="1200" spc="0" baseline="0">
              <a:solidFill>
                <a:schemeClr val="tx1">
                  <a:lumMod val="65000"/>
                  <a:lumOff val="35000"/>
                </a:schemeClr>
              </a:solidFill>
              <a:latin typeface="Trebuchet MS" panose="020B0603020202020204" pitchFamily="34" charset="0"/>
              <a:ea typeface="+mn-ea"/>
              <a:cs typeface="+mn-cs"/>
            </a:defRPr>
          </a:pPr>
          <a:endParaRPr lang="en-US"/>
        </a:p>
      </c:txPr>
    </c:title>
    <c:autoTitleDeleted val="0"/>
    <c:plotArea>
      <c:layout>
        <c:manualLayout>
          <c:layoutTarget val="inner"/>
          <c:xMode val="edge"/>
          <c:yMode val="edge"/>
          <c:x val="9.7211879450160465E-2"/>
          <c:y val="0.25193145190635441"/>
          <c:w val="0.5440957133905685"/>
          <c:h val="0.60801405459008473"/>
        </c:manualLayout>
      </c:layout>
      <c:doughnutChart>
        <c:varyColors val="1"/>
        <c:ser>
          <c:idx val="1"/>
          <c:order val="1"/>
          <c:tx>
            <c:strRef>
              <c:f>ExperienceBBS!$K$28</c:f>
              <c:strCache>
                <c:ptCount val="1"/>
                <c:pt idx="0">
                  <c:v>%</c:v>
                </c:pt>
              </c:strCache>
            </c:strRef>
          </c:tx>
          <c:dPt>
            <c:idx val="0"/>
            <c:bubble3D val="0"/>
            <c:spPr>
              <a:solidFill>
                <a:srgbClr val="005293"/>
              </a:solidFill>
              <a:ln w="19050">
                <a:solidFill>
                  <a:schemeClr val="lt1"/>
                </a:solidFill>
              </a:ln>
              <a:effectLst/>
            </c:spPr>
            <c:extLst>
              <c:ext xmlns:c16="http://schemas.microsoft.com/office/drawing/2014/chart" uri="{C3380CC4-5D6E-409C-BE32-E72D297353CC}">
                <c16:uniqueId val="{00000001-2300-4360-B26D-B6846DCE2E1D}"/>
              </c:ext>
            </c:extLst>
          </c:dPt>
          <c:dPt>
            <c:idx val="1"/>
            <c:bubble3D val="0"/>
            <c:spPr>
              <a:solidFill>
                <a:srgbClr val="002060"/>
              </a:solidFill>
              <a:ln w="19050">
                <a:solidFill>
                  <a:schemeClr val="lt1"/>
                </a:solidFill>
              </a:ln>
              <a:effectLst/>
            </c:spPr>
            <c:extLst>
              <c:ext xmlns:c16="http://schemas.microsoft.com/office/drawing/2014/chart" uri="{C3380CC4-5D6E-409C-BE32-E72D297353CC}">
                <c16:uniqueId val="{00000003-2300-4360-B26D-B6846DCE2E1D}"/>
              </c:ext>
            </c:extLst>
          </c:dPt>
          <c:dPt>
            <c:idx val="2"/>
            <c:bubble3D val="0"/>
            <c:spPr>
              <a:solidFill>
                <a:srgbClr val="00B9E4"/>
              </a:solidFill>
              <a:ln w="19050">
                <a:solidFill>
                  <a:schemeClr val="lt1"/>
                </a:solidFill>
              </a:ln>
              <a:effectLst/>
            </c:spPr>
            <c:extLst>
              <c:ext xmlns:c16="http://schemas.microsoft.com/office/drawing/2014/chart" uri="{C3380CC4-5D6E-409C-BE32-E72D297353CC}">
                <c16:uniqueId val="{00000005-2300-4360-B26D-B6846DCE2E1D}"/>
              </c:ext>
            </c:extLst>
          </c:dPt>
          <c:dPt>
            <c:idx val="3"/>
            <c:bubble3D val="0"/>
            <c:spPr>
              <a:solidFill>
                <a:srgbClr val="00A773"/>
              </a:solidFill>
              <a:ln w="19050">
                <a:solidFill>
                  <a:schemeClr val="lt1"/>
                </a:solidFill>
              </a:ln>
              <a:effectLst/>
            </c:spPr>
            <c:extLst>
              <c:ext xmlns:c16="http://schemas.microsoft.com/office/drawing/2014/chart" uri="{C3380CC4-5D6E-409C-BE32-E72D297353CC}">
                <c16:uniqueId val="{00000007-2300-4360-B26D-B6846DCE2E1D}"/>
              </c:ext>
            </c:extLst>
          </c:dPt>
          <c:dPt>
            <c:idx val="4"/>
            <c:bubble3D val="0"/>
            <c:spPr>
              <a:solidFill>
                <a:srgbClr val="92D050"/>
              </a:solidFill>
              <a:ln w="19050">
                <a:solidFill>
                  <a:schemeClr val="lt1"/>
                </a:solidFill>
              </a:ln>
              <a:effectLst/>
            </c:spPr>
            <c:extLst>
              <c:ext xmlns:c16="http://schemas.microsoft.com/office/drawing/2014/chart" uri="{C3380CC4-5D6E-409C-BE32-E72D297353CC}">
                <c16:uniqueId val="{00000009-2300-4360-B26D-B6846DCE2E1D}"/>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ExperienceBBS!$I$29:$I$33</c:f>
              <c:strCache>
                <c:ptCount val="5"/>
                <c:pt idx="0">
                  <c:v>Strongly agree</c:v>
                </c:pt>
                <c:pt idx="1">
                  <c:v>Agree</c:v>
                </c:pt>
                <c:pt idx="2">
                  <c:v>Neither agree nor disagree</c:v>
                </c:pt>
                <c:pt idx="3">
                  <c:v>Disagree</c:v>
                </c:pt>
                <c:pt idx="4">
                  <c:v>Strongly disagree</c:v>
                </c:pt>
              </c:strCache>
            </c:strRef>
          </c:cat>
          <c:val>
            <c:numRef>
              <c:f>ExperienceBBS!$K$29:$K$33</c:f>
              <c:numCache>
                <c:formatCode>0%</c:formatCode>
                <c:ptCount val="5"/>
                <c:pt idx="0">
                  <c:v>0.12520868113522537</c:v>
                </c:pt>
                <c:pt idx="1">
                  <c:v>0.31886477462437396</c:v>
                </c:pt>
                <c:pt idx="2">
                  <c:v>0.35225375626043404</c:v>
                </c:pt>
                <c:pt idx="3">
                  <c:v>0.15108514190317196</c:v>
                </c:pt>
                <c:pt idx="4">
                  <c:v>5.2587646076794656E-2</c:v>
                </c:pt>
              </c:numCache>
            </c:numRef>
          </c:val>
          <c:extLst>
            <c:ext xmlns:c16="http://schemas.microsoft.com/office/drawing/2014/chart" uri="{C3380CC4-5D6E-409C-BE32-E72D297353CC}">
              <c16:uniqueId val="{0000000A-2300-4360-B26D-B6846DCE2E1D}"/>
            </c:ext>
          </c:extLst>
        </c:ser>
        <c:dLbls>
          <c:showLegendKey val="0"/>
          <c:showVal val="1"/>
          <c:showCatName val="0"/>
          <c:showSerName val="0"/>
          <c:showPercent val="0"/>
          <c:showBubbleSize val="0"/>
          <c:showLeaderLines val="1"/>
        </c:dLbls>
        <c:firstSliceAng val="0"/>
        <c:holeSize val="60"/>
        <c:extLst>
          <c:ext xmlns:c15="http://schemas.microsoft.com/office/drawing/2012/chart" uri="{02D57815-91ED-43cb-92C2-25804820EDAC}">
            <c15:filteredPieSeries>
              <c15:ser>
                <c:idx val="0"/>
                <c:order val="0"/>
                <c:tx>
                  <c:strRef>
                    <c:extLst>
                      <c:ext uri="{02D57815-91ED-43cb-92C2-25804820EDAC}">
                        <c15:formulaRef>
                          <c15:sqref>ExperienceBBS!$J$28</c15:sqref>
                        </c15:formulaRef>
                      </c:ext>
                    </c:extLst>
                    <c:strCache>
                      <c:ptCount val="1"/>
                      <c:pt idx="0">
                        <c:v>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2300-4360-B26D-B6846DCE2E1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2300-4360-B26D-B6846DCE2E1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2300-4360-B26D-B6846DCE2E1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2300-4360-B26D-B6846DCE2E1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2300-4360-B26D-B6846DCE2E1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ExperienceBBS!$I$29:$I$33</c15:sqref>
                        </c15:formulaRef>
                      </c:ext>
                    </c:extLst>
                    <c:strCache>
                      <c:ptCount val="5"/>
                      <c:pt idx="0">
                        <c:v>Strongly agree</c:v>
                      </c:pt>
                      <c:pt idx="1">
                        <c:v>Agree</c:v>
                      </c:pt>
                      <c:pt idx="2">
                        <c:v>Neither agree nor disagree</c:v>
                      </c:pt>
                      <c:pt idx="3">
                        <c:v>Disagree</c:v>
                      </c:pt>
                      <c:pt idx="4">
                        <c:v>Strongly disagree</c:v>
                      </c:pt>
                    </c:strCache>
                  </c:strRef>
                </c:cat>
                <c:val>
                  <c:numRef>
                    <c:extLst>
                      <c:ext uri="{02D57815-91ED-43cb-92C2-25804820EDAC}">
                        <c15:formulaRef>
                          <c15:sqref>ExperienceBBS!$J$29:$J$33</c15:sqref>
                        </c15:formulaRef>
                      </c:ext>
                    </c:extLst>
                    <c:numCache>
                      <c:formatCode>General</c:formatCode>
                      <c:ptCount val="5"/>
                      <c:pt idx="0">
                        <c:v>150</c:v>
                      </c:pt>
                      <c:pt idx="1">
                        <c:v>382</c:v>
                      </c:pt>
                      <c:pt idx="2">
                        <c:v>422</c:v>
                      </c:pt>
                      <c:pt idx="3">
                        <c:v>181</c:v>
                      </c:pt>
                      <c:pt idx="4">
                        <c:v>63</c:v>
                      </c:pt>
                    </c:numCache>
                  </c:numRef>
                </c:val>
                <c:extLst>
                  <c:ext xmlns:c16="http://schemas.microsoft.com/office/drawing/2014/chart" uri="{C3380CC4-5D6E-409C-BE32-E72D297353CC}">
                    <c16:uniqueId val="{00000015-2300-4360-B26D-B6846DCE2E1D}"/>
                  </c:ext>
                </c:extLst>
              </c15:ser>
            </c15:filteredPieSeries>
          </c:ext>
        </c:extLst>
      </c:doughnutChart>
      <c:spPr>
        <a:noFill/>
        <a:ln>
          <a:noFill/>
        </a:ln>
        <a:effectLst/>
      </c:spPr>
    </c:plotArea>
    <c:legend>
      <c:legendPos val="b"/>
      <c:layout>
        <c:manualLayout>
          <c:xMode val="edge"/>
          <c:yMode val="edge"/>
          <c:x val="0.6709493097486684"/>
          <c:y val="0.28822894072981303"/>
          <c:w val="0.31015139520269003"/>
          <c:h val="0.5779703703703702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[Copy of BBF_analysis_220929.xlsx]Sheet5!PivotTable13</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i="1" dirty="0">
                <a:highlight>
                  <a:srgbClr val="FFFF00"/>
                </a:highlight>
              </a:rPr>
              <a:t>The Fair</a:t>
            </a:r>
            <a:r>
              <a:rPr lang="en-GB" sz="1200" i="1" baseline="0" dirty="0">
                <a:highlight>
                  <a:srgbClr val="FFFF00"/>
                </a:highlight>
              </a:rPr>
              <a:t> has made me want to find out more about a career in STEM (n=2302)</a:t>
            </a:r>
            <a:endParaRPr lang="en-GB" i="1" dirty="0">
              <a:highlight>
                <a:srgbClr val="FFFF00"/>
              </a:highlight>
            </a:endParaRPr>
          </a:p>
        </c:rich>
      </c:tx>
      <c:overlay val="0"/>
      <c:spPr>
        <a:solidFill>
          <a:sysClr val="window" lastClr="FFFFFF"/>
        </a:solid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F70059"/>
          </a:solidFill>
          <a:ln w="19050">
            <a:solidFill>
              <a:schemeClr val="lt1"/>
            </a:solidFill>
          </a:ln>
          <a:effectLst/>
        </c:spPr>
      </c:pivotFmt>
      <c:pivotFmt>
        <c:idx val="2"/>
        <c:spPr>
          <a:solidFill>
            <a:srgbClr val="FEC700"/>
          </a:solidFill>
          <a:ln w="19050">
            <a:solidFill>
              <a:schemeClr val="lt1"/>
            </a:solidFill>
          </a:ln>
          <a:effectLst/>
        </c:spPr>
      </c:pivotFmt>
      <c:pivotFmt>
        <c:idx val="3"/>
        <c:spPr>
          <a:solidFill>
            <a:srgbClr val="26213F"/>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F70059"/>
          </a:solidFill>
          <a:ln w="19050">
            <a:solidFill>
              <a:schemeClr val="lt1"/>
            </a:solidFill>
          </a:ln>
          <a:effectLst/>
        </c:spPr>
      </c:pivotFmt>
      <c:pivotFmt>
        <c:idx val="6"/>
        <c:spPr>
          <a:solidFill>
            <a:srgbClr val="FEC700"/>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rgbClr val="26213F"/>
          </a:solidFill>
          <a:ln w="19050">
            <a:solidFill>
              <a:schemeClr val="lt1"/>
            </a:solidFill>
          </a:ln>
          <a:effectLst/>
        </c:spPr>
      </c:pivotFmt>
      <c:pivotFmt>
        <c:idx val="9"/>
        <c:spPr>
          <a:solidFill>
            <a:schemeClr val="accent1"/>
          </a:solidFill>
          <a:ln w="19050">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70059"/>
          </a:solidFill>
          <a:ln w="19050">
            <a:solidFill>
              <a:schemeClr val="lt1"/>
            </a:solidFill>
          </a:ln>
          <a:effectLst/>
        </c:spPr>
      </c:pivotFmt>
      <c:pivotFmt>
        <c:idx val="11"/>
        <c:spPr>
          <a:solidFill>
            <a:srgbClr val="FEC700"/>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rgbClr val="26213F"/>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F70059"/>
          </a:solidFill>
          <a:ln w="19050">
            <a:solidFill>
              <a:schemeClr val="lt1"/>
            </a:solidFill>
          </a:ln>
          <a:effectLst/>
        </c:spPr>
      </c:pivotFmt>
      <c:pivotFmt>
        <c:idx val="17"/>
        <c:spPr>
          <a:solidFill>
            <a:srgbClr val="FEC700"/>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rgbClr val="26213F"/>
          </a:solidFill>
          <a:ln w="19050">
            <a:solidFill>
              <a:schemeClr val="lt1"/>
            </a:solidFill>
          </a:ln>
          <a:effectLst/>
        </c:spPr>
      </c:pivotFmt>
      <c:pivotFmt>
        <c:idx val="20"/>
        <c:spPr>
          <a:solidFill>
            <a:schemeClr val="accent1"/>
          </a:solidFill>
          <a:ln w="19050">
            <a:solidFill>
              <a:schemeClr val="lt1"/>
            </a:solidFill>
          </a:ln>
          <a:effectLst/>
        </c:spPr>
      </c:pivotFmt>
    </c:pivotFmts>
    <c:plotArea>
      <c:layout>
        <c:manualLayout>
          <c:layoutTarget val="inner"/>
          <c:xMode val="edge"/>
          <c:yMode val="edge"/>
          <c:x val="8.1451059916814325E-2"/>
          <c:y val="0.23628259724578615"/>
          <c:w val="0.54013799319168643"/>
          <c:h val="0.69916123908732986"/>
        </c:manualLayout>
      </c:layout>
      <c:doughnutChart>
        <c:varyColors val="1"/>
        <c:dLbls>
          <c:showLegendKey val="0"/>
          <c:showVal val="0"/>
          <c:showCatName val="0"/>
          <c:showSerName val="0"/>
          <c:showPercent val="0"/>
          <c:showBubbleSize val="0"/>
          <c:showLeaderLines val="0"/>
        </c:dLbls>
        <c:firstSliceAng val="0"/>
        <c:holeSize val="54"/>
      </c:doughnutChart>
      <c:spPr>
        <a:noFill/>
        <a:ln>
          <a:noFill/>
        </a:ln>
        <a:effectLst/>
      </c:spPr>
    </c:plotArea>
    <c:legend>
      <c:legendPos val="r"/>
      <c:layout>
        <c:manualLayout>
          <c:xMode val="edge"/>
          <c:yMode val="edge"/>
          <c:x val="0.63942223896817574"/>
          <c:y val="0.27397260806382717"/>
          <c:w val="0.33170372264951797"/>
          <c:h val="0.61074713159657013"/>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100" b="0" i="1" u="none" strike="noStrike" kern="1200" spc="0" baseline="0">
                <a:solidFill>
                  <a:sysClr val="windowText" lastClr="000000">
                    <a:lumMod val="65000"/>
                    <a:lumOff val="35000"/>
                  </a:sysClr>
                </a:solidFill>
                <a:effectLst/>
                <a:latin typeface="Trebuchet MS" panose="020B0603020202020204" pitchFamily="34" charset="0"/>
                <a:ea typeface="+mn-ea"/>
                <a:cs typeface="+mn-cs"/>
              </a:defRPr>
            </a:pPr>
            <a:r>
              <a:rPr lang="en-US" sz="1100" b="0" i="1" u="none" strike="noStrike" kern="1200" spc="0" baseline="0">
                <a:solidFill>
                  <a:sysClr val="windowText" lastClr="000000">
                    <a:lumMod val="65000"/>
                    <a:lumOff val="35000"/>
                  </a:sysClr>
                </a:solidFill>
                <a:effectLst/>
                <a:latin typeface="Trebuchet MS" panose="020B0603020202020204" pitchFamily="34" charset="0"/>
                <a:ea typeface="+mn-ea"/>
                <a:cs typeface="+mn-cs"/>
              </a:rPr>
              <a:t>Big Bang at School has made me want to find out more about a career in STEM (n=1,189)</a:t>
            </a:r>
          </a:p>
        </c:rich>
      </c:tx>
      <c:overlay val="0"/>
      <c:spPr>
        <a:noFill/>
        <a:ln>
          <a:noFill/>
        </a:ln>
        <a:effectLst/>
      </c:spPr>
      <c:txPr>
        <a:bodyPr rot="0" spcFirstLastPara="1" vertOverflow="ellipsis" vert="horz" wrap="square" anchor="ctr" anchorCtr="1"/>
        <a:lstStyle/>
        <a:p>
          <a:pPr algn="ctr" rtl="0">
            <a:defRPr lang="en-US" sz="1100" b="0" i="1" u="none" strike="noStrike" kern="1200" spc="0" baseline="0">
              <a:solidFill>
                <a:sysClr val="windowText" lastClr="000000">
                  <a:lumMod val="65000"/>
                  <a:lumOff val="35000"/>
                </a:sysClr>
              </a:solidFill>
              <a:effectLst/>
              <a:latin typeface="Trebuchet MS" panose="020B0603020202020204" pitchFamily="34" charset="0"/>
              <a:ea typeface="+mn-ea"/>
              <a:cs typeface="+mn-cs"/>
            </a:defRPr>
          </a:pPr>
          <a:endParaRPr lang="en-US"/>
        </a:p>
      </c:txPr>
    </c:title>
    <c:autoTitleDeleted val="0"/>
    <c:plotArea>
      <c:layout>
        <c:manualLayout>
          <c:layoutTarget val="inner"/>
          <c:xMode val="edge"/>
          <c:yMode val="edge"/>
          <c:x val="0.12751006918673499"/>
          <c:y val="0.24909412365121025"/>
          <c:w val="0.45813793198479491"/>
          <c:h val="0.61812263050452021"/>
        </c:manualLayout>
      </c:layout>
      <c:doughnutChart>
        <c:varyColors val="1"/>
        <c:ser>
          <c:idx val="1"/>
          <c:order val="1"/>
          <c:tx>
            <c:strRef>
              <c:f>ExperienceBBS!$U$16</c:f>
              <c:strCache>
                <c:ptCount val="1"/>
                <c:pt idx="0">
                  <c:v>%</c:v>
                </c:pt>
              </c:strCache>
            </c:strRef>
          </c:tx>
          <c:dPt>
            <c:idx val="0"/>
            <c:bubble3D val="0"/>
            <c:spPr>
              <a:solidFill>
                <a:srgbClr val="005293"/>
              </a:solidFill>
              <a:ln w="19050">
                <a:solidFill>
                  <a:schemeClr val="lt1"/>
                </a:solidFill>
              </a:ln>
              <a:effectLst/>
            </c:spPr>
            <c:extLst>
              <c:ext xmlns:c16="http://schemas.microsoft.com/office/drawing/2014/chart" uri="{C3380CC4-5D6E-409C-BE32-E72D297353CC}">
                <c16:uniqueId val="{00000001-6CDF-4BED-AC04-7A06E384E410}"/>
              </c:ext>
            </c:extLst>
          </c:dPt>
          <c:dPt>
            <c:idx val="1"/>
            <c:bubble3D val="0"/>
            <c:spPr>
              <a:solidFill>
                <a:srgbClr val="002060"/>
              </a:solidFill>
              <a:ln w="19050">
                <a:solidFill>
                  <a:schemeClr val="lt1"/>
                </a:solidFill>
              </a:ln>
              <a:effectLst/>
            </c:spPr>
            <c:extLst>
              <c:ext xmlns:c16="http://schemas.microsoft.com/office/drawing/2014/chart" uri="{C3380CC4-5D6E-409C-BE32-E72D297353CC}">
                <c16:uniqueId val="{00000003-6CDF-4BED-AC04-7A06E384E410}"/>
              </c:ext>
            </c:extLst>
          </c:dPt>
          <c:dPt>
            <c:idx val="2"/>
            <c:bubble3D val="0"/>
            <c:spPr>
              <a:solidFill>
                <a:srgbClr val="00B9E4"/>
              </a:solidFill>
              <a:ln w="19050">
                <a:solidFill>
                  <a:schemeClr val="lt1"/>
                </a:solidFill>
              </a:ln>
              <a:effectLst/>
            </c:spPr>
            <c:extLst>
              <c:ext xmlns:c16="http://schemas.microsoft.com/office/drawing/2014/chart" uri="{C3380CC4-5D6E-409C-BE32-E72D297353CC}">
                <c16:uniqueId val="{00000005-6CDF-4BED-AC04-7A06E384E410}"/>
              </c:ext>
            </c:extLst>
          </c:dPt>
          <c:dPt>
            <c:idx val="3"/>
            <c:bubble3D val="0"/>
            <c:spPr>
              <a:solidFill>
                <a:srgbClr val="00A773"/>
              </a:solidFill>
              <a:ln w="19050">
                <a:solidFill>
                  <a:schemeClr val="lt1"/>
                </a:solidFill>
              </a:ln>
              <a:effectLst/>
            </c:spPr>
            <c:extLst>
              <c:ext xmlns:c16="http://schemas.microsoft.com/office/drawing/2014/chart" uri="{C3380CC4-5D6E-409C-BE32-E72D297353CC}">
                <c16:uniqueId val="{00000007-6CDF-4BED-AC04-7A06E384E410}"/>
              </c:ext>
            </c:extLst>
          </c:dPt>
          <c:dPt>
            <c:idx val="4"/>
            <c:bubble3D val="0"/>
            <c:spPr>
              <a:solidFill>
                <a:srgbClr val="92D050"/>
              </a:solidFill>
              <a:ln w="19050">
                <a:solidFill>
                  <a:schemeClr val="lt1"/>
                </a:solidFill>
              </a:ln>
              <a:effectLst/>
            </c:spPr>
            <c:extLst>
              <c:ext xmlns:c16="http://schemas.microsoft.com/office/drawing/2014/chart" uri="{C3380CC4-5D6E-409C-BE32-E72D297353CC}">
                <c16:uniqueId val="{00000009-6CDF-4BED-AC04-7A06E384E410}"/>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ExperienceBBS!$S$17:$S$21</c:f>
              <c:strCache>
                <c:ptCount val="5"/>
                <c:pt idx="0">
                  <c:v>Strongly agree</c:v>
                </c:pt>
                <c:pt idx="1">
                  <c:v>Agree</c:v>
                </c:pt>
                <c:pt idx="2">
                  <c:v>Neither agree not disagree</c:v>
                </c:pt>
                <c:pt idx="3">
                  <c:v>Disagree</c:v>
                </c:pt>
                <c:pt idx="4">
                  <c:v>Strongly disagree</c:v>
                </c:pt>
              </c:strCache>
            </c:strRef>
          </c:cat>
          <c:val>
            <c:numRef>
              <c:f>ExperienceBBS!$U$17:$U$21</c:f>
              <c:numCache>
                <c:formatCode>0%</c:formatCode>
                <c:ptCount val="5"/>
                <c:pt idx="0">
                  <c:v>7.6794657762938229E-2</c:v>
                </c:pt>
                <c:pt idx="1">
                  <c:v>0.22370617696160267</c:v>
                </c:pt>
                <c:pt idx="2">
                  <c:v>0.41068447412353926</c:v>
                </c:pt>
                <c:pt idx="3">
                  <c:v>0.21368948247078465</c:v>
                </c:pt>
                <c:pt idx="4">
                  <c:v>7.512520868113523E-2</c:v>
                </c:pt>
              </c:numCache>
            </c:numRef>
          </c:val>
          <c:extLst>
            <c:ext xmlns:c16="http://schemas.microsoft.com/office/drawing/2014/chart" uri="{C3380CC4-5D6E-409C-BE32-E72D297353CC}">
              <c16:uniqueId val="{0000000A-6CDF-4BED-AC04-7A06E384E410}"/>
            </c:ext>
          </c:extLst>
        </c:ser>
        <c:dLbls>
          <c:showLegendKey val="0"/>
          <c:showVal val="1"/>
          <c:showCatName val="0"/>
          <c:showSerName val="0"/>
          <c:showPercent val="0"/>
          <c:showBubbleSize val="0"/>
          <c:showLeaderLines val="1"/>
        </c:dLbls>
        <c:firstSliceAng val="0"/>
        <c:holeSize val="60"/>
        <c:extLst>
          <c:ext xmlns:c15="http://schemas.microsoft.com/office/drawing/2012/chart" uri="{02D57815-91ED-43cb-92C2-25804820EDAC}">
            <c15:filteredPieSeries>
              <c15:ser>
                <c:idx val="0"/>
                <c:order val="0"/>
                <c:tx>
                  <c:strRef>
                    <c:extLst>
                      <c:ext uri="{02D57815-91ED-43cb-92C2-25804820EDAC}">
                        <c15:formulaRef>
                          <c15:sqref>ExperienceBBS!$T$16</c15:sqref>
                        </c15:formulaRef>
                      </c:ext>
                    </c:extLst>
                    <c:strCache>
                      <c:ptCount val="1"/>
                      <c:pt idx="0">
                        <c:v>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6CDF-4BED-AC04-7A06E384E41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6CDF-4BED-AC04-7A06E384E4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6CDF-4BED-AC04-7A06E384E41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6CDF-4BED-AC04-7A06E384E41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6CDF-4BED-AC04-7A06E384E41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ExperienceBBS!$S$17:$S$21</c15:sqref>
                        </c15:formulaRef>
                      </c:ext>
                    </c:extLst>
                    <c:strCache>
                      <c:ptCount val="5"/>
                      <c:pt idx="0">
                        <c:v>Strongly agree</c:v>
                      </c:pt>
                      <c:pt idx="1">
                        <c:v>Agree</c:v>
                      </c:pt>
                      <c:pt idx="2">
                        <c:v>Neither agree not disagree</c:v>
                      </c:pt>
                      <c:pt idx="3">
                        <c:v>Disagree</c:v>
                      </c:pt>
                      <c:pt idx="4">
                        <c:v>Strongly disagree</c:v>
                      </c:pt>
                    </c:strCache>
                  </c:strRef>
                </c:cat>
                <c:val>
                  <c:numRef>
                    <c:extLst>
                      <c:ext uri="{02D57815-91ED-43cb-92C2-25804820EDAC}">
                        <c15:formulaRef>
                          <c15:sqref>ExperienceBBS!$T$17:$T$21</c15:sqref>
                        </c15:formulaRef>
                      </c:ext>
                    </c:extLst>
                    <c:numCache>
                      <c:formatCode>General</c:formatCode>
                      <c:ptCount val="5"/>
                      <c:pt idx="0">
                        <c:v>92</c:v>
                      </c:pt>
                      <c:pt idx="1">
                        <c:v>268</c:v>
                      </c:pt>
                      <c:pt idx="2">
                        <c:v>492</c:v>
                      </c:pt>
                      <c:pt idx="3">
                        <c:v>256</c:v>
                      </c:pt>
                      <c:pt idx="4">
                        <c:v>90</c:v>
                      </c:pt>
                    </c:numCache>
                  </c:numRef>
                </c:val>
                <c:extLst>
                  <c:ext xmlns:c16="http://schemas.microsoft.com/office/drawing/2014/chart" uri="{C3380CC4-5D6E-409C-BE32-E72D297353CC}">
                    <c16:uniqueId val="{00000015-6CDF-4BED-AC04-7A06E384E410}"/>
                  </c:ext>
                </c:extLst>
              </c15:ser>
            </c15:filteredPieSeries>
          </c:ext>
        </c:extLst>
      </c:doughnutChart>
      <c:spPr>
        <a:noFill/>
        <a:ln>
          <a:noFill/>
        </a:ln>
        <a:effectLst/>
      </c:spPr>
    </c:plotArea>
    <c:legend>
      <c:legendPos val="r"/>
      <c:layout>
        <c:manualLayout>
          <c:xMode val="edge"/>
          <c:yMode val="edge"/>
          <c:x val="0.65812762628800336"/>
          <c:y val="0.27355169145523478"/>
          <c:w val="0.31486282407993799"/>
          <c:h val="0.5897018081073198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i="1" dirty="0"/>
              <a:t>Students reporting they were interested or very interested in a</a:t>
            </a:r>
            <a:r>
              <a:rPr lang="en-GB" sz="1200" i="1" baseline="0" dirty="0"/>
              <a:t> career related to STEM (n=1,102)</a:t>
            </a:r>
            <a:endParaRPr lang="en-GB" sz="1200" i="1" dirty="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A77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Motivation!$S$4:$S$6</c:f>
              <c:strCache>
                <c:ptCount val="3"/>
                <c:pt idx="0">
                  <c:v>Science</c:v>
                </c:pt>
                <c:pt idx="1">
                  <c:v>Technology</c:v>
                </c:pt>
                <c:pt idx="2">
                  <c:v>Engineering</c:v>
                </c:pt>
              </c:strCache>
            </c:strRef>
          </c:cat>
          <c:val>
            <c:numRef>
              <c:f>Motivation!$T$4:$T$6</c:f>
              <c:numCache>
                <c:formatCode>0%</c:formatCode>
                <c:ptCount val="3"/>
                <c:pt idx="0">
                  <c:v>0.41</c:v>
                </c:pt>
                <c:pt idx="1">
                  <c:v>0.38</c:v>
                </c:pt>
                <c:pt idx="2">
                  <c:v>0.3</c:v>
                </c:pt>
              </c:numCache>
            </c:numRef>
          </c:val>
          <c:extLst>
            <c:ext xmlns:c16="http://schemas.microsoft.com/office/drawing/2014/chart" uri="{C3380CC4-5D6E-409C-BE32-E72D297353CC}">
              <c16:uniqueId val="{00000000-D35A-43C4-8C18-B8067879ACB5}"/>
            </c:ext>
          </c:extLst>
        </c:ser>
        <c:dLbls>
          <c:showLegendKey val="0"/>
          <c:showVal val="0"/>
          <c:showCatName val="0"/>
          <c:showSerName val="0"/>
          <c:showPercent val="0"/>
          <c:showBubbleSize val="0"/>
        </c:dLbls>
        <c:gapWidth val="50"/>
        <c:overlap val="-27"/>
        <c:axId val="834792792"/>
        <c:axId val="834797056"/>
      </c:barChart>
      <c:catAx>
        <c:axId val="834792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4797056"/>
        <c:crosses val="autoZero"/>
        <c:auto val="1"/>
        <c:lblAlgn val="ctr"/>
        <c:lblOffset val="100"/>
        <c:noMultiLvlLbl val="0"/>
      </c:catAx>
      <c:valAx>
        <c:axId val="834797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4792792"/>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0.3191</cdr:x>
      <cdr:y>0.65539</cdr:y>
    </cdr:from>
    <cdr:to>
      <cdr:x>0.63766</cdr:x>
      <cdr:y>0.82423</cdr:y>
    </cdr:to>
    <cdr:sp macro="" textlink="">
      <cdr:nvSpPr>
        <cdr:cNvPr id="3" name="Text Placeholder 2">
          <a:extLst xmlns:a="http://schemas.openxmlformats.org/drawingml/2006/main">
            <a:ext uri="{FF2B5EF4-FFF2-40B4-BE49-F238E27FC236}">
              <a16:creationId xmlns:a16="http://schemas.microsoft.com/office/drawing/2014/main" id="{541DC224-D0CB-0CE8-C213-BADD6D3027B7}"/>
            </a:ext>
          </a:extLst>
        </cdr:cNvPr>
        <cdr:cNvSpPr>
          <a:spLocks xmlns:a="http://schemas.openxmlformats.org/drawingml/2006/main" noGrp="1"/>
        </cdr:cNvSpPr>
      </cdr:nvSpPr>
      <cdr:spPr>
        <a:xfrm xmlns:a="http://schemas.openxmlformats.org/drawingml/2006/main">
          <a:off x="2011598" y="2584919"/>
          <a:ext cx="2008172" cy="665922"/>
        </a:xfrm>
        <a:prstGeom xmlns:a="http://schemas.openxmlformats.org/drawingml/2006/main" prst="rect">
          <a:avLst/>
        </a:prstGeom>
      </cdr:spPr>
      <cdr:txBody>
        <a:bodyPr xmlns:a="http://schemas.openxmlformats.org/drawingml/2006/main" numCol="1" spcCol="360000"/>
        <a:lstStyle xmlns:a="http://schemas.openxmlformats.org/drawingml/2006/main">
          <a:lvl1pPr marL="104482" indent="-104482" algn="l" defTabSz="417925" rtl="0" eaLnBrk="1" latinLnBrk="0" hangingPunct="1">
            <a:lnSpc>
              <a:spcPct val="90000"/>
            </a:lnSpc>
            <a:spcBef>
              <a:spcPts val="457"/>
            </a:spcBef>
            <a:buFont typeface="Arial" panose="020B0604020202020204" pitchFamily="34" charset="0"/>
            <a:buChar char="•"/>
            <a:defRPr sz="1280" kern="1200">
              <a:solidFill>
                <a:schemeClr val="tx1"/>
              </a:solidFill>
              <a:latin typeface="+mn-lt"/>
              <a:ea typeface="+mn-ea"/>
              <a:cs typeface="+mn-cs"/>
            </a:defRPr>
          </a:lvl1pPr>
          <a:lvl2pPr marL="313444" indent="-104482" algn="l" defTabSz="417925"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407" indent="-104482" algn="l" defTabSz="417925"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6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331"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94"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57"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21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82"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a:lstStyle>
        <a:p xmlns:a="http://schemas.openxmlformats.org/drawingml/2006/main">
          <a:pPr marL="0" indent="0" algn="ctr">
            <a:buNone/>
          </a:pPr>
          <a:r>
            <a:rPr lang="en-GB" sz="1200" dirty="0"/>
            <a:t>Agree or strongly agree that they knew about the kind of things </a:t>
          </a:r>
          <a:r>
            <a:rPr lang="en-GB" sz="1200" b="1" dirty="0"/>
            <a:t>engineers</a:t>
          </a:r>
          <a:r>
            <a:rPr lang="en-GB" sz="1200" dirty="0"/>
            <a:t> can do in their jobs</a:t>
          </a:r>
          <a:r>
            <a:rPr lang="en-GB" sz="1200" b="1" dirty="0"/>
            <a:t>.</a:t>
          </a:r>
          <a:endParaRPr lang="en-GB" sz="1200" dirty="0"/>
        </a:p>
        <a:p xmlns:a="http://schemas.openxmlformats.org/drawingml/2006/main">
          <a:pPr marL="0" indent="0" algn="ctr">
            <a:buNone/>
          </a:pPr>
          <a:endParaRPr lang="en-GB" sz="1200" b="0" dirty="0"/>
        </a:p>
        <a:p xmlns:a="http://schemas.openxmlformats.org/drawingml/2006/main">
          <a:pPr marL="0" indent="0" algn="ctr">
            <a:buNone/>
          </a:pPr>
          <a:endParaRPr lang="en-GB" sz="1200" dirty="0"/>
        </a:p>
        <a:p xmlns:a="http://schemas.openxmlformats.org/drawingml/2006/main">
          <a:pPr marL="0" indent="0" algn="ctr">
            <a:buNone/>
          </a:pPr>
          <a:endParaRPr lang="en-GB" sz="1200" b="0" dirty="0"/>
        </a:p>
        <a:p xmlns:a="http://schemas.openxmlformats.org/drawingml/2006/main">
          <a:pPr marL="0" indent="0" algn="ctr">
            <a:buNone/>
          </a:pPr>
          <a:endParaRPr lang="en-GB" sz="1200" b="0" dirty="0"/>
        </a:p>
        <a:p xmlns:a="http://schemas.openxmlformats.org/drawingml/2006/main">
          <a:pPr marL="0" indent="0" algn="ctr">
            <a:buNone/>
          </a:pPr>
          <a:endParaRPr lang="en-GB" sz="1200" dirty="0"/>
        </a:p>
        <a:p xmlns:a="http://schemas.openxmlformats.org/drawingml/2006/main">
          <a:pPr marL="0" indent="0" algn="ctr">
            <a:buNone/>
          </a:pPr>
          <a:endParaRPr lang="en-GB" sz="1200" b="0" dirty="0"/>
        </a:p>
        <a:p xmlns:a="http://schemas.openxmlformats.org/drawingml/2006/main">
          <a:pPr marL="0" indent="0" algn="ctr">
            <a:buNone/>
          </a:pPr>
          <a:endParaRPr lang="en-GB" sz="1200" dirty="0"/>
        </a:p>
        <a:p xmlns:a="http://schemas.openxmlformats.org/drawingml/2006/main">
          <a:pPr marL="0" indent="0" algn="ctr">
            <a:buNone/>
          </a:pPr>
          <a:endParaRPr lang="en-GB" sz="1200" b="0" dirty="0"/>
        </a:p>
        <a:p xmlns:a="http://schemas.openxmlformats.org/drawingml/2006/main">
          <a:pPr marL="0" indent="0" algn="ctr">
            <a:buNone/>
          </a:pPr>
          <a:endParaRPr lang="en-GB" sz="1200" b="0" dirty="0"/>
        </a:p>
        <a:p xmlns:a="http://schemas.openxmlformats.org/drawingml/2006/main">
          <a:pPr marL="0" indent="0" algn="ctr">
            <a:buNone/>
          </a:pPr>
          <a:endParaRPr lang="en-GB" sz="1200" dirty="0"/>
        </a:p>
      </cdr:txBody>
    </cdr:sp>
  </cdr:relSizeAnchor>
  <cdr:relSizeAnchor xmlns:cdr="http://schemas.openxmlformats.org/drawingml/2006/chartDrawing">
    <cdr:from>
      <cdr:x>0.66751</cdr:x>
      <cdr:y>0.65414</cdr:y>
    </cdr:from>
    <cdr:to>
      <cdr:x>1</cdr:x>
      <cdr:y>0.82298</cdr:y>
    </cdr:to>
    <cdr:sp macro="" textlink="">
      <cdr:nvSpPr>
        <cdr:cNvPr id="4" name="Text Placeholder 2">
          <a:extLst xmlns:a="http://schemas.openxmlformats.org/drawingml/2006/main">
            <a:ext uri="{FF2B5EF4-FFF2-40B4-BE49-F238E27FC236}">
              <a16:creationId xmlns:a16="http://schemas.microsoft.com/office/drawing/2014/main" id="{49A57DC4-417F-1FE2-D17D-DD2806244CFE}"/>
            </a:ext>
          </a:extLst>
        </cdr:cNvPr>
        <cdr:cNvSpPr>
          <a:spLocks xmlns:a="http://schemas.openxmlformats.org/drawingml/2006/main" noGrp="1"/>
        </cdr:cNvSpPr>
      </cdr:nvSpPr>
      <cdr:spPr>
        <a:xfrm xmlns:a="http://schemas.openxmlformats.org/drawingml/2006/main">
          <a:off x="4207919" y="2579999"/>
          <a:ext cx="2095985" cy="665922"/>
        </a:xfrm>
        <a:prstGeom xmlns:a="http://schemas.openxmlformats.org/drawingml/2006/main" prst="rect">
          <a:avLst/>
        </a:prstGeom>
      </cdr:spPr>
      <cdr:txBody>
        <a:bodyPr xmlns:a="http://schemas.openxmlformats.org/drawingml/2006/main" numCol="1" spcCol="36000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a:buNone/>
          </a:pPr>
          <a:r>
            <a:rPr lang="en-GB" sz="1200" dirty="0"/>
            <a:t>Agree or strongly agree that they knew about the kind of things </a:t>
          </a:r>
          <a:r>
            <a:rPr lang="en-GB" sz="1200" b="1" dirty="0"/>
            <a:t>people working in technology</a:t>
          </a:r>
          <a:r>
            <a:rPr lang="en-GB" sz="1200" dirty="0"/>
            <a:t> can do in their jobs</a:t>
          </a:r>
          <a:r>
            <a:rPr lang="en-GB" sz="1200" b="1" dirty="0"/>
            <a:t>.</a:t>
          </a:r>
          <a:endParaRPr lang="en-GB" sz="1200" dirty="0"/>
        </a:p>
        <a:p xmlns:a="http://schemas.openxmlformats.org/drawingml/2006/main">
          <a:pPr marL="0" indent="0" algn="ctr">
            <a:buNone/>
          </a:pPr>
          <a:endParaRPr lang="en-GB" sz="1200" b="0" dirty="0"/>
        </a:p>
        <a:p xmlns:a="http://schemas.openxmlformats.org/drawingml/2006/main">
          <a:pPr marL="0" indent="0" algn="ctr">
            <a:buNone/>
          </a:pPr>
          <a:endParaRPr lang="en-GB" sz="1200" dirty="0"/>
        </a:p>
        <a:p xmlns:a="http://schemas.openxmlformats.org/drawingml/2006/main">
          <a:pPr marL="0" indent="0" algn="ctr">
            <a:buNone/>
          </a:pPr>
          <a:endParaRPr lang="en-GB" sz="1200" b="0" dirty="0"/>
        </a:p>
        <a:p xmlns:a="http://schemas.openxmlformats.org/drawingml/2006/main">
          <a:pPr marL="0" indent="0" algn="ctr">
            <a:buNone/>
          </a:pPr>
          <a:endParaRPr lang="en-GB" sz="1200" b="0" dirty="0"/>
        </a:p>
        <a:p xmlns:a="http://schemas.openxmlformats.org/drawingml/2006/main">
          <a:pPr marL="0" indent="0" algn="ctr">
            <a:buNone/>
          </a:pPr>
          <a:endParaRPr lang="en-GB" sz="1200" dirty="0"/>
        </a:p>
        <a:p xmlns:a="http://schemas.openxmlformats.org/drawingml/2006/main">
          <a:pPr marL="0" indent="0" algn="ctr">
            <a:buNone/>
          </a:pPr>
          <a:endParaRPr lang="en-GB" sz="1200" b="0" dirty="0"/>
        </a:p>
        <a:p xmlns:a="http://schemas.openxmlformats.org/drawingml/2006/main">
          <a:pPr marL="0" indent="0" algn="ctr">
            <a:buNone/>
          </a:pPr>
          <a:endParaRPr lang="en-GB" sz="1200" dirty="0"/>
        </a:p>
        <a:p xmlns:a="http://schemas.openxmlformats.org/drawingml/2006/main">
          <a:pPr marL="0" indent="0" algn="ctr">
            <a:buNone/>
          </a:pPr>
          <a:endParaRPr lang="en-GB" sz="1200" b="0" dirty="0"/>
        </a:p>
        <a:p xmlns:a="http://schemas.openxmlformats.org/drawingml/2006/main">
          <a:pPr marL="0" indent="0" algn="ctr">
            <a:buNone/>
          </a:pPr>
          <a:endParaRPr lang="en-GB" sz="1200" b="0" dirty="0"/>
        </a:p>
        <a:p xmlns:a="http://schemas.openxmlformats.org/drawingml/2006/main">
          <a:pPr marL="0" indent="0" algn="ctr">
            <a:buNone/>
          </a:pPr>
          <a:endParaRPr lang="en-GB" sz="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0.20562</cdr:x>
      <cdr:y>0.33536</cdr:y>
    </cdr:from>
    <cdr:to>
      <cdr:x>0.59132</cdr:x>
      <cdr:y>0.63412</cdr:y>
    </cdr:to>
    <cdr:sp macro="" textlink="">
      <cdr:nvSpPr>
        <cdr:cNvPr id="2" name="TextBox 14">
          <a:extLst xmlns:a="http://schemas.openxmlformats.org/drawingml/2006/main">
            <a:ext uri="{FF2B5EF4-FFF2-40B4-BE49-F238E27FC236}">
              <a16:creationId xmlns:a16="http://schemas.microsoft.com/office/drawing/2014/main" id="{7502898B-5585-463A-0761-8C54DDDAB4E3}"/>
            </a:ext>
          </a:extLst>
        </cdr:cNvPr>
        <cdr:cNvSpPr txBox="1"/>
      </cdr:nvSpPr>
      <cdr:spPr>
        <a:xfrm xmlns:a="http://schemas.openxmlformats.org/drawingml/2006/main">
          <a:off x="412914" y="587329"/>
          <a:ext cx="774571" cy="52322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2800" noProof="0" dirty="0">
              <a:latin typeface="Trebuchet MS" panose="020B0603020202020204"/>
            </a:rPr>
            <a:t>89</a:t>
          </a:r>
          <a:r>
            <a:rPr kumimoji="0" lang="en-GB" sz="2800" b="0" i="0" u="none" strike="noStrike" kern="1200" cap="none" spc="0" normalizeH="0" baseline="0" noProof="0" dirty="0">
              <a:ln>
                <a:noFill/>
              </a:ln>
              <a:effectLst/>
              <a:uLnTx/>
              <a:uFillTx/>
              <a:latin typeface="Trebuchet MS" panose="020B0603020202020204"/>
              <a:ea typeface="+mn-ea"/>
              <a:cs typeface="+mn-cs"/>
            </a:rPr>
            <a:t>%</a:t>
          </a:r>
          <a:endParaRPr lang="en-GB" dirty="0"/>
        </a:p>
      </cdr:txBody>
    </cdr:sp>
  </cdr:relSizeAnchor>
</c:userShapes>
</file>

<file path=ppt/drawings/drawing3.xml><?xml version="1.0" encoding="utf-8"?>
<c:userShapes xmlns:c="http://schemas.openxmlformats.org/drawingml/2006/chart">
  <cdr:relSizeAnchor xmlns:cdr="http://schemas.openxmlformats.org/drawingml/2006/chartDrawing">
    <cdr:from>
      <cdr:x>0.20372</cdr:x>
      <cdr:y>0.35062</cdr:y>
    </cdr:from>
    <cdr:to>
      <cdr:x>0.58943</cdr:x>
      <cdr:y>0.64938</cdr:y>
    </cdr:to>
    <cdr:sp macro="" textlink="">
      <cdr:nvSpPr>
        <cdr:cNvPr id="2" name="TextBox 14">
          <a:extLst xmlns:a="http://schemas.openxmlformats.org/drawingml/2006/main">
            <a:ext uri="{FF2B5EF4-FFF2-40B4-BE49-F238E27FC236}">
              <a16:creationId xmlns:a16="http://schemas.microsoft.com/office/drawing/2014/main" id="{308F786C-1A23-D4DF-62D4-F44CA1724163}"/>
            </a:ext>
          </a:extLst>
        </cdr:cNvPr>
        <cdr:cNvSpPr txBox="1"/>
      </cdr:nvSpPr>
      <cdr:spPr>
        <a:xfrm xmlns:a="http://schemas.openxmlformats.org/drawingml/2006/main">
          <a:off x="409108" y="614051"/>
          <a:ext cx="774571" cy="52322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2800" kern="1200" noProof="0" dirty="0">
              <a:latin typeface="Trebuchet MS" panose="020B0603020202020204"/>
            </a:rPr>
            <a:t>81</a:t>
          </a:r>
          <a:r>
            <a:rPr kumimoji="0" lang="en-GB" sz="2800" b="0" i="0" u="none" strike="noStrike" kern="1200" cap="none" spc="0" normalizeH="0" baseline="0" noProof="0" dirty="0">
              <a:ln>
                <a:noFill/>
              </a:ln>
              <a:effectLst/>
              <a:uLnTx/>
              <a:uFillTx/>
              <a:latin typeface="Trebuchet MS" panose="020B0603020202020204"/>
              <a:ea typeface="+mn-ea"/>
              <a:cs typeface="+mn-cs"/>
            </a:rPr>
            <a:t>%</a:t>
          </a:r>
          <a:endParaRPr lang="en-GB"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atin typeface="Trebuchet MS" panose="020B0603020202020204" pitchFamily="34" charset="0"/>
              </a:defRPr>
            </a:lvl1pPr>
          </a:lstStyle>
          <a:p>
            <a:endParaRPr lang="en-GB"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atin typeface="Trebuchet MS" panose="020B0603020202020204" pitchFamily="34" charset="0"/>
              </a:defRPr>
            </a:lvl1pPr>
          </a:lstStyle>
          <a:p>
            <a:fld id="{D7E18C02-325E-428B-B88C-8CE7B6874733}" type="datetimeFigureOut">
              <a:rPr lang="en-GB" smtClean="0"/>
              <a:pPr/>
              <a:t>18/11/2022</a:t>
            </a:fld>
            <a:endParaRPr lang="en-GB" dirty="0"/>
          </a:p>
        </p:txBody>
      </p:sp>
      <p:sp>
        <p:nvSpPr>
          <p:cNvPr id="4" name="Slide Image Placeholder 3"/>
          <p:cNvSpPr>
            <a:spLocks noGrp="1" noRot="1" noChangeAspect="1"/>
          </p:cNvSpPr>
          <p:nvPr>
            <p:ph type="sldImg" idx="2"/>
          </p:nvPr>
        </p:nvSpPr>
        <p:spPr>
          <a:xfrm>
            <a:off x="3771900" y="857250"/>
            <a:ext cx="1600200" cy="23145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atin typeface="Trebuchet MS" panose="020B0603020202020204" pitchFamily="34" charset="0"/>
              </a:defRPr>
            </a:lvl1pPr>
          </a:lstStyle>
          <a:p>
            <a:endParaRPr lang="en-GB"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atin typeface="Trebuchet MS" panose="020B0603020202020204" pitchFamily="34" charset="0"/>
              </a:defRPr>
            </a:lvl1pPr>
          </a:lstStyle>
          <a:p>
            <a:fld id="{D8AF69E2-2352-4D90-91D6-8FC512C3470A}" type="slidenum">
              <a:rPr lang="en-GB" smtClean="0"/>
              <a:pPr/>
              <a:t>‹#›</a:t>
            </a:fld>
            <a:endParaRPr lang="en-GB" dirty="0"/>
          </a:p>
        </p:txBody>
      </p:sp>
    </p:spTree>
    <p:extLst>
      <p:ext uri="{BB962C8B-B14F-4D97-AF65-F5344CB8AC3E}">
        <p14:creationId xmlns:p14="http://schemas.microsoft.com/office/powerpoint/2010/main" val="2335760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rebuchet MS" panose="020B0603020202020204" pitchFamily="34" charset="0"/>
        <a:ea typeface="+mn-ea"/>
        <a:cs typeface="+mn-cs"/>
      </a:defRPr>
    </a:lvl1pPr>
    <a:lvl2pPr marL="457200" algn="l" defTabSz="914400" rtl="0" eaLnBrk="1" latinLnBrk="0" hangingPunct="1">
      <a:defRPr sz="1200" kern="1200">
        <a:solidFill>
          <a:schemeClr val="tx1"/>
        </a:solidFill>
        <a:latin typeface="Trebuchet MS" panose="020B0603020202020204" pitchFamily="34" charset="0"/>
        <a:ea typeface="+mn-ea"/>
        <a:cs typeface="+mn-cs"/>
      </a:defRPr>
    </a:lvl2pPr>
    <a:lvl3pPr marL="914400" algn="l" defTabSz="914400" rtl="0" eaLnBrk="1" latinLnBrk="0" hangingPunct="1">
      <a:defRPr sz="1200" kern="1200">
        <a:solidFill>
          <a:schemeClr val="tx1"/>
        </a:solidFill>
        <a:latin typeface="Trebuchet MS" panose="020B0603020202020204" pitchFamily="34" charset="0"/>
        <a:ea typeface="+mn-ea"/>
        <a:cs typeface="+mn-cs"/>
      </a:defRPr>
    </a:lvl3pPr>
    <a:lvl4pPr marL="1371600" algn="l" defTabSz="914400" rtl="0" eaLnBrk="1" latinLnBrk="0" hangingPunct="1">
      <a:defRPr sz="1200" kern="1200">
        <a:solidFill>
          <a:schemeClr val="tx1"/>
        </a:solidFill>
        <a:latin typeface="Trebuchet MS" panose="020B0603020202020204" pitchFamily="34" charset="0"/>
        <a:ea typeface="+mn-ea"/>
        <a:cs typeface="+mn-cs"/>
      </a:defRPr>
    </a:lvl4pPr>
    <a:lvl5pPr marL="1828800" algn="l" defTabSz="914400" rtl="0" eaLnBrk="1" latinLnBrk="0" hangingPunct="1">
      <a:defRPr sz="1200" kern="1200">
        <a:solidFill>
          <a:schemeClr val="tx1"/>
        </a:solidFill>
        <a:latin typeface="Trebuchet MS" panose="020B06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3</a:t>
            </a:fld>
            <a:endParaRPr lang="en-GB" dirty="0"/>
          </a:p>
        </p:txBody>
      </p:sp>
    </p:spTree>
    <p:extLst>
      <p:ext uri="{BB962C8B-B14F-4D97-AF65-F5344CB8AC3E}">
        <p14:creationId xmlns:p14="http://schemas.microsoft.com/office/powerpoint/2010/main" val="2732591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12</a:t>
            </a:fld>
            <a:endParaRPr lang="en-GB" dirty="0"/>
          </a:p>
        </p:txBody>
      </p:sp>
    </p:spTree>
    <p:extLst>
      <p:ext uri="{BB962C8B-B14F-4D97-AF65-F5344CB8AC3E}">
        <p14:creationId xmlns:p14="http://schemas.microsoft.com/office/powerpoint/2010/main" val="30684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13</a:t>
            </a:fld>
            <a:endParaRPr lang="en-GB" dirty="0"/>
          </a:p>
        </p:txBody>
      </p:sp>
    </p:spTree>
    <p:extLst>
      <p:ext uri="{BB962C8B-B14F-4D97-AF65-F5344CB8AC3E}">
        <p14:creationId xmlns:p14="http://schemas.microsoft.com/office/powerpoint/2010/main" val="3237399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14</a:t>
            </a:fld>
            <a:endParaRPr lang="en-GB" dirty="0"/>
          </a:p>
        </p:txBody>
      </p:sp>
    </p:spTree>
    <p:extLst>
      <p:ext uri="{BB962C8B-B14F-4D97-AF65-F5344CB8AC3E}">
        <p14:creationId xmlns:p14="http://schemas.microsoft.com/office/powerpoint/2010/main" val="3258742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15</a:t>
            </a:fld>
            <a:endParaRPr lang="en-GB" dirty="0"/>
          </a:p>
        </p:txBody>
      </p:sp>
    </p:spTree>
    <p:extLst>
      <p:ext uri="{BB962C8B-B14F-4D97-AF65-F5344CB8AC3E}">
        <p14:creationId xmlns:p14="http://schemas.microsoft.com/office/powerpoint/2010/main" val="284790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16</a:t>
            </a:fld>
            <a:endParaRPr lang="en-GB" dirty="0"/>
          </a:p>
        </p:txBody>
      </p:sp>
    </p:spTree>
    <p:extLst>
      <p:ext uri="{BB962C8B-B14F-4D97-AF65-F5344CB8AC3E}">
        <p14:creationId xmlns:p14="http://schemas.microsoft.com/office/powerpoint/2010/main" val="3140367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17</a:t>
            </a:fld>
            <a:endParaRPr lang="en-GB" dirty="0"/>
          </a:p>
        </p:txBody>
      </p:sp>
    </p:spTree>
    <p:extLst>
      <p:ext uri="{BB962C8B-B14F-4D97-AF65-F5344CB8AC3E}">
        <p14:creationId xmlns:p14="http://schemas.microsoft.com/office/powerpoint/2010/main" val="2450229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18</a:t>
            </a:fld>
            <a:endParaRPr lang="en-GB" dirty="0"/>
          </a:p>
        </p:txBody>
      </p:sp>
    </p:spTree>
    <p:extLst>
      <p:ext uri="{BB962C8B-B14F-4D97-AF65-F5344CB8AC3E}">
        <p14:creationId xmlns:p14="http://schemas.microsoft.com/office/powerpoint/2010/main" val="2274727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19</a:t>
            </a:fld>
            <a:endParaRPr lang="en-GB" dirty="0"/>
          </a:p>
        </p:txBody>
      </p:sp>
    </p:spTree>
    <p:extLst>
      <p:ext uri="{BB962C8B-B14F-4D97-AF65-F5344CB8AC3E}">
        <p14:creationId xmlns:p14="http://schemas.microsoft.com/office/powerpoint/2010/main" val="1749462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20</a:t>
            </a:fld>
            <a:endParaRPr lang="en-GB" dirty="0"/>
          </a:p>
        </p:txBody>
      </p:sp>
    </p:spTree>
    <p:extLst>
      <p:ext uri="{BB962C8B-B14F-4D97-AF65-F5344CB8AC3E}">
        <p14:creationId xmlns:p14="http://schemas.microsoft.com/office/powerpoint/2010/main" val="948506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21</a:t>
            </a:fld>
            <a:endParaRPr lang="en-GB" dirty="0"/>
          </a:p>
        </p:txBody>
      </p:sp>
    </p:spTree>
    <p:extLst>
      <p:ext uri="{BB962C8B-B14F-4D97-AF65-F5344CB8AC3E}">
        <p14:creationId xmlns:p14="http://schemas.microsoft.com/office/powerpoint/2010/main" val="699459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4</a:t>
            </a:fld>
            <a:endParaRPr lang="en-GB" dirty="0"/>
          </a:p>
        </p:txBody>
      </p:sp>
    </p:spTree>
    <p:extLst>
      <p:ext uri="{BB962C8B-B14F-4D97-AF65-F5344CB8AC3E}">
        <p14:creationId xmlns:p14="http://schemas.microsoft.com/office/powerpoint/2010/main" val="3166700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22</a:t>
            </a:fld>
            <a:endParaRPr lang="en-GB" dirty="0"/>
          </a:p>
        </p:txBody>
      </p:sp>
    </p:spTree>
    <p:extLst>
      <p:ext uri="{BB962C8B-B14F-4D97-AF65-F5344CB8AC3E}">
        <p14:creationId xmlns:p14="http://schemas.microsoft.com/office/powerpoint/2010/main" val="1512235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23</a:t>
            </a:fld>
            <a:endParaRPr lang="en-GB" dirty="0"/>
          </a:p>
        </p:txBody>
      </p:sp>
    </p:spTree>
    <p:extLst>
      <p:ext uri="{BB962C8B-B14F-4D97-AF65-F5344CB8AC3E}">
        <p14:creationId xmlns:p14="http://schemas.microsoft.com/office/powerpoint/2010/main" val="1167501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24</a:t>
            </a:fld>
            <a:endParaRPr lang="en-GB" dirty="0"/>
          </a:p>
        </p:txBody>
      </p:sp>
    </p:spTree>
    <p:extLst>
      <p:ext uri="{BB962C8B-B14F-4D97-AF65-F5344CB8AC3E}">
        <p14:creationId xmlns:p14="http://schemas.microsoft.com/office/powerpoint/2010/main" val="1253023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25</a:t>
            </a:fld>
            <a:endParaRPr lang="en-GB" dirty="0"/>
          </a:p>
        </p:txBody>
      </p:sp>
    </p:spTree>
    <p:extLst>
      <p:ext uri="{BB962C8B-B14F-4D97-AF65-F5344CB8AC3E}">
        <p14:creationId xmlns:p14="http://schemas.microsoft.com/office/powerpoint/2010/main" val="505215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26</a:t>
            </a:fld>
            <a:endParaRPr lang="en-GB" dirty="0"/>
          </a:p>
        </p:txBody>
      </p:sp>
    </p:spTree>
    <p:extLst>
      <p:ext uri="{BB962C8B-B14F-4D97-AF65-F5344CB8AC3E}">
        <p14:creationId xmlns:p14="http://schemas.microsoft.com/office/powerpoint/2010/main" val="229420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27</a:t>
            </a:fld>
            <a:endParaRPr lang="en-GB" dirty="0"/>
          </a:p>
        </p:txBody>
      </p:sp>
    </p:spTree>
    <p:extLst>
      <p:ext uri="{BB962C8B-B14F-4D97-AF65-F5344CB8AC3E}">
        <p14:creationId xmlns:p14="http://schemas.microsoft.com/office/powerpoint/2010/main" val="824569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28</a:t>
            </a:fld>
            <a:endParaRPr lang="en-GB" dirty="0"/>
          </a:p>
        </p:txBody>
      </p:sp>
    </p:spTree>
    <p:extLst>
      <p:ext uri="{BB962C8B-B14F-4D97-AF65-F5344CB8AC3E}">
        <p14:creationId xmlns:p14="http://schemas.microsoft.com/office/powerpoint/2010/main" val="467043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29</a:t>
            </a:fld>
            <a:endParaRPr lang="en-GB" dirty="0"/>
          </a:p>
        </p:txBody>
      </p:sp>
    </p:spTree>
    <p:extLst>
      <p:ext uri="{BB962C8B-B14F-4D97-AF65-F5344CB8AC3E}">
        <p14:creationId xmlns:p14="http://schemas.microsoft.com/office/powerpoint/2010/main" val="3275428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30</a:t>
            </a:fld>
            <a:endParaRPr lang="en-GB" dirty="0"/>
          </a:p>
        </p:txBody>
      </p:sp>
    </p:spTree>
    <p:extLst>
      <p:ext uri="{BB962C8B-B14F-4D97-AF65-F5344CB8AC3E}">
        <p14:creationId xmlns:p14="http://schemas.microsoft.com/office/powerpoint/2010/main" val="2639122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31</a:t>
            </a:fld>
            <a:endParaRPr lang="en-GB" dirty="0"/>
          </a:p>
        </p:txBody>
      </p:sp>
    </p:spTree>
    <p:extLst>
      <p:ext uri="{BB962C8B-B14F-4D97-AF65-F5344CB8AC3E}">
        <p14:creationId xmlns:p14="http://schemas.microsoft.com/office/powerpoint/2010/main" val="1683864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5</a:t>
            </a:fld>
            <a:endParaRPr lang="en-GB" dirty="0"/>
          </a:p>
        </p:txBody>
      </p:sp>
    </p:spTree>
    <p:extLst>
      <p:ext uri="{BB962C8B-B14F-4D97-AF65-F5344CB8AC3E}">
        <p14:creationId xmlns:p14="http://schemas.microsoft.com/office/powerpoint/2010/main" val="2095532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32</a:t>
            </a:fld>
            <a:endParaRPr lang="en-GB" dirty="0"/>
          </a:p>
        </p:txBody>
      </p:sp>
    </p:spTree>
    <p:extLst>
      <p:ext uri="{BB962C8B-B14F-4D97-AF65-F5344CB8AC3E}">
        <p14:creationId xmlns:p14="http://schemas.microsoft.com/office/powerpoint/2010/main" val="3010619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33</a:t>
            </a:fld>
            <a:endParaRPr lang="en-GB" dirty="0"/>
          </a:p>
        </p:txBody>
      </p:sp>
    </p:spTree>
    <p:extLst>
      <p:ext uri="{BB962C8B-B14F-4D97-AF65-F5344CB8AC3E}">
        <p14:creationId xmlns:p14="http://schemas.microsoft.com/office/powerpoint/2010/main" val="3246613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34</a:t>
            </a:fld>
            <a:endParaRPr lang="en-GB" dirty="0"/>
          </a:p>
        </p:txBody>
      </p:sp>
    </p:spTree>
    <p:extLst>
      <p:ext uri="{BB962C8B-B14F-4D97-AF65-F5344CB8AC3E}">
        <p14:creationId xmlns:p14="http://schemas.microsoft.com/office/powerpoint/2010/main" val="1154504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35</a:t>
            </a:fld>
            <a:endParaRPr lang="en-GB" dirty="0"/>
          </a:p>
        </p:txBody>
      </p:sp>
    </p:spTree>
    <p:extLst>
      <p:ext uri="{BB962C8B-B14F-4D97-AF65-F5344CB8AC3E}">
        <p14:creationId xmlns:p14="http://schemas.microsoft.com/office/powerpoint/2010/main" val="3689429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36</a:t>
            </a:fld>
            <a:endParaRPr lang="en-GB" dirty="0"/>
          </a:p>
        </p:txBody>
      </p:sp>
    </p:spTree>
    <p:extLst>
      <p:ext uri="{BB962C8B-B14F-4D97-AF65-F5344CB8AC3E}">
        <p14:creationId xmlns:p14="http://schemas.microsoft.com/office/powerpoint/2010/main" val="2020566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37</a:t>
            </a:fld>
            <a:endParaRPr lang="en-GB" dirty="0"/>
          </a:p>
        </p:txBody>
      </p:sp>
    </p:spTree>
    <p:extLst>
      <p:ext uri="{BB962C8B-B14F-4D97-AF65-F5344CB8AC3E}">
        <p14:creationId xmlns:p14="http://schemas.microsoft.com/office/powerpoint/2010/main" val="2266488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38</a:t>
            </a:fld>
            <a:endParaRPr lang="en-GB" dirty="0"/>
          </a:p>
        </p:txBody>
      </p:sp>
    </p:spTree>
    <p:extLst>
      <p:ext uri="{BB962C8B-B14F-4D97-AF65-F5344CB8AC3E}">
        <p14:creationId xmlns:p14="http://schemas.microsoft.com/office/powerpoint/2010/main" val="32750874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39</a:t>
            </a:fld>
            <a:endParaRPr lang="en-GB" dirty="0"/>
          </a:p>
        </p:txBody>
      </p:sp>
    </p:spTree>
    <p:extLst>
      <p:ext uri="{BB962C8B-B14F-4D97-AF65-F5344CB8AC3E}">
        <p14:creationId xmlns:p14="http://schemas.microsoft.com/office/powerpoint/2010/main" val="685251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40</a:t>
            </a:fld>
            <a:endParaRPr lang="en-GB" dirty="0"/>
          </a:p>
        </p:txBody>
      </p:sp>
    </p:spTree>
    <p:extLst>
      <p:ext uri="{BB962C8B-B14F-4D97-AF65-F5344CB8AC3E}">
        <p14:creationId xmlns:p14="http://schemas.microsoft.com/office/powerpoint/2010/main" val="1001991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6</a:t>
            </a:fld>
            <a:endParaRPr lang="en-GB" dirty="0"/>
          </a:p>
        </p:txBody>
      </p:sp>
    </p:spTree>
    <p:extLst>
      <p:ext uri="{BB962C8B-B14F-4D97-AF65-F5344CB8AC3E}">
        <p14:creationId xmlns:p14="http://schemas.microsoft.com/office/powerpoint/2010/main" val="3771955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7</a:t>
            </a:fld>
            <a:endParaRPr lang="en-GB" dirty="0"/>
          </a:p>
        </p:txBody>
      </p:sp>
    </p:spTree>
    <p:extLst>
      <p:ext uri="{BB962C8B-B14F-4D97-AF65-F5344CB8AC3E}">
        <p14:creationId xmlns:p14="http://schemas.microsoft.com/office/powerpoint/2010/main" val="4146248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8</a:t>
            </a:fld>
            <a:endParaRPr lang="en-GB" dirty="0"/>
          </a:p>
        </p:txBody>
      </p:sp>
    </p:spTree>
    <p:extLst>
      <p:ext uri="{BB962C8B-B14F-4D97-AF65-F5344CB8AC3E}">
        <p14:creationId xmlns:p14="http://schemas.microsoft.com/office/powerpoint/2010/main" val="2494634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9</a:t>
            </a:fld>
            <a:endParaRPr lang="en-GB" dirty="0"/>
          </a:p>
        </p:txBody>
      </p:sp>
    </p:spTree>
    <p:extLst>
      <p:ext uri="{BB962C8B-B14F-4D97-AF65-F5344CB8AC3E}">
        <p14:creationId xmlns:p14="http://schemas.microsoft.com/office/powerpoint/2010/main" val="1066270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10</a:t>
            </a:fld>
            <a:endParaRPr lang="en-GB" dirty="0"/>
          </a:p>
        </p:txBody>
      </p:sp>
    </p:spTree>
    <p:extLst>
      <p:ext uri="{BB962C8B-B14F-4D97-AF65-F5344CB8AC3E}">
        <p14:creationId xmlns:p14="http://schemas.microsoft.com/office/powerpoint/2010/main" val="2654896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AF69E2-2352-4D90-91D6-8FC512C3470A}" type="slidenum">
              <a:rPr lang="en-GB" smtClean="0"/>
              <a:pPr/>
              <a:t>11</a:t>
            </a:fld>
            <a:endParaRPr lang="en-GB" dirty="0"/>
          </a:p>
        </p:txBody>
      </p:sp>
    </p:spTree>
    <p:extLst>
      <p:ext uri="{BB962C8B-B14F-4D97-AF65-F5344CB8AC3E}">
        <p14:creationId xmlns:p14="http://schemas.microsoft.com/office/powerpoint/2010/main" val="3237399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with speaker and usernam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EB70F6DA-5273-4B61-90F5-D02DE4F6B0B1}"/>
              </a:ext>
            </a:extLst>
          </p:cNvPr>
          <p:cNvSpPr>
            <a:spLocks noGrp="1"/>
          </p:cNvSpPr>
          <p:nvPr>
            <p:ph type="body" sz="quarter" idx="10" hasCustomPrompt="1"/>
          </p:nvPr>
        </p:nvSpPr>
        <p:spPr>
          <a:xfrm>
            <a:off x="231199" y="3304809"/>
            <a:ext cx="4519315" cy="1097860"/>
          </a:xfrm>
          <a:prstGeom prst="rect">
            <a:avLst/>
          </a:prstGeom>
        </p:spPr>
        <p:txBody>
          <a:bodyPr>
            <a:normAutofit/>
          </a:bodyPr>
          <a:lstStyle>
            <a:lvl1pPr marL="0" indent="0">
              <a:buNone/>
              <a:defRPr sz="2742" b="1" spc="-68"/>
            </a:lvl1pPr>
          </a:lstStyle>
          <a:p>
            <a:pPr lvl="0"/>
            <a:r>
              <a:rPr lang="en-US" dirty="0"/>
              <a:t>Title text</a:t>
            </a:r>
            <a:endParaRPr lang="en-GB" dirty="0"/>
          </a:p>
        </p:txBody>
      </p:sp>
      <p:sp>
        <p:nvSpPr>
          <p:cNvPr id="17" name="Text Placeholder 16">
            <a:extLst>
              <a:ext uri="{FF2B5EF4-FFF2-40B4-BE49-F238E27FC236}">
                <a16:creationId xmlns:a16="http://schemas.microsoft.com/office/drawing/2014/main" id="{1FAF5D59-FA50-4A30-BA8A-B17DEAE034B8}"/>
              </a:ext>
            </a:extLst>
          </p:cNvPr>
          <p:cNvSpPr>
            <a:spLocks noGrp="1"/>
          </p:cNvSpPr>
          <p:nvPr>
            <p:ph type="body" sz="quarter" idx="11" hasCustomPrompt="1"/>
          </p:nvPr>
        </p:nvSpPr>
        <p:spPr>
          <a:xfrm>
            <a:off x="231281" y="4402672"/>
            <a:ext cx="4519315" cy="1098374"/>
          </a:xfrm>
          <a:prstGeom prst="rect">
            <a:avLst/>
          </a:prstGeom>
        </p:spPr>
        <p:txBody>
          <a:bodyPr>
            <a:normAutofit/>
          </a:bodyPr>
          <a:lstStyle>
            <a:lvl1pPr marL="0" indent="0">
              <a:buNone/>
              <a:defRPr sz="1828" spc="-68">
                <a:solidFill>
                  <a:srgbClr val="00A773"/>
                </a:solidFill>
              </a:defRPr>
            </a:lvl1pPr>
          </a:lstStyle>
          <a:p>
            <a:pPr lvl="0"/>
            <a:r>
              <a:rPr lang="en-GB" dirty="0"/>
              <a:t>Speaker</a:t>
            </a:r>
          </a:p>
        </p:txBody>
      </p:sp>
      <p:sp>
        <p:nvSpPr>
          <p:cNvPr id="22" name="Text Placeholder 21">
            <a:extLst>
              <a:ext uri="{FF2B5EF4-FFF2-40B4-BE49-F238E27FC236}">
                <a16:creationId xmlns:a16="http://schemas.microsoft.com/office/drawing/2014/main" id="{4FE5C09E-FDC5-42C8-A6E4-619B55C7C3DD}"/>
              </a:ext>
            </a:extLst>
          </p:cNvPr>
          <p:cNvSpPr>
            <a:spLocks noGrp="1"/>
          </p:cNvSpPr>
          <p:nvPr>
            <p:ph type="body" sz="quarter" idx="12" hasCustomPrompt="1"/>
          </p:nvPr>
        </p:nvSpPr>
        <p:spPr>
          <a:xfrm>
            <a:off x="3560544" y="8368152"/>
            <a:ext cx="3090226" cy="843845"/>
          </a:xfrm>
          <a:prstGeom prst="rect">
            <a:avLst/>
          </a:prstGeom>
        </p:spPr>
        <p:txBody>
          <a:bodyPr/>
          <a:lstStyle>
            <a:lvl1pPr marL="0" indent="0" algn="r">
              <a:buNone/>
              <a:defRPr sz="1097" b="1">
                <a:solidFill>
                  <a:schemeClr val="bg1"/>
                </a:solidFill>
              </a:defRPr>
            </a:lvl1pPr>
          </a:lstStyle>
          <a:p>
            <a:pPr lvl="0"/>
            <a:r>
              <a:rPr lang="en-GB" dirty="0"/>
              <a:t>@username</a:t>
            </a:r>
          </a:p>
        </p:txBody>
      </p:sp>
    </p:spTree>
    <p:extLst>
      <p:ext uri="{BB962C8B-B14F-4D97-AF65-F5344CB8AC3E}">
        <p14:creationId xmlns:p14="http://schemas.microsoft.com/office/powerpoint/2010/main" val="1651765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GUK bullet and quot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E180A1CF-48B1-4971-A30F-CC4DE66DB6D3}"/>
              </a:ext>
            </a:extLst>
          </p:cNvPr>
          <p:cNvSpPr>
            <a:spLocks noGrp="1"/>
          </p:cNvSpPr>
          <p:nvPr>
            <p:ph type="body" sz="quarter" idx="10" hasCustomPrompt="1"/>
          </p:nvPr>
        </p:nvSpPr>
        <p:spPr>
          <a:xfrm>
            <a:off x="258062" y="1778899"/>
            <a:ext cx="6318647" cy="494020"/>
          </a:xfrm>
          <a:prstGeom prst="rect">
            <a:avLst/>
          </a:prstGeom>
        </p:spPr>
        <p:txBody>
          <a:bodyPr/>
          <a:lstStyle>
            <a:lvl1pPr marL="0" indent="0">
              <a:buNone/>
              <a:defRPr sz="1097" b="1" spc="0"/>
            </a:lvl1pPr>
          </a:lstStyle>
          <a:p>
            <a:pPr lvl="0"/>
            <a:r>
              <a:rPr lang="en-US" dirty="0" err="1"/>
              <a:t>Subheader</a:t>
            </a:r>
            <a:r>
              <a:rPr lang="en-US" dirty="0"/>
              <a:t> goes here</a:t>
            </a:r>
            <a:endParaRPr lang="en-GB" dirty="0"/>
          </a:p>
        </p:txBody>
      </p:sp>
      <p:sp>
        <p:nvSpPr>
          <p:cNvPr id="4" name="Text Placeholder 17">
            <a:extLst>
              <a:ext uri="{FF2B5EF4-FFF2-40B4-BE49-F238E27FC236}">
                <a16:creationId xmlns:a16="http://schemas.microsoft.com/office/drawing/2014/main" id="{1D9FC46A-5952-4122-BED9-9B496C409124}"/>
              </a:ext>
            </a:extLst>
          </p:cNvPr>
          <p:cNvSpPr>
            <a:spLocks noGrp="1"/>
          </p:cNvSpPr>
          <p:nvPr>
            <p:ph type="body" sz="quarter" idx="11" hasCustomPrompt="1"/>
          </p:nvPr>
        </p:nvSpPr>
        <p:spPr>
          <a:xfrm>
            <a:off x="258062" y="3059409"/>
            <a:ext cx="6277571" cy="3504163"/>
          </a:xfrm>
          <a:prstGeom prst="rect">
            <a:avLst/>
          </a:prstGeom>
        </p:spPr>
        <p:txBody>
          <a:bodyPr numCol="1"/>
          <a:lstStyle>
            <a:lvl1pPr marL="10319" marR="0" indent="-278606" algn="l" defTabSz="417925" rtl="0" eaLnBrk="1" fontAlgn="auto" latinLnBrk="0" hangingPunct="1">
              <a:lnSpc>
                <a:spcPct val="90000"/>
              </a:lnSpc>
              <a:spcBef>
                <a:spcPts val="488"/>
              </a:spcBef>
              <a:spcAft>
                <a:spcPts val="0"/>
              </a:spcAft>
              <a:buClrTx/>
              <a:buSzTx/>
              <a:buFont typeface="Arial" panose="020B0604020202020204" pitchFamily="34" charset="0"/>
              <a:buChar char="•"/>
              <a:tabLst/>
              <a:defRPr>
                <a:latin typeface="Trebuchet MS" panose="020B0603020202020204" pitchFamily="34" charset="0"/>
                <a:cs typeface="Calibri" panose="020F0502020204030204" pitchFamily="34" charset="0"/>
              </a:defRPr>
            </a:lvl1pPr>
          </a:lstStyle>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dirty="0"/>
              <a:t>Blah Blah Blah Blah Blah Blah Blah Blah Blah Blah Blah Blah Blah Blah Blah Blah Blah Blah Blah Blah Blah Blah Blah Blah </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dirty="0"/>
              <a:t>Blah Blah Blah Blah Blah Blah Blah Blah Blah Blah Blah Blah Blah Blah Blah Blah Blah Blah Blah Blah Blah Blah Blah Blah </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dirty="0"/>
              <a:t>Blah Blah Blah Blah Blah Blah Blah Blah Blah Blah Blah Blah Blah Blah Blah Blah Blah Blah Blah Blah Blah Blah Blah Blah</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dirty="0"/>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dirty="0"/>
          </a:p>
          <a:p>
            <a:pPr marL="342900" indent="-342900">
              <a:spcBef>
                <a:spcPts val="600"/>
              </a:spcBef>
              <a:buFont typeface="Arial" panose="020B0604020202020204" pitchFamily="34" charset="0"/>
              <a:buChar char="•"/>
            </a:pPr>
            <a:endParaRPr lang="en-GB" sz="1097" dirty="0"/>
          </a:p>
          <a:p>
            <a:pPr marL="12700">
              <a:spcBef>
                <a:spcPts val="600"/>
              </a:spcBef>
            </a:pPr>
            <a:endParaRPr lang="en-GB" sz="1097" b="1" spc="-68" dirty="0">
              <a:solidFill>
                <a:srgbClr val="0A2240"/>
              </a:solidFill>
              <a:latin typeface="Calibri"/>
              <a:cs typeface="Calibri"/>
            </a:endParaRPr>
          </a:p>
        </p:txBody>
      </p:sp>
      <p:sp>
        <p:nvSpPr>
          <p:cNvPr id="7" name="Title 4">
            <a:extLst>
              <a:ext uri="{FF2B5EF4-FFF2-40B4-BE49-F238E27FC236}">
                <a16:creationId xmlns:a16="http://schemas.microsoft.com/office/drawing/2014/main" id="{4ABB226D-63D8-4807-AA7C-B4DC9A98202C}"/>
              </a:ext>
            </a:extLst>
          </p:cNvPr>
          <p:cNvSpPr>
            <a:spLocks noGrp="1"/>
          </p:cNvSpPr>
          <p:nvPr>
            <p:ph type="title" hasCustomPrompt="1"/>
          </p:nvPr>
        </p:nvSpPr>
        <p:spPr>
          <a:xfrm>
            <a:off x="258064" y="486113"/>
            <a:ext cx="6318271" cy="1158150"/>
          </a:xfrm>
          <a:prstGeom prst="rect">
            <a:avLst/>
          </a:prstGeom>
        </p:spPr>
        <p:txBody>
          <a:bodyPr/>
          <a:lstStyle>
            <a:lvl1pPr>
              <a:defRPr sz="1645" b="1" spc="-68"/>
            </a:lvl1pPr>
          </a:lstStyle>
          <a:p>
            <a:r>
              <a:rPr lang="en-US" dirty="0"/>
              <a:t>Header text goes here</a:t>
            </a:r>
            <a:endParaRPr lang="en-GB" dirty="0"/>
          </a:p>
        </p:txBody>
      </p:sp>
      <p:sp>
        <p:nvSpPr>
          <p:cNvPr id="11" name="Text Placeholder 4">
            <a:extLst>
              <a:ext uri="{FF2B5EF4-FFF2-40B4-BE49-F238E27FC236}">
                <a16:creationId xmlns:a16="http://schemas.microsoft.com/office/drawing/2014/main" id="{7B92CEC5-AFE3-4B49-96C9-BDACA2297E3B}"/>
              </a:ext>
            </a:extLst>
          </p:cNvPr>
          <p:cNvSpPr>
            <a:spLocks noGrp="1"/>
          </p:cNvSpPr>
          <p:nvPr>
            <p:ph type="body" sz="quarter" idx="4294967295" hasCustomPrompt="1"/>
          </p:nvPr>
        </p:nvSpPr>
        <p:spPr>
          <a:xfrm>
            <a:off x="3386140" y="7330064"/>
            <a:ext cx="3171825" cy="2114517"/>
          </a:xfrm>
          <a:prstGeom prst="rect">
            <a:avLst/>
          </a:prstGeom>
        </p:spPr>
        <p:txBody>
          <a:bodyPr/>
          <a:lstStyle>
            <a:lvl1pPr marL="0" indent="0">
              <a:buFontTx/>
              <a:buNone/>
              <a:defRPr>
                <a:solidFill>
                  <a:schemeClr val="bg1"/>
                </a:solidFill>
              </a:defRPr>
            </a:lvl1pPr>
          </a:lstStyle>
          <a:p>
            <a:pPr algn="r"/>
            <a:r>
              <a:rPr lang="en-GB" dirty="0">
                <a:solidFill>
                  <a:schemeClr val="bg1"/>
                </a:solidFill>
                <a:latin typeface="Trebuchet MS" panose="020B0603020202020204" pitchFamily="34" charset="0"/>
              </a:rPr>
              <a:t>Quote goes here</a:t>
            </a:r>
            <a:endParaRPr lang="en-GB" sz="823"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843787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520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peak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ext Placeholder 14">
            <a:extLst>
              <a:ext uri="{FF2B5EF4-FFF2-40B4-BE49-F238E27FC236}">
                <a16:creationId xmlns:a16="http://schemas.microsoft.com/office/drawing/2014/main" id="{F7FA6CC4-50DA-448F-97C5-E018833CBE41}"/>
              </a:ext>
            </a:extLst>
          </p:cNvPr>
          <p:cNvSpPr>
            <a:spLocks noGrp="1"/>
          </p:cNvSpPr>
          <p:nvPr>
            <p:ph type="body" sz="quarter" idx="10" hasCustomPrompt="1"/>
          </p:nvPr>
        </p:nvSpPr>
        <p:spPr>
          <a:xfrm>
            <a:off x="231199" y="3304809"/>
            <a:ext cx="4519315" cy="1097860"/>
          </a:xfrm>
          <a:prstGeom prst="rect">
            <a:avLst/>
          </a:prstGeom>
        </p:spPr>
        <p:txBody>
          <a:bodyPr>
            <a:normAutofit/>
          </a:bodyPr>
          <a:lstStyle>
            <a:lvl1pPr marL="0" indent="0">
              <a:buNone/>
              <a:defRPr sz="2742" b="1" spc="-68"/>
            </a:lvl1pPr>
          </a:lstStyle>
          <a:p>
            <a:pPr lvl="0"/>
            <a:r>
              <a:rPr lang="en-US" dirty="0"/>
              <a:t>Title text</a:t>
            </a:r>
            <a:endParaRPr lang="en-GB" dirty="0"/>
          </a:p>
        </p:txBody>
      </p:sp>
      <p:sp>
        <p:nvSpPr>
          <p:cNvPr id="8" name="Text Placeholder 16">
            <a:extLst>
              <a:ext uri="{FF2B5EF4-FFF2-40B4-BE49-F238E27FC236}">
                <a16:creationId xmlns:a16="http://schemas.microsoft.com/office/drawing/2014/main" id="{472745EE-D41B-47A0-8D46-AED55FAC2004}"/>
              </a:ext>
            </a:extLst>
          </p:cNvPr>
          <p:cNvSpPr>
            <a:spLocks noGrp="1"/>
          </p:cNvSpPr>
          <p:nvPr>
            <p:ph type="body" sz="quarter" idx="11" hasCustomPrompt="1"/>
          </p:nvPr>
        </p:nvSpPr>
        <p:spPr>
          <a:xfrm>
            <a:off x="231281" y="4402672"/>
            <a:ext cx="4519315" cy="1098374"/>
          </a:xfrm>
          <a:prstGeom prst="rect">
            <a:avLst/>
          </a:prstGeom>
        </p:spPr>
        <p:txBody>
          <a:bodyPr>
            <a:normAutofit/>
          </a:bodyPr>
          <a:lstStyle>
            <a:lvl1pPr marL="0" indent="0">
              <a:buNone/>
              <a:defRPr sz="1828" spc="-68">
                <a:solidFill>
                  <a:srgbClr val="00A773"/>
                </a:solidFill>
              </a:defRPr>
            </a:lvl1pPr>
          </a:lstStyle>
          <a:p>
            <a:pPr lvl="0"/>
            <a:r>
              <a:rPr lang="en-GB" dirty="0"/>
              <a:t>Speaker</a:t>
            </a:r>
          </a:p>
        </p:txBody>
      </p:sp>
    </p:spTree>
    <p:extLst>
      <p:ext uri="{BB962C8B-B14F-4D97-AF65-F5344CB8AC3E}">
        <p14:creationId xmlns:p14="http://schemas.microsoft.com/office/powerpoint/2010/main" val="2526731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GUK Interstitial">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DB71-AB3C-4833-8CD0-494D1CCA0CF3}"/>
              </a:ext>
            </a:extLst>
          </p:cNvPr>
          <p:cNvSpPr>
            <a:spLocks noGrp="1"/>
          </p:cNvSpPr>
          <p:nvPr>
            <p:ph type="title" hasCustomPrompt="1"/>
          </p:nvPr>
        </p:nvSpPr>
        <p:spPr>
          <a:xfrm>
            <a:off x="471490" y="4442692"/>
            <a:ext cx="5915025" cy="1389412"/>
          </a:xfrm>
          <a:prstGeom prst="rect">
            <a:avLst/>
          </a:prstGeom>
        </p:spPr>
        <p:txBody>
          <a:bodyPr/>
          <a:lstStyle>
            <a:lvl1pPr algn="ctr">
              <a:defRPr b="1"/>
            </a:lvl1pPr>
          </a:lstStyle>
          <a:p>
            <a:r>
              <a:rPr lang="en-US" dirty="0"/>
              <a:t>Interstitial</a:t>
            </a:r>
            <a:endParaRPr lang="en-GB" dirty="0"/>
          </a:p>
        </p:txBody>
      </p:sp>
    </p:spTree>
    <p:extLst>
      <p:ext uri="{BB962C8B-B14F-4D97-AF65-F5344CB8AC3E}">
        <p14:creationId xmlns:p14="http://schemas.microsoft.com/office/powerpoint/2010/main" val="1110629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GUK char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AC3A3C9-F53F-4067-AEA3-AC0A35D0B8D7}"/>
              </a:ext>
            </a:extLst>
          </p:cNvPr>
          <p:cNvSpPr>
            <a:spLocks noGrp="1"/>
          </p:cNvSpPr>
          <p:nvPr>
            <p:ph type="chart" sz="quarter" idx="10"/>
          </p:nvPr>
        </p:nvSpPr>
        <p:spPr>
          <a:xfrm>
            <a:off x="792520" y="1738606"/>
            <a:ext cx="5463656" cy="6401744"/>
          </a:xfrm>
          <a:prstGeom prst="rect">
            <a:avLst/>
          </a:prstGeom>
          <a:solidFill>
            <a:schemeClr val="bg1">
              <a:lumMod val="95000"/>
            </a:schemeClr>
          </a:solidFill>
        </p:spPr>
        <p:txBody>
          <a:bodyPr/>
          <a:lstStyle/>
          <a:p>
            <a:r>
              <a:rPr lang="en-US"/>
              <a:t>Click icon to add chart</a:t>
            </a:r>
            <a:endParaRPr lang="en-GB"/>
          </a:p>
        </p:txBody>
      </p:sp>
    </p:spTree>
    <p:extLst>
      <p:ext uri="{BB962C8B-B14F-4D97-AF65-F5344CB8AC3E}">
        <p14:creationId xmlns:p14="http://schemas.microsoft.com/office/powerpoint/2010/main" val="3568049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GUK pictur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89E04C-DDF6-46FF-AF7E-4F2B6D72C088}"/>
              </a:ext>
            </a:extLst>
          </p:cNvPr>
          <p:cNvSpPr>
            <a:spLocks noGrp="1"/>
          </p:cNvSpPr>
          <p:nvPr>
            <p:ph type="pic" sz="quarter" idx="10"/>
          </p:nvPr>
        </p:nvSpPr>
        <p:spPr>
          <a:xfrm>
            <a:off x="225924" y="605370"/>
            <a:ext cx="4324647" cy="7413776"/>
          </a:xfrm>
          <a:prstGeom prst="rect">
            <a:avLst/>
          </a:prstGeom>
          <a:solidFill>
            <a:schemeClr val="bg1">
              <a:lumMod val="95000"/>
            </a:schemeClr>
          </a:solidFill>
        </p:spPr>
        <p:txBody>
          <a:bodyPr/>
          <a:lstStyle/>
          <a:p>
            <a:r>
              <a:rPr lang="en-US"/>
              <a:t>Click icon to add picture</a:t>
            </a:r>
            <a:endParaRPr lang="en-GB"/>
          </a:p>
        </p:txBody>
      </p:sp>
      <p:sp>
        <p:nvSpPr>
          <p:cNvPr id="5" name="Picture Placeholder 4">
            <a:extLst>
              <a:ext uri="{FF2B5EF4-FFF2-40B4-BE49-F238E27FC236}">
                <a16:creationId xmlns:a16="http://schemas.microsoft.com/office/drawing/2014/main" id="{FD235D5F-53F5-4CC1-B426-3C66BCCF7BA5}"/>
              </a:ext>
            </a:extLst>
          </p:cNvPr>
          <p:cNvSpPr>
            <a:spLocks noGrp="1"/>
          </p:cNvSpPr>
          <p:nvPr>
            <p:ph type="pic" sz="quarter" idx="11"/>
          </p:nvPr>
        </p:nvSpPr>
        <p:spPr>
          <a:xfrm>
            <a:off x="4692132" y="605372"/>
            <a:ext cx="2036388" cy="7413777"/>
          </a:xfrm>
          <a:prstGeom prst="rect">
            <a:avLst/>
          </a:prstGeom>
          <a:solidFill>
            <a:schemeClr val="bg1">
              <a:lumMod val="95000"/>
            </a:schemeClr>
          </a:solidFill>
        </p:spPr>
        <p:txBody>
          <a:bodyPr/>
          <a:lstStyle/>
          <a:p>
            <a:r>
              <a:rPr lang="en-US"/>
              <a:t>Click icon to add picture</a:t>
            </a:r>
            <a:endParaRPr lang="en-GB" dirty="0"/>
          </a:p>
        </p:txBody>
      </p:sp>
    </p:spTree>
    <p:extLst>
      <p:ext uri="{BB962C8B-B14F-4D97-AF65-F5344CB8AC3E}">
        <p14:creationId xmlns:p14="http://schemas.microsoft.com/office/powerpoint/2010/main" val="879417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GUK - two column bullet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0A26AD-B59E-4794-8823-4C526968F8ED}"/>
              </a:ext>
            </a:extLst>
          </p:cNvPr>
          <p:cNvSpPr>
            <a:spLocks noGrp="1"/>
          </p:cNvSpPr>
          <p:nvPr>
            <p:ph type="title" hasCustomPrompt="1"/>
          </p:nvPr>
        </p:nvSpPr>
        <p:spPr>
          <a:xfrm>
            <a:off x="258064" y="486113"/>
            <a:ext cx="6318271" cy="1158150"/>
          </a:xfrm>
          <a:prstGeom prst="rect">
            <a:avLst/>
          </a:prstGeom>
        </p:spPr>
        <p:txBody>
          <a:bodyPr/>
          <a:lstStyle>
            <a:lvl1pPr>
              <a:defRPr sz="1645" b="1" spc="-68"/>
            </a:lvl1pPr>
          </a:lstStyle>
          <a:p>
            <a:r>
              <a:rPr lang="en-US" dirty="0"/>
              <a:t>Header text goes here</a:t>
            </a:r>
            <a:endParaRPr lang="en-GB" dirty="0"/>
          </a:p>
        </p:txBody>
      </p:sp>
      <p:sp>
        <p:nvSpPr>
          <p:cNvPr id="7" name="Text Placeholder 6">
            <a:extLst>
              <a:ext uri="{FF2B5EF4-FFF2-40B4-BE49-F238E27FC236}">
                <a16:creationId xmlns:a16="http://schemas.microsoft.com/office/drawing/2014/main" id="{337A1B95-1322-4F0F-A72E-2D118A6BF27F}"/>
              </a:ext>
            </a:extLst>
          </p:cNvPr>
          <p:cNvSpPr>
            <a:spLocks noGrp="1"/>
          </p:cNvSpPr>
          <p:nvPr>
            <p:ph type="body" sz="quarter" idx="10" hasCustomPrompt="1"/>
          </p:nvPr>
        </p:nvSpPr>
        <p:spPr>
          <a:xfrm>
            <a:off x="258062" y="1778903"/>
            <a:ext cx="6318647" cy="714450"/>
          </a:xfrm>
          <a:prstGeom prst="rect">
            <a:avLst/>
          </a:prstGeom>
        </p:spPr>
        <p:txBody>
          <a:bodyPr/>
          <a:lstStyle>
            <a:lvl1pPr marL="0" indent="0">
              <a:buNone/>
              <a:defRPr sz="1097" b="1" spc="0"/>
            </a:lvl1pPr>
          </a:lstStyle>
          <a:p>
            <a:pPr lvl="0"/>
            <a:r>
              <a:rPr lang="en-US" dirty="0" err="1"/>
              <a:t>Subheader</a:t>
            </a:r>
            <a:r>
              <a:rPr lang="en-US" dirty="0"/>
              <a:t> goes here</a:t>
            </a:r>
            <a:endParaRPr lang="en-GB" dirty="0"/>
          </a:p>
        </p:txBody>
      </p:sp>
      <p:sp>
        <p:nvSpPr>
          <p:cNvPr id="18" name="Text Placeholder 17">
            <a:extLst>
              <a:ext uri="{FF2B5EF4-FFF2-40B4-BE49-F238E27FC236}">
                <a16:creationId xmlns:a16="http://schemas.microsoft.com/office/drawing/2014/main" id="{146BA32D-6D7E-4813-AD14-A7EBA1B60965}"/>
              </a:ext>
            </a:extLst>
          </p:cNvPr>
          <p:cNvSpPr>
            <a:spLocks noGrp="1"/>
          </p:cNvSpPr>
          <p:nvPr>
            <p:ph type="body" sz="quarter" idx="11" hasCustomPrompt="1"/>
          </p:nvPr>
        </p:nvSpPr>
        <p:spPr>
          <a:xfrm>
            <a:off x="258062" y="3059409"/>
            <a:ext cx="6277571" cy="5067699"/>
          </a:xfrm>
          <a:prstGeom prst="rect">
            <a:avLst/>
          </a:prstGeom>
        </p:spPr>
        <p:txBody>
          <a:bodyPr numCol="2"/>
          <a:lstStyle>
            <a:lvl1pPr marL="10319" marR="0" indent="-278606" algn="l" defTabSz="417925" rtl="0" eaLnBrk="1" fontAlgn="auto" latinLnBrk="0" hangingPunct="1">
              <a:lnSpc>
                <a:spcPct val="90000"/>
              </a:lnSpc>
              <a:spcBef>
                <a:spcPts val="488"/>
              </a:spcBef>
              <a:spcAft>
                <a:spcPts val="0"/>
              </a:spcAft>
              <a:buClrTx/>
              <a:buSzTx/>
              <a:buFont typeface="Arial" panose="020B0604020202020204" pitchFamily="34" charset="0"/>
              <a:buChar char="•"/>
              <a:tabLst/>
              <a:defRPr>
                <a:latin typeface="Trebuchet MS" panose="020B0603020202020204" pitchFamily="34" charset="0"/>
                <a:cs typeface="Calibri" panose="020F0502020204030204" pitchFamily="34" charset="0"/>
              </a:defRPr>
            </a:lvl1pPr>
          </a:lstStyle>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dirty="0"/>
              <a:t>Blah Blah Blah Blah Blah Blah Blah Blah Blah Blah Blah Blah Blah Blah Blah Blah Blah Blah</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dirty="0"/>
              <a:t>Blah Blah Blah Blah Blah Blah Blah Blah Blah Blah Blah Blah Blah Blah Blah Blah Blah Blah</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dirty="0"/>
              <a:t>Blah Blah Blah Blah Blah Blah Blah Blah Blah Blah Blah Blah Blah Blah Blah Blah Blah</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dirty="0"/>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dirty="0"/>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dirty="0"/>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dirty="0"/>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dirty="0"/>
              <a:t>Blah Blah Blah Blah Blah Blah Blah Blah Blah Blah Blah Blah Blah Blah Blah Blah Blah Blah</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dirty="0"/>
              <a:t>Blah Blah Blah Blah Blah Blah Blah Blah Blah Blah Blah Blah Blah Blah Blah Blah Blah Blah</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dirty="0"/>
              <a:t>Blah Blah Blah Blah Blah Blah Blah Blah Blah Blah Blah Blah Blah Blah Blah Blah Blah Blah</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dirty="0"/>
          </a:p>
          <a:p>
            <a:pPr marL="342900" indent="-342900">
              <a:spcBef>
                <a:spcPts val="600"/>
              </a:spcBef>
              <a:buFont typeface="Arial" panose="020B0604020202020204" pitchFamily="34" charset="0"/>
              <a:buChar char="•"/>
            </a:pPr>
            <a:endParaRPr lang="en-GB" sz="1097" dirty="0"/>
          </a:p>
          <a:p>
            <a:pPr marL="12700">
              <a:spcBef>
                <a:spcPts val="600"/>
              </a:spcBef>
            </a:pPr>
            <a:endParaRPr lang="en-GB" sz="1097" b="1" spc="-68" dirty="0">
              <a:solidFill>
                <a:srgbClr val="0A2240"/>
              </a:solidFill>
              <a:latin typeface="Calibri"/>
              <a:cs typeface="Calibri"/>
            </a:endParaRPr>
          </a:p>
        </p:txBody>
      </p:sp>
    </p:spTree>
    <p:extLst>
      <p:ext uri="{BB962C8B-B14F-4D97-AF65-F5344CB8AC3E}">
        <p14:creationId xmlns:p14="http://schemas.microsoft.com/office/powerpoint/2010/main" val="2487624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GUK one column bulle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48D669E-EB0D-4289-A164-6B7D3BE31737}"/>
              </a:ext>
            </a:extLst>
          </p:cNvPr>
          <p:cNvSpPr>
            <a:spLocks noGrp="1"/>
          </p:cNvSpPr>
          <p:nvPr>
            <p:ph type="title" hasCustomPrompt="1"/>
          </p:nvPr>
        </p:nvSpPr>
        <p:spPr>
          <a:xfrm>
            <a:off x="258064" y="486113"/>
            <a:ext cx="6318271" cy="1158150"/>
          </a:xfrm>
          <a:prstGeom prst="rect">
            <a:avLst/>
          </a:prstGeom>
        </p:spPr>
        <p:txBody>
          <a:bodyPr/>
          <a:lstStyle>
            <a:lvl1pPr>
              <a:defRPr sz="1645" b="1" spc="-68"/>
            </a:lvl1pPr>
          </a:lstStyle>
          <a:p>
            <a:r>
              <a:rPr lang="en-US" dirty="0"/>
              <a:t>Header text goes here</a:t>
            </a:r>
            <a:endParaRPr lang="en-GB" dirty="0"/>
          </a:p>
        </p:txBody>
      </p:sp>
      <p:sp>
        <p:nvSpPr>
          <p:cNvPr id="3" name="Text Placeholder 6">
            <a:extLst>
              <a:ext uri="{FF2B5EF4-FFF2-40B4-BE49-F238E27FC236}">
                <a16:creationId xmlns:a16="http://schemas.microsoft.com/office/drawing/2014/main" id="{30572763-2761-4610-81E8-F158CCD7C121}"/>
              </a:ext>
            </a:extLst>
          </p:cNvPr>
          <p:cNvSpPr>
            <a:spLocks noGrp="1"/>
          </p:cNvSpPr>
          <p:nvPr>
            <p:ph type="body" sz="quarter" idx="10" hasCustomPrompt="1"/>
          </p:nvPr>
        </p:nvSpPr>
        <p:spPr>
          <a:xfrm>
            <a:off x="258062" y="1778903"/>
            <a:ext cx="6318647" cy="714450"/>
          </a:xfrm>
          <a:prstGeom prst="rect">
            <a:avLst/>
          </a:prstGeom>
        </p:spPr>
        <p:txBody>
          <a:bodyPr/>
          <a:lstStyle>
            <a:lvl1pPr marL="0" indent="0">
              <a:buNone/>
              <a:defRPr sz="1097" b="1" spc="0"/>
            </a:lvl1pPr>
          </a:lstStyle>
          <a:p>
            <a:pPr lvl="0"/>
            <a:r>
              <a:rPr lang="en-US" dirty="0" err="1"/>
              <a:t>Subheader</a:t>
            </a:r>
            <a:r>
              <a:rPr lang="en-US" dirty="0"/>
              <a:t> goes here</a:t>
            </a:r>
            <a:endParaRPr lang="en-GB" dirty="0"/>
          </a:p>
        </p:txBody>
      </p:sp>
      <p:sp>
        <p:nvSpPr>
          <p:cNvPr id="4" name="Text Placeholder 17">
            <a:extLst>
              <a:ext uri="{FF2B5EF4-FFF2-40B4-BE49-F238E27FC236}">
                <a16:creationId xmlns:a16="http://schemas.microsoft.com/office/drawing/2014/main" id="{E63BBB39-7AFD-4B1A-9450-C73C0D2503C2}"/>
              </a:ext>
            </a:extLst>
          </p:cNvPr>
          <p:cNvSpPr>
            <a:spLocks noGrp="1"/>
          </p:cNvSpPr>
          <p:nvPr>
            <p:ph type="body" sz="quarter" idx="11" hasCustomPrompt="1"/>
          </p:nvPr>
        </p:nvSpPr>
        <p:spPr>
          <a:xfrm>
            <a:off x="258062" y="3059409"/>
            <a:ext cx="6277571" cy="5067699"/>
          </a:xfrm>
          <a:prstGeom prst="rect">
            <a:avLst/>
          </a:prstGeom>
        </p:spPr>
        <p:txBody>
          <a:bodyPr numCol="1"/>
          <a:lstStyle>
            <a:lvl1pPr marL="10319" marR="0" indent="-278606" algn="l" defTabSz="417925" rtl="0" eaLnBrk="1" fontAlgn="auto" latinLnBrk="0" hangingPunct="1">
              <a:lnSpc>
                <a:spcPct val="90000"/>
              </a:lnSpc>
              <a:spcBef>
                <a:spcPts val="488"/>
              </a:spcBef>
              <a:spcAft>
                <a:spcPts val="0"/>
              </a:spcAft>
              <a:buClrTx/>
              <a:buSzTx/>
              <a:buFont typeface="Arial" panose="020B0604020202020204" pitchFamily="34" charset="0"/>
              <a:buChar char="•"/>
              <a:tabLst/>
              <a:defRPr>
                <a:latin typeface="Trebuchet MS" panose="020B0603020202020204" pitchFamily="34" charset="0"/>
                <a:cs typeface="Calibri" panose="020F0502020204030204" pitchFamily="34" charset="0"/>
              </a:defRPr>
            </a:lvl1pPr>
          </a:lstStyle>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dirty="0"/>
              <a:t>Blah Blah Blah Blah Blah Blah Blah Blah Blah Blah Blah Blah Blah Blah Blah Blah Blah Blah Blah Blah Blah Blah Blah Blah </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dirty="0"/>
              <a:t>Blah Blah Blah Blah Blah Blah Blah Blah Blah Blah Blah Blah Blah Blah Blah Blah Blah Blah Blah Blah Blah Blah Blah Blah </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dirty="0"/>
              <a:t>Blah Blah Blah Blah Blah Blah Blah Blah Blah Blah Blah Blah Blah Blah Blah Blah Blah Blah Blah Blah Blah Blah Blah Blah</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dirty="0"/>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dirty="0"/>
          </a:p>
          <a:p>
            <a:pPr marL="342900" indent="-342900">
              <a:spcBef>
                <a:spcPts val="600"/>
              </a:spcBef>
              <a:buFont typeface="Arial" panose="020B0604020202020204" pitchFamily="34" charset="0"/>
              <a:buChar char="•"/>
            </a:pPr>
            <a:endParaRPr lang="en-GB" sz="1097" dirty="0"/>
          </a:p>
          <a:p>
            <a:pPr marL="12700">
              <a:spcBef>
                <a:spcPts val="600"/>
              </a:spcBef>
            </a:pPr>
            <a:endParaRPr lang="en-GB" sz="1097" b="1" spc="-68" dirty="0">
              <a:solidFill>
                <a:srgbClr val="0A2240"/>
              </a:solidFill>
              <a:latin typeface="Calibri"/>
              <a:cs typeface="Calibri"/>
            </a:endParaRPr>
          </a:p>
        </p:txBody>
      </p:sp>
    </p:spTree>
    <p:extLst>
      <p:ext uri="{BB962C8B-B14F-4D97-AF65-F5344CB8AC3E}">
        <p14:creationId xmlns:p14="http://schemas.microsoft.com/office/powerpoint/2010/main" val="877812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GUK one colum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10B27A7-3094-4042-88EB-22F5BF7D9A9D}"/>
              </a:ext>
            </a:extLst>
          </p:cNvPr>
          <p:cNvSpPr>
            <a:spLocks noGrp="1"/>
          </p:cNvSpPr>
          <p:nvPr>
            <p:ph type="title" hasCustomPrompt="1"/>
          </p:nvPr>
        </p:nvSpPr>
        <p:spPr>
          <a:xfrm>
            <a:off x="258064" y="486113"/>
            <a:ext cx="6318271" cy="1158150"/>
          </a:xfrm>
          <a:prstGeom prst="rect">
            <a:avLst/>
          </a:prstGeom>
        </p:spPr>
        <p:txBody>
          <a:bodyPr/>
          <a:lstStyle>
            <a:lvl1pPr>
              <a:defRPr sz="1645" b="1" spc="-68"/>
            </a:lvl1pPr>
          </a:lstStyle>
          <a:p>
            <a:r>
              <a:rPr lang="en-US" dirty="0"/>
              <a:t>Header text goes here</a:t>
            </a:r>
            <a:endParaRPr lang="en-GB" dirty="0"/>
          </a:p>
        </p:txBody>
      </p:sp>
      <p:sp>
        <p:nvSpPr>
          <p:cNvPr id="3" name="Text Placeholder 6">
            <a:extLst>
              <a:ext uri="{FF2B5EF4-FFF2-40B4-BE49-F238E27FC236}">
                <a16:creationId xmlns:a16="http://schemas.microsoft.com/office/drawing/2014/main" id="{17BEEDFE-96F0-4E04-B6C8-20F183B3FD70}"/>
              </a:ext>
            </a:extLst>
          </p:cNvPr>
          <p:cNvSpPr>
            <a:spLocks noGrp="1"/>
          </p:cNvSpPr>
          <p:nvPr>
            <p:ph type="body" sz="quarter" idx="10" hasCustomPrompt="1"/>
          </p:nvPr>
        </p:nvSpPr>
        <p:spPr>
          <a:xfrm>
            <a:off x="258062" y="1778903"/>
            <a:ext cx="6318647" cy="714450"/>
          </a:xfrm>
          <a:prstGeom prst="rect">
            <a:avLst/>
          </a:prstGeom>
        </p:spPr>
        <p:txBody>
          <a:bodyPr/>
          <a:lstStyle>
            <a:lvl1pPr marL="0" indent="0">
              <a:buNone/>
              <a:defRPr sz="1097" b="1" spc="0"/>
            </a:lvl1pPr>
          </a:lstStyle>
          <a:p>
            <a:pPr lvl="0"/>
            <a:r>
              <a:rPr lang="en-US" dirty="0" err="1"/>
              <a:t>Subheader</a:t>
            </a:r>
            <a:r>
              <a:rPr lang="en-US" dirty="0"/>
              <a:t> goes here</a:t>
            </a:r>
            <a:endParaRPr lang="en-GB" dirty="0"/>
          </a:p>
        </p:txBody>
      </p:sp>
      <p:sp>
        <p:nvSpPr>
          <p:cNvPr id="5" name="Text Placeholder 6">
            <a:extLst>
              <a:ext uri="{FF2B5EF4-FFF2-40B4-BE49-F238E27FC236}">
                <a16:creationId xmlns:a16="http://schemas.microsoft.com/office/drawing/2014/main" id="{C88E4A32-11DB-4A70-8FB6-F9B25C622E2E}"/>
              </a:ext>
            </a:extLst>
          </p:cNvPr>
          <p:cNvSpPr>
            <a:spLocks noGrp="1"/>
          </p:cNvSpPr>
          <p:nvPr>
            <p:ph type="body" sz="quarter" idx="11" hasCustomPrompt="1"/>
          </p:nvPr>
        </p:nvSpPr>
        <p:spPr>
          <a:xfrm>
            <a:off x="257687" y="3369389"/>
            <a:ext cx="6318647" cy="4393682"/>
          </a:xfrm>
          <a:prstGeom prst="rect">
            <a:avLst/>
          </a:prstGeom>
        </p:spPr>
        <p:txBody>
          <a:bodyPr/>
          <a:lstStyle>
            <a:lvl1pPr marL="0" marR="0" indent="0" algn="l" defTabSz="417925" rtl="0" eaLnBrk="1" fontAlgn="auto" latinLnBrk="0" hangingPunct="1">
              <a:lnSpc>
                <a:spcPct val="90000"/>
              </a:lnSpc>
              <a:spcBef>
                <a:spcPts val="457"/>
              </a:spcBef>
              <a:spcAft>
                <a:spcPts val="0"/>
              </a:spcAft>
              <a:buClrTx/>
              <a:buSzTx/>
              <a:buFont typeface="Arial" panose="020B0604020202020204" pitchFamily="34" charset="0"/>
              <a:buNone/>
              <a:tabLst/>
              <a:defRPr sz="1097" b="0" spc="0">
                <a:latin typeface="Trebuchet MS" panose="020B0603020202020204" pitchFamily="34" charset="0"/>
                <a:cs typeface="Calibri" panose="020F0502020204030204" pitchFamily="34" charset="0"/>
              </a:defRPr>
            </a:lvl1pPr>
          </a:lstStyle>
          <a:p>
            <a:pPr marL="0" marR="0" lvl="0" indent="0" algn="l" defTabSz="417925" rtl="0" eaLnBrk="1" fontAlgn="auto" latinLnBrk="0" hangingPunct="1">
              <a:lnSpc>
                <a:spcPct val="90000"/>
              </a:lnSpc>
              <a:spcBef>
                <a:spcPts val="457"/>
              </a:spcBef>
              <a:spcAft>
                <a:spcPts val="0"/>
              </a:spcAft>
              <a:buClrTx/>
              <a:buSzTx/>
              <a:buFont typeface="Arial" panose="020B0604020202020204" pitchFamily="34" charset="0"/>
              <a:buNone/>
              <a:tabLst/>
              <a:defRPr/>
            </a:pPr>
            <a:r>
              <a:rPr lang="en-US" dirty="0"/>
              <a:t>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a:t>
            </a:r>
            <a:endParaRPr lang="en-GB" dirty="0"/>
          </a:p>
        </p:txBody>
      </p:sp>
    </p:spTree>
    <p:extLst>
      <p:ext uri="{BB962C8B-B14F-4D97-AF65-F5344CB8AC3E}">
        <p14:creationId xmlns:p14="http://schemas.microsoft.com/office/powerpoint/2010/main" val="2888182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GUK Picture and tex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77ADA1B-AEFD-402B-A8ED-B2A12DC741E2}"/>
              </a:ext>
            </a:extLst>
          </p:cNvPr>
          <p:cNvSpPr>
            <a:spLocks noGrp="1"/>
          </p:cNvSpPr>
          <p:nvPr>
            <p:ph type="title" hasCustomPrompt="1"/>
          </p:nvPr>
        </p:nvSpPr>
        <p:spPr>
          <a:xfrm>
            <a:off x="258064" y="486113"/>
            <a:ext cx="6318271" cy="1158150"/>
          </a:xfrm>
          <a:prstGeom prst="rect">
            <a:avLst/>
          </a:prstGeom>
        </p:spPr>
        <p:txBody>
          <a:bodyPr/>
          <a:lstStyle>
            <a:lvl1pPr>
              <a:defRPr sz="1645" b="1" spc="-68"/>
            </a:lvl1pPr>
          </a:lstStyle>
          <a:p>
            <a:r>
              <a:rPr lang="en-US" dirty="0"/>
              <a:t>Header text goes here</a:t>
            </a:r>
            <a:endParaRPr lang="en-GB" dirty="0"/>
          </a:p>
        </p:txBody>
      </p:sp>
      <p:sp>
        <p:nvSpPr>
          <p:cNvPr id="3" name="Text Placeholder 6">
            <a:extLst>
              <a:ext uri="{FF2B5EF4-FFF2-40B4-BE49-F238E27FC236}">
                <a16:creationId xmlns:a16="http://schemas.microsoft.com/office/drawing/2014/main" id="{99C59177-0CB2-44F7-A042-F3E2D14EC216}"/>
              </a:ext>
            </a:extLst>
          </p:cNvPr>
          <p:cNvSpPr>
            <a:spLocks noGrp="1"/>
          </p:cNvSpPr>
          <p:nvPr>
            <p:ph type="body" sz="quarter" idx="10" hasCustomPrompt="1"/>
          </p:nvPr>
        </p:nvSpPr>
        <p:spPr>
          <a:xfrm>
            <a:off x="258062" y="1778903"/>
            <a:ext cx="6318647" cy="714450"/>
          </a:xfrm>
          <a:prstGeom prst="rect">
            <a:avLst/>
          </a:prstGeom>
        </p:spPr>
        <p:txBody>
          <a:bodyPr/>
          <a:lstStyle>
            <a:lvl1pPr marL="0" indent="0">
              <a:buNone/>
              <a:defRPr sz="1097" b="1" spc="0"/>
            </a:lvl1pPr>
          </a:lstStyle>
          <a:p>
            <a:pPr lvl="0"/>
            <a:r>
              <a:rPr lang="en-US" dirty="0" err="1"/>
              <a:t>Subheader</a:t>
            </a:r>
            <a:r>
              <a:rPr lang="en-US" dirty="0"/>
              <a:t> goes here</a:t>
            </a:r>
            <a:endParaRPr lang="en-GB" dirty="0"/>
          </a:p>
        </p:txBody>
      </p:sp>
      <p:sp>
        <p:nvSpPr>
          <p:cNvPr id="4" name="Text Placeholder 6">
            <a:extLst>
              <a:ext uri="{FF2B5EF4-FFF2-40B4-BE49-F238E27FC236}">
                <a16:creationId xmlns:a16="http://schemas.microsoft.com/office/drawing/2014/main" id="{EB675AA4-F82E-4A0C-B074-B49103C0058E}"/>
              </a:ext>
            </a:extLst>
          </p:cNvPr>
          <p:cNvSpPr>
            <a:spLocks noGrp="1"/>
          </p:cNvSpPr>
          <p:nvPr>
            <p:ph type="body" sz="quarter" idx="11" hasCustomPrompt="1"/>
          </p:nvPr>
        </p:nvSpPr>
        <p:spPr>
          <a:xfrm>
            <a:off x="2130879" y="3369388"/>
            <a:ext cx="4445452" cy="4043267"/>
          </a:xfrm>
          <a:prstGeom prst="rect">
            <a:avLst/>
          </a:prstGeom>
        </p:spPr>
        <p:txBody>
          <a:bodyPr/>
          <a:lstStyle>
            <a:lvl1pPr marL="0" marR="0" indent="0" algn="l" defTabSz="417925" rtl="0" eaLnBrk="1" fontAlgn="auto" latinLnBrk="0" hangingPunct="1">
              <a:lnSpc>
                <a:spcPct val="90000"/>
              </a:lnSpc>
              <a:spcBef>
                <a:spcPts val="457"/>
              </a:spcBef>
              <a:spcAft>
                <a:spcPts val="0"/>
              </a:spcAft>
              <a:buClrTx/>
              <a:buSzTx/>
              <a:buFont typeface="Arial" panose="020B0604020202020204" pitchFamily="34" charset="0"/>
              <a:buNone/>
              <a:tabLst/>
              <a:defRPr sz="1097" b="0" spc="0">
                <a:latin typeface="Trebuchet MS" panose="020B0603020202020204" pitchFamily="34" charset="0"/>
                <a:cs typeface="Calibri" panose="020F0502020204030204" pitchFamily="34" charset="0"/>
              </a:defRPr>
            </a:lvl1pPr>
          </a:lstStyle>
          <a:p>
            <a:pPr marL="0" marR="0" lvl="0" indent="0" algn="l" defTabSz="417925" rtl="0" eaLnBrk="1" fontAlgn="auto" latinLnBrk="0" hangingPunct="1">
              <a:lnSpc>
                <a:spcPct val="90000"/>
              </a:lnSpc>
              <a:spcBef>
                <a:spcPts val="457"/>
              </a:spcBef>
              <a:spcAft>
                <a:spcPts val="0"/>
              </a:spcAft>
              <a:buClrTx/>
              <a:buSzTx/>
              <a:buFont typeface="Arial" panose="020B0604020202020204" pitchFamily="34" charset="0"/>
              <a:buNone/>
              <a:tabLst/>
              <a:defRPr/>
            </a:pPr>
            <a:r>
              <a:rPr lang="en-US" dirty="0"/>
              <a:t>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a:t>
            </a:r>
            <a:endParaRPr lang="en-GB" dirty="0"/>
          </a:p>
        </p:txBody>
      </p:sp>
      <p:sp>
        <p:nvSpPr>
          <p:cNvPr id="6" name="Picture Placeholder 5">
            <a:extLst>
              <a:ext uri="{FF2B5EF4-FFF2-40B4-BE49-F238E27FC236}">
                <a16:creationId xmlns:a16="http://schemas.microsoft.com/office/drawing/2014/main" id="{E4E31385-8737-4BF7-B12B-9C430A739906}"/>
              </a:ext>
            </a:extLst>
          </p:cNvPr>
          <p:cNvSpPr>
            <a:spLocks noGrp="1"/>
          </p:cNvSpPr>
          <p:nvPr>
            <p:ph type="pic" sz="quarter" idx="12"/>
          </p:nvPr>
        </p:nvSpPr>
        <p:spPr>
          <a:xfrm>
            <a:off x="258070" y="3369388"/>
            <a:ext cx="1762721" cy="4044062"/>
          </a:xfrm>
          <a:prstGeom prst="rect">
            <a:avLst/>
          </a:prstGeom>
          <a:solidFill>
            <a:schemeClr val="bg1">
              <a:lumMod val="95000"/>
            </a:schemeClr>
          </a:solidFill>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336078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7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60" r:id="rId5"/>
    <p:sldLayoutId id="2147483657" r:id="rId6"/>
    <p:sldLayoutId id="2147483663" r:id="rId7"/>
    <p:sldLayoutId id="2147483664" r:id="rId8"/>
    <p:sldLayoutId id="2147483665" r:id="rId9"/>
    <p:sldLayoutId id="2147483658" r:id="rId10"/>
    <p:sldLayoutId id="2147483681" r:id="rId11"/>
  </p:sldLayoutIdLst>
  <p:txStyles>
    <p:title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p:titleStyle>
    <p:bodyStyle>
      <a:lvl1pPr marL="104482" indent="-104482" algn="l" defTabSz="417925" rtl="0" eaLnBrk="1" latinLnBrk="0" hangingPunct="1">
        <a:lnSpc>
          <a:spcPct val="90000"/>
        </a:lnSpc>
        <a:spcBef>
          <a:spcPts val="457"/>
        </a:spcBef>
        <a:buFont typeface="Arial" panose="020B0604020202020204" pitchFamily="34" charset="0"/>
        <a:buChar char="•"/>
        <a:defRPr sz="1280" kern="1200">
          <a:solidFill>
            <a:schemeClr val="tx1"/>
          </a:solidFill>
          <a:latin typeface="+mn-lt"/>
          <a:ea typeface="+mn-ea"/>
          <a:cs typeface="+mn-cs"/>
        </a:defRPr>
      </a:lvl1pPr>
      <a:lvl2pPr marL="313444" indent="-104482" algn="l" defTabSz="417925"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407" indent="-104482" algn="l" defTabSz="417925"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6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331"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94"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57"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21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82"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p:bodyStyle>
    <p:otherStyle>
      <a:defPPr>
        <a:defRPr lang="en-US"/>
      </a:defPPr>
      <a:lvl1pPr marL="0" algn="l" defTabSz="417925" rtl="0" eaLnBrk="1" latinLnBrk="0" hangingPunct="1">
        <a:defRPr sz="823" kern="1200">
          <a:solidFill>
            <a:schemeClr val="tx1"/>
          </a:solidFill>
          <a:latin typeface="+mn-lt"/>
          <a:ea typeface="+mn-ea"/>
          <a:cs typeface="+mn-cs"/>
        </a:defRPr>
      </a:lvl1pPr>
      <a:lvl2pPr marL="208963" algn="l" defTabSz="417925" rtl="0" eaLnBrk="1" latinLnBrk="0" hangingPunct="1">
        <a:defRPr sz="823" kern="1200">
          <a:solidFill>
            <a:schemeClr val="tx1"/>
          </a:solidFill>
          <a:latin typeface="+mn-lt"/>
          <a:ea typeface="+mn-ea"/>
          <a:cs typeface="+mn-cs"/>
        </a:defRPr>
      </a:lvl2pPr>
      <a:lvl3pPr marL="417925" algn="l" defTabSz="417925" rtl="0" eaLnBrk="1" latinLnBrk="0" hangingPunct="1">
        <a:defRPr sz="823" kern="1200">
          <a:solidFill>
            <a:schemeClr val="tx1"/>
          </a:solidFill>
          <a:latin typeface="+mn-lt"/>
          <a:ea typeface="+mn-ea"/>
          <a:cs typeface="+mn-cs"/>
        </a:defRPr>
      </a:lvl3pPr>
      <a:lvl4pPr marL="626888" algn="l" defTabSz="417925" rtl="0" eaLnBrk="1" latinLnBrk="0" hangingPunct="1">
        <a:defRPr sz="823" kern="1200">
          <a:solidFill>
            <a:schemeClr val="tx1"/>
          </a:solidFill>
          <a:latin typeface="+mn-lt"/>
          <a:ea typeface="+mn-ea"/>
          <a:cs typeface="+mn-cs"/>
        </a:defRPr>
      </a:lvl4pPr>
      <a:lvl5pPr marL="835850" algn="l" defTabSz="417925" rtl="0" eaLnBrk="1" latinLnBrk="0" hangingPunct="1">
        <a:defRPr sz="823" kern="1200">
          <a:solidFill>
            <a:schemeClr val="tx1"/>
          </a:solidFill>
          <a:latin typeface="+mn-lt"/>
          <a:ea typeface="+mn-ea"/>
          <a:cs typeface="+mn-cs"/>
        </a:defRPr>
      </a:lvl5pPr>
      <a:lvl6pPr marL="1044812" algn="l" defTabSz="417925" rtl="0" eaLnBrk="1" latinLnBrk="0" hangingPunct="1">
        <a:defRPr sz="823" kern="1200">
          <a:solidFill>
            <a:schemeClr val="tx1"/>
          </a:solidFill>
          <a:latin typeface="+mn-lt"/>
          <a:ea typeface="+mn-ea"/>
          <a:cs typeface="+mn-cs"/>
        </a:defRPr>
      </a:lvl6pPr>
      <a:lvl7pPr marL="1253776" algn="l" defTabSz="417925" rtl="0" eaLnBrk="1" latinLnBrk="0" hangingPunct="1">
        <a:defRPr sz="823" kern="1200">
          <a:solidFill>
            <a:schemeClr val="tx1"/>
          </a:solidFill>
          <a:latin typeface="+mn-lt"/>
          <a:ea typeface="+mn-ea"/>
          <a:cs typeface="+mn-cs"/>
        </a:defRPr>
      </a:lvl7pPr>
      <a:lvl8pPr marL="1462738" algn="l" defTabSz="417925" rtl="0" eaLnBrk="1" latinLnBrk="0" hangingPunct="1">
        <a:defRPr sz="823" kern="1200">
          <a:solidFill>
            <a:schemeClr val="tx1"/>
          </a:solidFill>
          <a:latin typeface="+mn-lt"/>
          <a:ea typeface="+mn-ea"/>
          <a:cs typeface="+mn-cs"/>
        </a:defRPr>
      </a:lvl8pPr>
      <a:lvl9pPr marL="1671700" algn="l" defTabSz="417925" rtl="0" eaLnBrk="1" latinLnBrk="0" hangingPunct="1">
        <a:defRPr sz="8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4.xml"/><Relationship Id="rId7" Type="http://schemas.openxmlformats.org/officeDocument/2006/relationships/slide" Target="slide31.xml"/><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slide" Target="slide20.xml"/><Relationship Id="rId5" Type="http://schemas.openxmlformats.org/officeDocument/2006/relationships/slide" Target="slide10.xml"/><Relationship Id="rId4" Type="http://schemas.openxmlformats.org/officeDocument/2006/relationships/slide" Target="slide7.xml"/><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hyperlink" Target="https://www.engineeringuk.com/media/318108/euk2708-parents-report-fv.pdf" TargetMode="Externa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hyperlink" Target="https://www.engineeringuk.com/research-policy/educational-pathways-into-engineering/secondary-pathways-into-engineeri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chart" Target="../charts/chart8.xml"/><Relationship Id="rId4" Type="http://schemas.openxmlformats.org/officeDocument/2006/relationships/chart" Target="../charts/chart7.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chart" Target="../charts/chart9.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chart" Target="../charts/chart10.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chart" Target="../charts/chart11.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chart" Target="../charts/chart13.xml"/><Relationship Id="rId4" Type="http://schemas.openxmlformats.org/officeDocument/2006/relationships/chart" Target="../charts/char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hyperlink" Target="https://www.tomorrowsengineers.org.uk/improving-practice/resources/engineeringuk-edi-criteri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1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hyperlink" Target="https://www.tomorrowsengineers.org.uk/improving-practice/resources/engineeringuk-edi-criteri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407BB3-63CA-BA5F-0A1B-A05F4F2B01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705935"/>
          </a:xfrm>
          <a:prstGeom prst="rect">
            <a:avLst/>
          </a:prstGeom>
          <a:noFill/>
          <a:ln>
            <a:noFill/>
          </a:ln>
        </p:spPr>
      </p:pic>
      <p:sp>
        <p:nvSpPr>
          <p:cNvPr id="3" name="Text Placeholder 2">
            <a:extLst>
              <a:ext uri="{FF2B5EF4-FFF2-40B4-BE49-F238E27FC236}">
                <a16:creationId xmlns:a16="http://schemas.microsoft.com/office/drawing/2014/main" id="{A372AA1E-31CD-4CB5-B9F0-F12D6BCF309A}"/>
              </a:ext>
            </a:extLst>
          </p:cNvPr>
          <p:cNvSpPr>
            <a:spLocks noGrp="1"/>
          </p:cNvSpPr>
          <p:nvPr>
            <p:ph type="body" sz="quarter" idx="4294967295"/>
          </p:nvPr>
        </p:nvSpPr>
        <p:spPr>
          <a:xfrm>
            <a:off x="614362" y="5053034"/>
            <a:ext cx="3292972" cy="346968"/>
          </a:xfrm>
          <a:prstGeom prst="rect">
            <a:avLst/>
          </a:prstGeom>
        </p:spPr>
        <p:txBody>
          <a:bodyPr>
            <a:normAutofit/>
          </a:bodyPr>
          <a:lstStyle/>
          <a:p>
            <a:pPr marL="0" indent="0">
              <a:buNone/>
            </a:pPr>
            <a:r>
              <a:rPr lang="en-GB" sz="1400" dirty="0"/>
              <a:t>November 2022</a:t>
            </a:r>
          </a:p>
        </p:txBody>
      </p:sp>
      <p:sp>
        <p:nvSpPr>
          <p:cNvPr id="4" name="Title 3">
            <a:extLst>
              <a:ext uri="{FF2B5EF4-FFF2-40B4-BE49-F238E27FC236}">
                <a16:creationId xmlns:a16="http://schemas.microsoft.com/office/drawing/2014/main" id="{4FF9304B-6FD3-6A14-2E02-54954368501D}"/>
              </a:ext>
            </a:extLst>
          </p:cNvPr>
          <p:cNvSpPr>
            <a:spLocks noGrp="1"/>
          </p:cNvSpPr>
          <p:nvPr>
            <p:ph type="title" idx="4294967295"/>
          </p:nvPr>
        </p:nvSpPr>
        <p:spPr>
          <a:xfrm>
            <a:off x="528636" y="3462515"/>
            <a:ext cx="5607121" cy="1390452"/>
          </a:xfrm>
          <a:prstGeom prst="rect">
            <a:avLst/>
          </a:prstGeom>
        </p:spPr>
        <p:txBody>
          <a:bodyPr/>
          <a:lstStyle/>
          <a:p>
            <a:r>
              <a:rPr lang="en-GB" sz="3200" dirty="0"/>
              <a:t>Big Bang at School:</a:t>
            </a:r>
            <a:br>
              <a:rPr lang="en-GB" sz="3200" dirty="0"/>
            </a:br>
            <a:r>
              <a:rPr lang="en-GB" sz="3200" dirty="0"/>
              <a:t>2021/22 evaluation findings</a:t>
            </a:r>
          </a:p>
        </p:txBody>
      </p:sp>
    </p:spTree>
    <p:extLst>
      <p:ext uri="{BB962C8B-B14F-4D97-AF65-F5344CB8AC3E}">
        <p14:creationId xmlns:p14="http://schemas.microsoft.com/office/powerpoint/2010/main" val="2798114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C7E8-D2CE-4F48-B711-F4EAADF47A7F}"/>
              </a:ext>
            </a:extLst>
          </p:cNvPr>
          <p:cNvSpPr>
            <a:spLocks noGrp="1"/>
          </p:cNvSpPr>
          <p:nvPr>
            <p:ph type="title" idx="4294967295"/>
          </p:nvPr>
        </p:nvSpPr>
        <p:spPr>
          <a:xfrm>
            <a:off x="0" y="1082052"/>
            <a:ext cx="6858000" cy="1007359"/>
          </a:xfrm>
          <a:prstGeom prst="rect">
            <a:avLst/>
          </a:prstGeom>
          <a:solidFill>
            <a:srgbClr val="00A773"/>
          </a:solidFill>
        </p:spPr>
        <p:txBody>
          <a:bodyPr anchor="ctr"/>
          <a:lstStyle/>
          <a:p>
            <a:pPr marL="533400"/>
            <a:r>
              <a:rPr lang="en-GB" sz="3200" dirty="0">
                <a:solidFill>
                  <a:schemeClr val="bg1"/>
                </a:solidFill>
              </a:rPr>
              <a:t>Student and teacher experience of Big Bang at School</a:t>
            </a:r>
          </a:p>
        </p:txBody>
      </p:sp>
      <p:pic>
        <p:nvPicPr>
          <p:cNvPr id="7" name="Picture 6" descr="A picture containing text, clipart&#10;&#10;Description automatically generated">
            <a:extLst>
              <a:ext uri="{FF2B5EF4-FFF2-40B4-BE49-F238E27FC236}">
                <a16:creationId xmlns:a16="http://schemas.microsoft.com/office/drawing/2014/main" id="{42C951C0-5B30-E6A0-4496-97EAD31DF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pic>
        <p:nvPicPr>
          <p:cNvPr id="4" name="Picture 3" descr="A picture containing text, person, indoor, working&#10;&#10;Description automatically generated">
            <a:extLst>
              <a:ext uri="{FF2B5EF4-FFF2-40B4-BE49-F238E27FC236}">
                <a16:creationId xmlns:a16="http://schemas.microsoft.com/office/drawing/2014/main" id="{0A19C84A-9600-E491-EE23-1ACA9272F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88371"/>
            <a:ext cx="6858000" cy="4574286"/>
          </a:xfrm>
          <a:prstGeom prst="rect">
            <a:avLst/>
          </a:prstGeom>
        </p:spPr>
      </p:pic>
    </p:spTree>
    <p:extLst>
      <p:ext uri="{BB962C8B-B14F-4D97-AF65-F5344CB8AC3E}">
        <p14:creationId xmlns:p14="http://schemas.microsoft.com/office/powerpoint/2010/main" val="84874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447710" y="1261412"/>
            <a:ext cx="5962580" cy="1157542"/>
          </a:xfrm>
          <a:prstGeom prst="rect">
            <a:avLst/>
          </a:prstGeom>
        </p:spPr>
        <p:txBody>
          <a:bodyPr/>
          <a:lstStyle/>
          <a:p>
            <a:pPr marL="0" indent="0">
              <a:buNone/>
            </a:pPr>
            <a:r>
              <a:rPr lang="en-GB" sz="1400" b="1" dirty="0"/>
              <a:t>The programme’s aim to inspire young people to consider further STEM study and careers is based on providing an experience that is enjoyable and engaging to young people. We asked students about their experience of Big Bang at School and ran a logistic regression to identify any factors that predicted their enjoyment of the event.</a:t>
            </a:r>
            <a:r>
              <a:rPr lang="en-GB" sz="1400" baseline="30000" dirty="0"/>
              <a:t>7</a:t>
            </a:r>
            <a:endParaRPr lang="en-GB" sz="1400" b="1" dirty="0"/>
          </a:p>
        </p:txBody>
      </p:sp>
      <p:pic>
        <p:nvPicPr>
          <p:cNvPr id="10" name="Picture 9" descr="A picture containing text, clipart&#10;&#10;Description automatically generated">
            <a:extLst>
              <a:ext uri="{FF2B5EF4-FFF2-40B4-BE49-F238E27FC236}">
                <a16:creationId xmlns:a16="http://schemas.microsoft.com/office/drawing/2014/main" id="{C6F4E277-1642-2EF3-8D68-01BD16921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11" name="Title 1">
            <a:extLst>
              <a:ext uri="{FF2B5EF4-FFF2-40B4-BE49-F238E27FC236}">
                <a16:creationId xmlns:a16="http://schemas.microsoft.com/office/drawing/2014/main" id="{EE9CA410-9100-F172-9481-D2C7D4AA4E3A}"/>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Student experience of Big Bang at School</a:t>
            </a:r>
          </a:p>
        </p:txBody>
      </p:sp>
      <p:sp>
        <p:nvSpPr>
          <p:cNvPr id="15" name="TextBox 14">
            <a:extLst>
              <a:ext uri="{FF2B5EF4-FFF2-40B4-BE49-F238E27FC236}">
                <a16:creationId xmlns:a16="http://schemas.microsoft.com/office/drawing/2014/main" id="{8A843A56-B687-5832-21F3-121FD543085B}"/>
              </a:ext>
            </a:extLst>
          </p:cNvPr>
          <p:cNvSpPr txBox="1"/>
          <p:nvPr/>
        </p:nvSpPr>
        <p:spPr>
          <a:xfrm>
            <a:off x="608892" y="2775324"/>
            <a:ext cx="2508216" cy="830997"/>
          </a:xfrm>
          <a:prstGeom prst="rect">
            <a:avLst/>
          </a:prstGeom>
          <a:solidFill>
            <a:srgbClr val="00A773">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i="1" dirty="0"/>
              <a:t>I enjoyed the experiments because they were the type of experiments that we don't do in our science class.</a:t>
            </a:r>
          </a:p>
        </p:txBody>
      </p:sp>
      <p:sp>
        <p:nvSpPr>
          <p:cNvPr id="16" name="TextBox 15">
            <a:extLst>
              <a:ext uri="{FF2B5EF4-FFF2-40B4-BE49-F238E27FC236}">
                <a16:creationId xmlns:a16="http://schemas.microsoft.com/office/drawing/2014/main" id="{8095D4E8-E317-0DEA-4B73-027F48FF05EE}"/>
              </a:ext>
            </a:extLst>
          </p:cNvPr>
          <p:cNvSpPr txBox="1"/>
          <p:nvPr/>
        </p:nvSpPr>
        <p:spPr>
          <a:xfrm>
            <a:off x="447710" y="5835026"/>
            <a:ext cx="5962580" cy="4708981"/>
          </a:xfrm>
          <a:prstGeom prst="rect">
            <a:avLst/>
          </a:prstGeom>
          <a:noFill/>
        </p:spPr>
        <p:txBody>
          <a:bodyPr wrap="square" numCol="2" spcCol="360000">
            <a:spAutoFit/>
          </a:bodyPr>
          <a:lstStyle/>
          <a:p>
            <a:pPr defTabSz="417925">
              <a:defRPr/>
            </a:pPr>
            <a:r>
              <a:rPr lang="en-GB" sz="1200" dirty="0">
                <a:solidFill>
                  <a:srgbClr val="000000"/>
                </a:solidFill>
              </a:rPr>
              <a:t>Nearly three quarters of students who took part in the survey reported they enjoyed Big Bang at School. An additional statistical analysis method was used to explore the relationship between demographic characteristics, students’ STEM engagement and whether they already know someone in STEM on the probability of students agreeing they enjoyed Big Bang at School.</a:t>
            </a:r>
          </a:p>
          <a:p>
            <a:pPr defTabSz="417925">
              <a:defRPr/>
            </a:pPr>
            <a:endParaRPr lang="en-GB" sz="1200" dirty="0">
              <a:solidFill>
                <a:srgbClr val="000000"/>
              </a:solidFill>
            </a:endParaRPr>
          </a:p>
          <a:p>
            <a:pPr defTabSz="417925">
              <a:defRPr/>
            </a:pPr>
            <a:r>
              <a:rPr lang="en-GB" sz="1200" dirty="0">
                <a:solidFill>
                  <a:srgbClr val="000000"/>
                </a:solidFill>
              </a:rPr>
              <a:t>Following a logistic regression, knowing someone who works in STEM and ethnicity remain significant predictors of enjoyment of the programme, when controlling for other factors.</a:t>
            </a: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r>
              <a:rPr lang="en-GB" sz="1200" dirty="0">
                <a:solidFill>
                  <a:srgbClr val="000000"/>
                </a:solidFill>
              </a:rPr>
              <a:t>Holding all other variables constant,</a:t>
            </a:r>
            <a:r>
              <a:rPr lang="en-GB" sz="1200" baseline="30000" dirty="0">
                <a:solidFill>
                  <a:srgbClr val="000000"/>
                </a:solidFill>
                <a:cs typeface="Times New Roman" panose="02020603050405020304" pitchFamily="18" charset="0"/>
              </a:rPr>
              <a:t>8</a:t>
            </a:r>
            <a:r>
              <a:rPr lang="en-GB" sz="1200" baseline="30000" dirty="0">
                <a:ea typeface="Calibri" panose="020F0502020204030204" pitchFamily="34" charset="0"/>
                <a:cs typeface="Times New Roman" panose="02020603050405020304" pitchFamily="18" charset="0"/>
              </a:rPr>
              <a:t>  </a:t>
            </a:r>
          </a:p>
          <a:p>
            <a:pPr defTabSz="417925">
              <a:defRPr/>
            </a:pPr>
            <a:r>
              <a:rPr lang="en-GB" sz="1200" b="1" dirty="0">
                <a:solidFill>
                  <a:srgbClr val="000000"/>
                </a:solidFill>
              </a:rPr>
              <a:t>students who knew someone working in a STEM career were about 70% more likely to enjoy Big Bang at School, </a:t>
            </a:r>
            <a:r>
              <a:rPr lang="en-GB" sz="1200" dirty="0">
                <a:solidFill>
                  <a:srgbClr val="000000"/>
                </a:solidFill>
              </a:rPr>
              <a:t>compared to those who did not know a STEM professional</a:t>
            </a:r>
            <a:r>
              <a:rPr lang="en-GB" sz="1200" b="1" dirty="0">
                <a:solidFill>
                  <a:srgbClr val="000000"/>
                </a:solidFill>
              </a:rPr>
              <a:t> </a:t>
            </a:r>
            <a:r>
              <a:rPr lang="en-GB" sz="1200" dirty="0">
                <a:solidFill>
                  <a:srgbClr val="000000"/>
                </a:solidFill>
              </a:rPr>
              <a:t>(OR=1.73, 95%CI 1.18-2.56,p=0.005).</a:t>
            </a:r>
          </a:p>
          <a:p>
            <a:pPr defTabSz="417925">
              <a:defRPr/>
            </a:pPr>
            <a:endParaRPr lang="en-GB" sz="1200" dirty="0">
              <a:solidFill>
                <a:srgbClr val="000000"/>
              </a:solidFill>
            </a:endParaRPr>
          </a:p>
          <a:p>
            <a:pPr defTabSz="417925">
              <a:defRPr/>
            </a:pPr>
            <a:r>
              <a:rPr lang="en-GB" sz="1200" b="1" dirty="0">
                <a:solidFill>
                  <a:srgbClr val="000000"/>
                </a:solidFill>
              </a:rPr>
              <a:t>Asian students were around 80% more likely to enjoy Big Bang at School </a:t>
            </a:r>
            <a:r>
              <a:rPr lang="en-GB" sz="1200" dirty="0">
                <a:solidFill>
                  <a:srgbClr val="000000"/>
                </a:solidFill>
              </a:rPr>
              <a:t>compared with white students, when other factors are controlled for (OR=1.81, 95%CI 1.13-2.92, p=0.01).</a:t>
            </a:r>
            <a:endParaRPr lang="en-GB" sz="1200" dirty="0">
              <a:solidFill>
                <a:srgbClr val="000000"/>
              </a:solidFill>
              <a:highlight>
                <a:srgbClr val="FFFF00"/>
              </a:highlight>
            </a:endParaRPr>
          </a:p>
          <a:p>
            <a:pPr defTabSz="417925">
              <a:defRPr/>
            </a:pPr>
            <a:endParaRPr lang="en-GB" sz="1200" dirty="0">
              <a:solidFill>
                <a:srgbClr val="000000"/>
              </a:solidFill>
              <a:highlight>
                <a:srgbClr val="FFFF00"/>
              </a:highlight>
            </a:endParaRPr>
          </a:p>
          <a:p>
            <a:pPr defTabSz="417925">
              <a:defRPr/>
            </a:pPr>
            <a:endParaRPr lang="en-GB" sz="1200" dirty="0">
              <a:solidFill>
                <a:srgbClr val="000000"/>
              </a:solidFill>
              <a:highlight>
                <a:srgbClr val="FFFF00"/>
              </a:highlight>
            </a:endParaRPr>
          </a:p>
          <a:p>
            <a:pPr defTabSz="417925">
              <a:defRPr/>
            </a:pPr>
            <a:endParaRPr lang="en-GB" sz="1200" dirty="0">
              <a:solidFill>
                <a:srgbClr val="000000"/>
              </a:solidFill>
              <a:highlight>
                <a:srgbClr val="FFFF00"/>
              </a:highlight>
            </a:endParaRPr>
          </a:p>
          <a:p>
            <a:pPr defTabSz="417925">
              <a:defRPr/>
            </a:pPr>
            <a:endParaRPr lang="en-GB" sz="1200" dirty="0">
              <a:solidFill>
                <a:srgbClr val="000000"/>
              </a:solidFill>
              <a:highlight>
                <a:srgbClr val="FFFF00"/>
              </a:highlight>
            </a:endParaRPr>
          </a:p>
          <a:p>
            <a:pPr defTabSz="417925">
              <a:defRPr/>
            </a:pPr>
            <a:endParaRPr lang="en-GB" sz="1200" dirty="0">
              <a:solidFill>
                <a:srgbClr val="000000"/>
              </a:solidFill>
              <a:highlight>
                <a:srgbClr val="FFFF00"/>
              </a:highlight>
            </a:endParaRPr>
          </a:p>
          <a:p>
            <a:pPr defTabSz="417925">
              <a:defRPr/>
            </a:pPr>
            <a:endParaRPr lang="en-GB" sz="1200" dirty="0">
              <a:solidFill>
                <a:srgbClr val="000000"/>
              </a:solidFill>
              <a:highlight>
                <a:srgbClr val="FFFF00"/>
              </a:highlight>
            </a:endParaRPr>
          </a:p>
        </p:txBody>
      </p:sp>
      <p:sp>
        <p:nvSpPr>
          <p:cNvPr id="17" name="TextBox 16">
            <a:extLst>
              <a:ext uri="{FF2B5EF4-FFF2-40B4-BE49-F238E27FC236}">
                <a16:creationId xmlns:a16="http://schemas.microsoft.com/office/drawing/2014/main" id="{B4E60051-1DD3-4B89-1D74-9B9E13596CC1}"/>
              </a:ext>
            </a:extLst>
          </p:cNvPr>
          <p:cNvSpPr txBox="1"/>
          <p:nvPr/>
        </p:nvSpPr>
        <p:spPr>
          <a:xfrm>
            <a:off x="2541286" y="9159499"/>
            <a:ext cx="3767714" cy="553998"/>
          </a:xfrm>
          <a:prstGeom prst="rect">
            <a:avLst/>
          </a:prstGeom>
          <a:noFill/>
        </p:spPr>
        <p:txBody>
          <a:bodyPr wrap="square" rtlCol="0">
            <a:spAutoFit/>
          </a:bodyPr>
          <a:lstStyle/>
          <a:p>
            <a:r>
              <a:rPr lang="en-GB" sz="1000" dirty="0"/>
              <a:t>8. Variables tested for logistic regression in this report include: gender, ethnicity, year group, knowing someone working in STEM and STEM engagement.</a:t>
            </a:r>
          </a:p>
        </p:txBody>
      </p:sp>
      <p:sp>
        <p:nvSpPr>
          <p:cNvPr id="2" name="TextBox 1">
            <a:extLst>
              <a:ext uri="{FF2B5EF4-FFF2-40B4-BE49-F238E27FC236}">
                <a16:creationId xmlns:a16="http://schemas.microsoft.com/office/drawing/2014/main" id="{8A1F7537-46C3-68E7-9FC1-8AF71712B159}"/>
              </a:ext>
            </a:extLst>
          </p:cNvPr>
          <p:cNvSpPr txBox="1"/>
          <p:nvPr/>
        </p:nvSpPr>
        <p:spPr>
          <a:xfrm>
            <a:off x="3405600" y="4944374"/>
            <a:ext cx="3452400" cy="769441"/>
          </a:xfrm>
          <a:prstGeom prst="rect">
            <a:avLst/>
          </a:prstGeom>
          <a:noFill/>
          <a:ln w="38100">
            <a:noFill/>
          </a:ln>
        </p:spPr>
        <p:txBody>
          <a:bodyPr wrap="square" numCol="1"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74%</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students agreed that they enjoyed Big Bang at School</a:t>
            </a:r>
          </a:p>
        </p:txBody>
      </p:sp>
      <p:graphicFrame>
        <p:nvGraphicFramePr>
          <p:cNvPr id="9" name="Chart 8">
            <a:extLst>
              <a:ext uri="{FF2B5EF4-FFF2-40B4-BE49-F238E27FC236}">
                <a16:creationId xmlns:a16="http://schemas.microsoft.com/office/drawing/2014/main" id="{4565DD05-8C0D-9231-EFF0-528DB1833D15}"/>
              </a:ext>
            </a:extLst>
          </p:cNvPr>
          <p:cNvGraphicFramePr/>
          <p:nvPr>
            <p:extLst>
              <p:ext uri="{D42A27DB-BD31-4B8C-83A1-F6EECF244321}">
                <p14:modId xmlns:p14="http://schemas.microsoft.com/office/powerpoint/2010/main" val="2496508537"/>
              </p:ext>
            </p:extLst>
          </p:nvPr>
        </p:nvGraphicFramePr>
        <p:xfrm>
          <a:off x="3177000" y="2344478"/>
          <a:ext cx="3452400" cy="2555407"/>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81985720-B260-817B-808A-A161AFA4BFBB}"/>
              </a:ext>
            </a:extLst>
          </p:cNvPr>
          <p:cNvSpPr txBox="1"/>
          <p:nvPr/>
        </p:nvSpPr>
        <p:spPr>
          <a:xfrm>
            <a:off x="608892" y="3901009"/>
            <a:ext cx="2508216" cy="646331"/>
          </a:xfrm>
          <a:prstGeom prst="rect">
            <a:avLst/>
          </a:prstGeom>
          <a:solidFill>
            <a:srgbClr val="00A773">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i="1" dirty="0"/>
              <a:t>I enjoyed the diverse jobs that I didn't even know involved engineering.</a:t>
            </a:r>
          </a:p>
        </p:txBody>
      </p:sp>
      <p:sp>
        <p:nvSpPr>
          <p:cNvPr id="5" name="TextBox 4">
            <a:extLst>
              <a:ext uri="{FF2B5EF4-FFF2-40B4-BE49-F238E27FC236}">
                <a16:creationId xmlns:a16="http://schemas.microsoft.com/office/drawing/2014/main" id="{B3430B51-3036-65F6-E750-8E8053DBE2CA}"/>
              </a:ext>
            </a:extLst>
          </p:cNvPr>
          <p:cNvSpPr txBox="1"/>
          <p:nvPr/>
        </p:nvSpPr>
        <p:spPr>
          <a:xfrm>
            <a:off x="608892" y="4794621"/>
            <a:ext cx="2508216" cy="830997"/>
          </a:xfrm>
          <a:prstGeom prst="rect">
            <a:avLst/>
          </a:prstGeom>
          <a:solidFill>
            <a:srgbClr val="00A773">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i="1" dirty="0"/>
              <a:t>I enjoyed being part of it and explaining my stand to everybody and all the fun activities that were available.</a:t>
            </a:r>
          </a:p>
        </p:txBody>
      </p:sp>
    </p:spTree>
    <p:extLst>
      <p:ext uri="{BB962C8B-B14F-4D97-AF65-F5344CB8AC3E}">
        <p14:creationId xmlns:p14="http://schemas.microsoft.com/office/powerpoint/2010/main" val="2022257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8999" y="1247648"/>
            <a:ext cx="6106981" cy="880643"/>
          </a:xfrm>
          <a:prstGeom prst="rect">
            <a:avLst/>
          </a:prstGeom>
        </p:spPr>
        <p:txBody>
          <a:bodyPr/>
          <a:lstStyle/>
          <a:p>
            <a:pPr marL="0" indent="0">
              <a:buNone/>
              <a:defRPr/>
            </a:pPr>
            <a:r>
              <a:rPr lang="en-GB" sz="1400" b="1" dirty="0">
                <a:solidFill>
                  <a:srgbClr val="404040"/>
                </a:solidFill>
                <a:latin typeface="+mj-lt"/>
                <a:ea typeface="Calibri" panose="020F0502020204030204" pitchFamily="34" charset="0"/>
                <a:cs typeface="Times New Roman" panose="02020603050405020304" pitchFamily="18" charset="0"/>
              </a:rPr>
              <a:t>Students who enjoyed taking part in the Big Bang at School were asked what they particularly enjoyed about Big Bang at School. We received nearly 600 free text responses categorised below to show which aspects of the programme were commonly mentioned:</a:t>
            </a:r>
          </a:p>
        </p:txBody>
      </p:sp>
      <p:sp>
        <p:nvSpPr>
          <p:cNvPr id="7" name="TextBox 6">
            <a:extLst>
              <a:ext uri="{FF2B5EF4-FFF2-40B4-BE49-F238E27FC236}">
                <a16:creationId xmlns:a16="http://schemas.microsoft.com/office/drawing/2014/main" id="{BF23CFA1-33E4-4DC2-A44C-66AEC1500A00}"/>
              </a:ext>
            </a:extLst>
          </p:cNvPr>
          <p:cNvSpPr txBox="1"/>
          <p:nvPr/>
        </p:nvSpPr>
        <p:spPr>
          <a:xfrm>
            <a:off x="548998" y="2138653"/>
            <a:ext cx="6532285" cy="7663636"/>
          </a:xfrm>
          <a:prstGeom prst="rect">
            <a:avLst/>
          </a:prstGeom>
          <a:noFill/>
        </p:spPr>
        <p:txBody>
          <a:bodyPr wrap="square" numCol="2" spcCol="360000">
            <a:spAutoFit/>
          </a:bodyPr>
          <a:lstStyle/>
          <a:p>
            <a:pPr>
              <a:defRPr/>
            </a:pPr>
            <a:r>
              <a:rPr lang="en-GB" sz="1200" b="1" dirty="0">
                <a:latin typeface="+mj-lt"/>
                <a:ea typeface="Calibri" panose="020F0502020204030204" pitchFamily="34" charset="0"/>
                <a:cs typeface="Times New Roman" panose="02020603050405020304" pitchFamily="18" charset="0"/>
              </a:rPr>
              <a:t>Hands on activities</a:t>
            </a:r>
            <a:endParaRPr lang="en-GB" sz="1200" dirty="0">
              <a:latin typeface="+mj-lt"/>
              <a:ea typeface="Calibri" panose="020F0502020204030204" pitchFamily="34" charset="0"/>
              <a:cs typeface="Times New Roman" panose="02020603050405020304" pitchFamily="18" charset="0"/>
            </a:endParaRPr>
          </a:p>
          <a:p>
            <a:pPr>
              <a:defRPr/>
            </a:pPr>
            <a:r>
              <a:rPr lang="en-GB" sz="1200" dirty="0">
                <a:latin typeface="+mj-lt"/>
                <a:ea typeface="Calibri" panose="020F0502020204030204" pitchFamily="34" charset="0"/>
                <a:cs typeface="Times New Roman" panose="02020603050405020304" pitchFamily="18" charset="0"/>
              </a:rPr>
              <a:t>Over half of the responses mentioned they enjoyed the activities overall (321 responses). The hands on element of activities and experiments was valued in particular (219) – specific workshops mentioned include “Explosive Food”, building robot cars and creating windmills. </a:t>
            </a:r>
          </a:p>
          <a:p>
            <a:pPr>
              <a:defRPr/>
            </a:pPr>
            <a:endParaRPr lang="en-GB" sz="1200" dirty="0">
              <a:latin typeface="+mj-lt"/>
              <a:ea typeface="Calibri" panose="020F0502020204030204" pitchFamily="34" charset="0"/>
              <a:cs typeface="Times New Roman" panose="02020603050405020304" pitchFamily="18" charset="0"/>
            </a:endParaRPr>
          </a:p>
          <a:p>
            <a:pPr>
              <a:defRPr/>
            </a:pPr>
            <a:r>
              <a:rPr lang="en-GB" sz="1200" b="1" dirty="0">
                <a:latin typeface="+mj-lt"/>
                <a:ea typeface="Calibri" panose="020F0502020204030204" pitchFamily="34" charset="0"/>
                <a:cs typeface="Times New Roman" panose="02020603050405020304" pitchFamily="18" charset="0"/>
              </a:rPr>
              <a:t>Student stands </a:t>
            </a:r>
            <a:endParaRPr lang="en-GB" sz="1200" dirty="0">
              <a:latin typeface="+mj-lt"/>
              <a:ea typeface="Calibri" panose="020F0502020204030204" pitchFamily="34" charset="0"/>
              <a:cs typeface="Times New Roman" panose="02020603050405020304" pitchFamily="18" charset="0"/>
            </a:endParaRPr>
          </a:p>
          <a:p>
            <a:pPr>
              <a:defRPr/>
            </a:pPr>
            <a:r>
              <a:rPr lang="en-GB" sz="1200" dirty="0">
                <a:latin typeface="+mj-lt"/>
                <a:ea typeface="Calibri" panose="020F0502020204030204" pitchFamily="34" charset="0"/>
                <a:cs typeface="Times New Roman" panose="02020603050405020304" pitchFamily="18" charset="0"/>
              </a:rPr>
              <a:t>Beyond the practical activities, 110 responses referred to the stands as the aspect they enjoyed about the programme. Some specified they liked the variety both of activities as well as the variety of projects presented at the stands and learning from other students about their experiments. </a:t>
            </a:r>
          </a:p>
          <a:p>
            <a:pPr>
              <a:defRPr/>
            </a:pPr>
            <a:endParaRPr lang="en-GB" sz="1200" b="1" dirty="0">
              <a:latin typeface="+mj-lt"/>
              <a:ea typeface="Calibri" panose="020F0502020204030204" pitchFamily="34" charset="0"/>
              <a:cs typeface="Times New Roman" panose="02020603050405020304" pitchFamily="18" charset="0"/>
            </a:endParaRPr>
          </a:p>
          <a:p>
            <a:pPr>
              <a:defRPr/>
            </a:pPr>
            <a:r>
              <a:rPr lang="en-GB" sz="1200" b="1" dirty="0">
                <a:latin typeface="+mj-lt"/>
                <a:ea typeface="Calibri" panose="020F0502020204030204" pitchFamily="34" charset="0"/>
                <a:cs typeface="Times New Roman" panose="02020603050405020304" pitchFamily="18" charset="0"/>
              </a:rPr>
              <a:t>Overall Fun</a:t>
            </a:r>
          </a:p>
          <a:p>
            <a:pPr>
              <a:defRPr/>
            </a:pPr>
            <a:r>
              <a:rPr lang="en-GB" sz="1200" dirty="0">
                <a:latin typeface="+mj-lt"/>
                <a:ea typeface="Calibri" panose="020F0502020204030204" pitchFamily="34" charset="0"/>
                <a:cs typeface="Times New Roman" panose="02020603050405020304" pitchFamily="18" charset="0"/>
              </a:rPr>
              <a:t>Some students mentioned that they enjoyed everything about Big Bang at School. Around 80 responses mentioned the day was fun and they particularly enjoyed the opportunity to learn about something new related to STEM and STEM careers.</a:t>
            </a: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r>
              <a:rPr lang="en-GB" sz="1200" b="1" dirty="0">
                <a:latin typeface="+mj-lt"/>
                <a:ea typeface="Calibri" panose="020F0502020204030204" pitchFamily="34" charset="0"/>
                <a:cs typeface="Times New Roman" panose="02020603050405020304" pitchFamily="18" charset="0"/>
              </a:rPr>
              <a:t>Learning about STEM careers</a:t>
            </a:r>
          </a:p>
          <a:p>
            <a:pPr>
              <a:defRPr/>
            </a:pPr>
            <a:r>
              <a:rPr lang="en-GB" sz="1200" dirty="0">
                <a:latin typeface="+mj-lt"/>
                <a:ea typeface="Calibri" panose="020F0502020204030204" pitchFamily="34" charset="0"/>
                <a:cs typeface="Times New Roman" panose="02020603050405020304" pitchFamily="18" charset="0"/>
              </a:rPr>
              <a:t>Around 80 responses specifically mentioned they enjoyed learning about STEM careers. Students found it interesting to understand what professionals do in their jobs, the variety of careers and the links between the programme activities and related STEM roles. Others specifically mentioned they enjoyed interacting with STEM professionals.	</a:t>
            </a: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i="1" dirty="0">
              <a:latin typeface="+mj-lt"/>
              <a:ea typeface="Calibri" panose="020F0502020204030204" pitchFamily="34" charset="0"/>
              <a:cs typeface="Times New Roman" panose="02020603050405020304" pitchFamily="18" charset="0"/>
            </a:endParaRPr>
          </a:p>
          <a:p>
            <a:pPr>
              <a:defRPr/>
            </a:pPr>
            <a:endParaRPr lang="en-GB" sz="1200" i="1" dirty="0">
              <a:latin typeface="+mj-lt"/>
              <a:ea typeface="Calibri" panose="020F0502020204030204" pitchFamily="34" charset="0"/>
              <a:cs typeface="Times New Roman" panose="02020603050405020304" pitchFamily="18" charset="0"/>
            </a:endParaRPr>
          </a:p>
          <a:p>
            <a:pPr>
              <a:defRPr/>
            </a:pPr>
            <a:endParaRPr lang="en-GB" sz="1200" i="1" dirty="0">
              <a:latin typeface="+mj-lt"/>
              <a:ea typeface="Calibri" panose="020F0502020204030204" pitchFamily="34" charset="0"/>
              <a:cs typeface="Times New Roman" panose="02020603050405020304" pitchFamily="18" charset="0"/>
            </a:endParaRPr>
          </a:p>
          <a:p>
            <a:pPr>
              <a:defRPr/>
            </a:pPr>
            <a:endParaRPr lang="en-GB" sz="1200" i="1"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i="1" dirty="0">
              <a:latin typeface="+mj-lt"/>
              <a:ea typeface="Calibri" panose="020F0502020204030204" pitchFamily="34" charset="0"/>
              <a:cs typeface="Times New Roman" panose="02020603050405020304" pitchFamily="18" charset="0"/>
            </a:endParaRPr>
          </a:p>
          <a:p>
            <a:pPr>
              <a:defRPr/>
            </a:pPr>
            <a:endParaRPr lang="en-GB" sz="1200" i="1" dirty="0">
              <a:latin typeface="+mj-lt"/>
              <a:ea typeface="Calibri" panose="020F0502020204030204" pitchFamily="34" charset="0"/>
              <a:cs typeface="Times New Roman" panose="02020603050405020304" pitchFamily="18" charset="0"/>
            </a:endParaRPr>
          </a:p>
          <a:p>
            <a:pPr>
              <a:defRPr/>
            </a:pPr>
            <a:endParaRPr lang="en-GB" sz="1200" i="1" dirty="0">
              <a:latin typeface="+mj-lt"/>
              <a:ea typeface="Calibri" panose="020F0502020204030204" pitchFamily="34" charset="0"/>
              <a:cs typeface="Times New Roman" panose="02020603050405020304" pitchFamily="18" charset="0"/>
            </a:endParaRPr>
          </a:p>
          <a:p>
            <a:pPr>
              <a:defRPr/>
            </a:pPr>
            <a:endParaRPr lang="en-GB" sz="1200" i="1" dirty="0">
              <a:latin typeface="+mj-lt"/>
              <a:ea typeface="Calibri" panose="020F0502020204030204" pitchFamily="34" charset="0"/>
              <a:cs typeface="Times New Roman" panose="02020603050405020304" pitchFamily="18" charset="0"/>
            </a:endParaRPr>
          </a:p>
          <a:p>
            <a:pPr>
              <a:defRPr/>
            </a:pPr>
            <a:endParaRPr lang="en-GB" sz="1200" i="1" dirty="0">
              <a:latin typeface="+mj-lt"/>
              <a:ea typeface="Calibri" panose="020F0502020204030204" pitchFamily="34" charset="0"/>
              <a:cs typeface="Times New Roman" panose="02020603050405020304" pitchFamily="18" charset="0"/>
            </a:endParaRPr>
          </a:p>
          <a:p>
            <a:pPr>
              <a:defRPr/>
            </a:pPr>
            <a:endParaRPr lang="en-GB" sz="1200" i="1" dirty="0">
              <a:latin typeface="+mj-lt"/>
              <a:ea typeface="Calibri" panose="020F0502020204030204" pitchFamily="34" charset="0"/>
              <a:cs typeface="Times New Roman" panose="02020603050405020304" pitchFamily="18" charset="0"/>
            </a:endParaRPr>
          </a:p>
          <a:p>
            <a:pPr>
              <a:defRPr/>
            </a:pPr>
            <a:endParaRPr lang="en-GB" sz="1200" i="1" dirty="0">
              <a:latin typeface="+mj-lt"/>
              <a:ea typeface="Calibri" panose="020F0502020204030204" pitchFamily="34" charset="0"/>
              <a:cs typeface="Times New Roman" panose="02020603050405020304" pitchFamily="18" charset="0"/>
            </a:endParaRPr>
          </a:p>
          <a:p>
            <a:pPr>
              <a:defRPr/>
            </a:pPr>
            <a:endParaRPr lang="en-GB" sz="1200" i="1" dirty="0">
              <a:latin typeface="+mj-lt"/>
              <a:ea typeface="Calibri" panose="020F0502020204030204" pitchFamily="34" charset="0"/>
              <a:cs typeface="Times New Roman" panose="02020603050405020304" pitchFamily="18" charset="0"/>
            </a:endParaRPr>
          </a:p>
          <a:p>
            <a:pPr algn="ctr">
              <a:defRPr/>
            </a:pPr>
            <a:endParaRPr lang="en-GB" sz="1200" i="1" dirty="0">
              <a:latin typeface="+mj-lt"/>
              <a:ea typeface="Calibri" panose="020F0502020204030204" pitchFamily="34" charset="0"/>
              <a:cs typeface="Times New Roman" panose="02020603050405020304" pitchFamily="18" charset="0"/>
            </a:endParaRPr>
          </a:p>
        </p:txBody>
      </p:sp>
      <p:pic>
        <p:nvPicPr>
          <p:cNvPr id="4" name="Picture 3" descr="A picture containing text, clipart&#10;&#10;Description automatically generated">
            <a:extLst>
              <a:ext uri="{FF2B5EF4-FFF2-40B4-BE49-F238E27FC236}">
                <a16:creationId xmlns:a16="http://schemas.microsoft.com/office/drawing/2014/main" id="{B9A5DB32-AD63-87D4-AB44-323E77036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2955083-EC61-6DFD-A479-0A4728BD7446}"/>
              </a:ext>
            </a:extLst>
          </p:cNvPr>
          <p:cNvSpPr txBox="1">
            <a:spLocks/>
          </p:cNvSpPr>
          <p:nvPr/>
        </p:nvSpPr>
        <p:spPr>
          <a:xfrm>
            <a:off x="0" y="641537"/>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Student experience of Big Bang at School</a:t>
            </a:r>
          </a:p>
        </p:txBody>
      </p:sp>
      <p:sp>
        <p:nvSpPr>
          <p:cNvPr id="2" name="TextBox 1">
            <a:extLst>
              <a:ext uri="{FF2B5EF4-FFF2-40B4-BE49-F238E27FC236}">
                <a16:creationId xmlns:a16="http://schemas.microsoft.com/office/drawing/2014/main" id="{D323E5C4-E2BE-A7B4-5228-DE4AD1A6C24C}"/>
              </a:ext>
            </a:extLst>
          </p:cNvPr>
          <p:cNvSpPr txBox="1"/>
          <p:nvPr/>
        </p:nvSpPr>
        <p:spPr>
          <a:xfrm>
            <a:off x="3901667" y="3697658"/>
            <a:ext cx="2407335" cy="1200329"/>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“[I enjoyed] the interactions and hands-on experiences as they helped me to have a deeper understanding of the impacts and applications of STEM careers.”</a:t>
            </a:r>
          </a:p>
        </p:txBody>
      </p:sp>
      <p:sp>
        <p:nvSpPr>
          <p:cNvPr id="6" name="TextBox 5">
            <a:extLst>
              <a:ext uri="{FF2B5EF4-FFF2-40B4-BE49-F238E27FC236}">
                <a16:creationId xmlns:a16="http://schemas.microsoft.com/office/drawing/2014/main" id="{1F106CF9-28CF-1B22-5F15-CB393072DA54}"/>
              </a:ext>
            </a:extLst>
          </p:cNvPr>
          <p:cNvSpPr txBox="1"/>
          <p:nvPr/>
        </p:nvSpPr>
        <p:spPr>
          <a:xfrm>
            <a:off x="3901667" y="6535150"/>
            <a:ext cx="2407335" cy="830997"/>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“What I enjoyed about Big Bang at School is that it was educational and fun at the same time.”</a:t>
            </a:r>
          </a:p>
        </p:txBody>
      </p:sp>
      <p:sp>
        <p:nvSpPr>
          <p:cNvPr id="8" name="TextBox 7">
            <a:extLst>
              <a:ext uri="{FF2B5EF4-FFF2-40B4-BE49-F238E27FC236}">
                <a16:creationId xmlns:a16="http://schemas.microsoft.com/office/drawing/2014/main" id="{7AB96246-1FA2-E1CB-F229-ACE52A7A2EFE}"/>
              </a:ext>
            </a:extLst>
          </p:cNvPr>
          <p:cNvSpPr txBox="1"/>
          <p:nvPr/>
        </p:nvSpPr>
        <p:spPr>
          <a:xfrm>
            <a:off x="3901667" y="5027429"/>
            <a:ext cx="2407335" cy="1384995"/>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“I thought it was really fun to see everyone's different approaches to experiments and I think it was very beneficial to helping those who may want to pursue an engineering based career but don't know it yet.”</a:t>
            </a:r>
          </a:p>
        </p:txBody>
      </p:sp>
      <p:sp>
        <p:nvSpPr>
          <p:cNvPr id="9" name="TextBox 8">
            <a:extLst>
              <a:ext uri="{FF2B5EF4-FFF2-40B4-BE49-F238E27FC236}">
                <a16:creationId xmlns:a16="http://schemas.microsoft.com/office/drawing/2014/main" id="{5E5C5E25-D471-8B93-2C41-04CF7D972BD0}"/>
              </a:ext>
            </a:extLst>
          </p:cNvPr>
          <p:cNvSpPr txBox="1"/>
          <p:nvPr/>
        </p:nvSpPr>
        <p:spPr>
          <a:xfrm>
            <a:off x="3901667" y="2363515"/>
            <a:ext cx="2407335" cy="1200329"/>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“There were lots of different things to do, all about different parts of STEM. They were really fun because they were interactive, so we didn't just have to sit and watch.”</a:t>
            </a:r>
          </a:p>
        </p:txBody>
      </p:sp>
      <p:sp>
        <p:nvSpPr>
          <p:cNvPr id="11" name="TextBox 10">
            <a:extLst>
              <a:ext uri="{FF2B5EF4-FFF2-40B4-BE49-F238E27FC236}">
                <a16:creationId xmlns:a16="http://schemas.microsoft.com/office/drawing/2014/main" id="{F8F75DE8-556E-0589-82B9-DB6BDAACF18C}"/>
              </a:ext>
            </a:extLst>
          </p:cNvPr>
          <p:cNvSpPr txBox="1"/>
          <p:nvPr/>
        </p:nvSpPr>
        <p:spPr>
          <a:xfrm>
            <a:off x="3901667" y="7510137"/>
            <a:ext cx="2407335" cy="1754326"/>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“I really enjoyed looking at the different types of jobs that are available and the beneficial impacts that they bring to our environment and our society. My favourite part was that I could find more out about STEM throughout many fun activities.”</a:t>
            </a:r>
          </a:p>
        </p:txBody>
      </p:sp>
    </p:spTree>
    <p:extLst>
      <p:ext uri="{BB962C8B-B14F-4D97-AF65-F5344CB8AC3E}">
        <p14:creationId xmlns:p14="http://schemas.microsoft.com/office/powerpoint/2010/main" val="1619137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362710" y="1315808"/>
            <a:ext cx="6142842" cy="576263"/>
          </a:xfrm>
          <a:prstGeom prst="rect">
            <a:avLst/>
          </a:prstGeom>
        </p:spPr>
        <p:txBody>
          <a:bodyPr/>
          <a:lstStyle/>
          <a:p>
            <a:pPr marL="0" indent="0">
              <a:buNone/>
            </a:pPr>
            <a:r>
              <a:rPr lang="en-GB" sz="1400" b="1" dirty="0"/>
              <a:t>Teachers’ rating of the Big Bang at School is critical, both as the main decisionmakers for running the programme in future, and for their insights into how effectively it meets their, and their students’, needs. </a:t>
            </a:r>
          </a:p>
          <a:p>
            <a:pPr marL="0" indent="0">
              <a:buNone/>
            </a:pPr>
            <a:endParaRPr lang="en-GB" sz="1400" b="1" dirty="0"/>
          </a:p>
          <a:p>
            <a:pPr marL="0" indent="0">
              <a:buNone/>
            </a:pPr>
            <a:endParaRPr lang="en-GB" sz="1400" b="1" dirty="0"/>
          </a:p>
        </p:txBody>
      </p:sp>
      <p:sp>
        <p:nvSpPr>
          <p:cNvPr id="8" name="TextBox 7">
            <a:extLst>
              <a:ext uri="{FF2B5EF4-FFF2-40B4-BE49-F238E27FC236}">
                <a16:creationId xmlns:a16="http://schemas.microsoft.com/office/drawing/2014/main" id="{4EDDA517-344C-5093-106A-8069C0F41222}"/>
              </a:ext>
            </a:extLst>
          </p:cNvPr>
          <p:cNvSpPr txBox="1"/>
          <p:nvPr/>
        </p:nvSpPr>
        <p:spPr>
          <a:xfrm>
            <a:off x="404781" y="2141747"/>
            <a:ext cx="3155315" cy="461665"/>
          </a:xfrm>
          <a:prstGeom prst="rect">
            <a:avLst/>
          </a:prstGeom>
          <a:noFill/>
        </p:spPr>
        <p:txBody>
          <a:bodyPr wrap="square" numCol="1" spcCol="360000" rtlCol="0">
            <a:spAutoFit/>
          </a:bodyPr>
          <a:lstStyle/>
          <a:p>
            <a:pPr defTabSz="179388">
              <a:tabLst>
                <a:tab pos="2690813" algn="l"/>
              </a:tabLst>
            </a:pPr>
            <a:r>
              <a:rPr lang="en-GB" sz="1200" dirty="0"/>
              <a:t>Teachers were overwhelmingly positive about their experience of the programme:</a:t>
            </a:r>
          </a:p>
        </p:txBody>
      </p:sp>
      <p:pic>
        <p:nvPicPr>
          <p:cNvPr id="10" name="Picture 9" descr="A picture containing text, clipart&#10;&#10;Description automatically generated">
            <a:extLst>
              <a:ext uri="{FF2B5EF4-FFF2-40B4-BE49-F238E27FC236}">
                <a16:creationId xmlns:a16="http://schemas.microsoft.com/office/drawing/2014/main" id="{C6F4E277-1642-2EF3-8D68-01BD16921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11" name="Title 1">
            <a:extLst>
              <a:ext uri="{FF2B5EF4-FFF2-40B4-BE49-F238E27FC236}">
                <a16:creationId xmlns:a16="http://schemas.microsoft.com/office/drawing/2014/main" id="{EE9CA410-9100-F172-9481-D2C7D4AA4E3A}"/>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Teacher experience of Big Bang at School</a:t>
            </a:r>
          </a:p>
        </p:txBody>
      </p:sp>
      <p:sp>
        <p:nvSpPr>
          <p:cNvPr id="2" name="TextBox 1">
            <a:extLst>
              <a:ext uri="{FF2B5EF4-FFF2-40B4-BE49-F238E27FC236}">
                <a16:creationId xmlns:a16="http://schemas.microsoft.com/office/drawing/2014/main" id="{02714264-AE7E-CC78-0FC3-8ECF6B64BBB0}"/>
              </a:ext>
            </a:extLst>
          </p:cNvPr>
          <p:cNvSpPr txBox="1"/>
          <p:nvPr/>
        </p:nvSpPr>
        <p:spPr>
          <a:xfrm>
            <a:off x="649886" y="2765202"/>
            <a:ext cx="2779113" cy="1015663"/>
          </a:xfrm>
          <a:prstGeom prst="rect">
            <a:avLst/>
          </a:prstGeom>
          <a:noFill/>
          <a:ln w="38100">
            <a:noFill/>
          </a:ln>
        </p:spPr>
        <p:txBody>
          <a:bodyPr wrap="square"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94%</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of teachers rated </a:t>
            </a:r>
          </a:p>
          <a:p>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Big Bang at School as </a:t>
            </a:r>
          </a:p>
          <a:p>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‘good’ or ‘excellent’</a:t>
            </a:r>
            <a:endParaRPr lang="en-GB" b="1" dirty="0">
              <a:solidFill>
                <a:schemeClr val="accent6">
                  <a:lumMod val="75000"/>
                </a:schemeClr>
              </a:solidFill>
              <a:latin typeface="+mj-lt"/>
              <a:ea typeface="Calibri" panose="020F0502020204030204" pitchFamily="34" charset="0"/>
              <a:cs typeface="Times New Roman" panose="02020603050405020304" pitchFamily="18" charset="0"/>
            </a:endParaRPr>
          </a:p>
        </p:txBody>
      </p:sp>
      <p:graphicFrame>
        <p:nvGraphicFramePr>
          <p:cNvPr id="6" name="Chart 5">
            <a:extLst>
              <a:ext uri="{FF2B5EF4-FFF2-40B4-BE49-F238E27FC236}">
                <a16:creationId xmlns:a16="http://schemas.microsoft.com/office/drawing/2014/main" id="{BFE7E05D-5402-8F61-A5D8-6D9ECFFD5905}"/>
              </a:ext>
            </a:extLst>
          </p:cNvPr>
          <p:cNvGraphicFramePr/>
          <p:nvPr>
            <p:extLst>
              <p:ext uri="{D42A27DB-BD31-4B8C-83A1-F6EECF244321}">
                <p14:modId xmlns:p14="http://schemas.microsoft.com/office/powerpoint/2010/main" val="1012489146"/>
              </p:ext>
            </p:extLst>
          </p:nvPr>
        </p:nvGraphicFramePr>
        <p:xfrm>
          <a:off x="668414" y="5173687"/>
          <a:ext cx="5521171" cy="3416505"/>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BD8BC833-A26E-F38B-A47C-EF6619C9624C}"/>
              </a:ext>
            </a:extLst>
          </p:cNvPr>
          <p:cNvSpPr txBox="1"/>
          <p:nvPr/>
        </p:nvSpPr>
        <p:spPr>
          <a:xfrm>
            <a:off x="3659782" y="2192787"/>
            <a:ext cx="2630928" cy="1384995"/>
          </a:xfrm>
          <a:prstGeom prst="rect">
            <a:avLst/>
          </a:prstGeom>
          <a:solidFill>
            <a:srgbClr val="00A773">
              <a:alpha val="50196"/>
            </a:srgbClr>
          </a:solidFill>
        </p:spPr>
        <p:txBody>
          <a:bodyPr wrap="square" rtlCol="0">
            <a:spAutoFit/>
          </a:bodyPr>
          <a:lstStyle/>
          <a:p>
            <a:pPr>
              <a:defRPr/>
            </a:pPr>
            <a:r>
              <a:rPr lang="en-GB" sz="1200" i="1" dirty="0">
                <a:latin typeface="+mj-lt"/>
                <a:cs typeface="Times New Roman" panose="02020603050405020304" pitchFamily="18" charset="0"/>
              </a:rPr>
              <a:t>“An amazing opportunity for students to showcase their projects and to develop their communication skills. It was fantastic for students to find out about different STEM careers and pathways that they could follow.” </a:t>
            </a:r>
          </a:p>
        </p:txBody>
      </p:sp>
      <p:sp>
        <p:nvSpPr>
          <p:cNvPr id="4" name="TextBox 3">
            <a:extLst>
              <a:ext uri="{FF2B5EF4-FFF2-40B4-BE49-F238E27FC236}">
                <a16:creationId xmlns:a16="http://schemas.microsoft.com/office/drawing/2014/main" id="{EC53DF8C-C39D-315B-353C-7BEF407F9671}"/>
              </a:ext>
            </a:extLst>
          </p:cNvPr>
          <p:cNvSpPr txBox="1"/>
          <p:nvPr/>
        </p:nvSpPr>
        <p:spPr>
          <a:xfrm>
            <a:off x="3659782" y="3740390"/>
            <a:ext cx="2630928" cy="1015663"/>
          </a:xfrm>
          <a:prstGeom prst="rect">
            <a:avLst/>
          </a:prstGeom>
          <a:solidFill>
            <a:srgbClr val="00A773">
              <a:alpha val="50196"/>
            </a:srgbClr>
          </a:solidFill>
        </p:spPr>
        <p:txBody>
          <a:bodyPr wrap="square" rtlCol="0">
            <a:spAutoFit/>
          </a:bodyPr>
          <a:lstStyle/>
          <a:p>
            <a:pPr>
              <a:defRPr/>
            </a:pPr>
            <a:r>
              <a:rPr lang="en-GB" sz="1200" i="1" dirty="0">
                <a:latin typeface="+mj-lt"/>
                <a:cs typeface="Times New Roman" panose="02020603050405020304" pitchFamily="18" charset="0"/>
              </a:rPr>
              <a:t>“This was an excellent opportunity for employer encounters and to support students to see a wider picture of range of jobs in the STEM sector.’”</a:t>
            </a:r>
          </a:p>
        </p:txBody>
      </p:sp>
    </p:spTree>
    <p:extLst>
      <p:ext uri="{BB962C8B-B14F-4D97-AF65-F5344CB8AC3E}">
        <p14:creationId xmlns:p14="http://schemas.microsoft.com/office/powerpoint/2010/main" val="3193731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8999" y="1360696"/>
            <a:ext cx="5993567" cy="935937"/>
          </a:xfrm>
          <a:prstGeom prst="rect">
            <a:avLst/>
          </a:prstGeom>
        </p:spPr>
        <p:txBody>
          <a:bodyPr/>
          <a:lstStyle/>
          <a:p>
            <a:pPr marL="0" indent="0">
              <a:buNone/>
              <a:defRPr/>
            </a:pPr>
            <a:r>
              <a:rPr lang="en-GB" sz="1400" b="1" dirty="0">
                <a:solidFill>
                  <a:srgbClr val="404040"/>
                </a:solidFill>
                <a:latin typeface="+mj-lt"/>
                <a:ea typeface="Calibri" panose="020F0502020204030204" pitchFamily="34" charset="0"/>
                <a:cs typeface="Times New Roman" panose="02020603050405020304" pitchFamily="18" charset="0"/>
              </a:rPr>
              <a:t>Reflecting on their overall positive experience, three key aspects of Big Bang at School were highlighted by teachers who rated their experience of the programme as good or excellent: the engaging activities for students, the overall organisation planning and resources available and the element of learning about STEM careers.</a:t>
            </a:r>
          </a:p>
          <a:p>
            <a:pPr marL="0" indent="0">
              <a:buNone/>
              <a:defRPr/>
            </a:pPr>
            <a:endParaRPr lang="en-GB" sz="1400" b="1" dirty="0">
              <a:solidFill>
                <a:srgbClr val="404040"/>
              </a:solidFill>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F23CFA1-33E4-4DC2-A44C-66AEC1500A00}"/>
              </a:ext>
            </a:extLst>
          </p:cNvPr>
          <p:cNvSpPr txBox="1"/>
          <p:nvPr/>
        </p:nvSpPr>
        <p:spPr>
          <a:xfrm>
            <a:off x="597387" y="2304494"/>
            <a:ext cx="5760000" cy="6740307"/>
          </a:xfrm>
          <a:prstGeom prst="rect">
            <a:avLst/>
          </a:prstGeom>
          <a:noFill/>
        </p:spPr>
        <p:txBody>
          <a:bodyPr wrap="square" numCol="2" spcCol="360000">
            <a:spAutoFit/>
          </a:bodyPr>
          <a:lstStyle/>
          <a:p>
            <a:pPr>
              <a:defRPr/>
            </a:pPr>
            <a:endParaRPr lang="en-GB" sz="1200" b="1" dirty="0">
              <a:latin typeface="+mj-lt"/>
              <a:ea typeface="Calibri" panose="020F0502020204030204" pitchFamily="34" charset="0"/>
              <a:cs typeface="Times New Roman" panose="02020603050405020304" pitchFamily="18" charset="0"/>
            </a:endParaRPr>
          </a:p>
          <a:p>
            <a:pPr>
              <a:defRPr/>
            </a:pPr>
            <a:r>
              <a:rPr lang="en-GB" sz="1200" b="1" dirty="0">
                <a:latin typeface="+mj-lt"/>
                <a:ea typeface="Calibri" panose="020F0502020204030204" pitchFamily="34" charset="0"/>
                <a:cs typeface="Times New Roman" panose="02020603050405020304" pitchFamily="18" charset="0"/>
              </a:rPr>
              <a:t>Engaging activities</a:t>
            </a:r>
          </a:p>
          <a:p>
            <a:pPr>
              <a:defRPr/>
            </a:pPr>
            <a:r>
              <a:rPr lang="en-GB" sz="1200" dirty="0">
                <a:latin typeface="+mj-lt"/>
                <a:ea typeface="Calibri" panose="020F0502020204030204" pitchFamily="34" charset="0"/>
                <a:cs typeface="Times New Roman" panose="02020603050405020304" pitchFamily="18" charset="0"/>
              </a:rPr>
              <a:t>Out of the 38 teacher responses to this question, 15 mentioned the programme was overall engaging for their students. A further 7 responses highlighted the variety of activities, and 6 mentioned the interactive/ hands on element of the workshops as being engaging. Other responses (3) highlighted the student project work as being a good opportunity for students to showcase their work and develop skills.</a:t>
            </a:r>
          </a:p>
          <a:p>
            <a:pPr>
              <a:defRPr/>
            </a:pPr>
            <a:endParaRPr lang="en-GB" sz="1200" dirty="0">
              <a:latin typeface="+mj-lt"/>
              <a:ea typeface="Calibri" panose="020F0502020204030204" pitchFamily="34" charset="0"/>
              <a:cs typeface="Times New Roman" panose="02020603050405020304" pitchFamily="18" charset="0"/>
            </a:endParaRPr>
          </a:p>
          <a:p>
            <a:pPr>
              <a:defRPr/>
            </a:pPr>
            <a:r>
              <a:rPr lang="en-GB" sz="1200" b="1" dirty="0">
                <a:latin typeface="+mj-lt"/>
                <a:ea typeface="Calibri" panose="020F0502020204030204" pitchFamily="34" charset="0"/>
                <a:cs typeface="Times New Roman" panose="02020603050405020304" pitchFamily="18" charset="0"/>
              </a:rPr>
              <a:t>Organisation, planning and resources</a:t>
            </a:r>
          </a:p>
          <a:p>
            <a:pPr>
              <a:defRPr/>
            </a:pPr>
            <a:r>
              <a:rPr lang="en-GB" sz="1200" dirty="0">
                <a:latin typeface="+mj-lt"/>
                <a:ea typeface="Calibri" panose="020F0502020204030204" pitchFamily="34" charset="0"/>
                <a:cs typeface="Times New Roman" panose="02020603050405020304" pitchFamily="18" charset="0"/>
              </a:rPr>
              <a:t>Fourteen responses valued the overall organisation of the programme and the support in planning Big Bang at School activities, with 6 specifically referring to staff as being helpful throughout the programme. In addition, 7 responses mentioned the resources available were also helpful.</a:t>
            </a:r>
          </a:p>
          <a:p>
            <a:pPr>
              <a:defRPr/>
            </a:pPr>
            <a:endParaRPr lang="en-GB" sz="1200" b="1" dirty="0">
              <a:latin typeface="+mj-lt"/>
              <a:ea typeface="Calibri" panose="020F0502020204030204" pitchFamily="34" charset="0"/>
              <a:cs typeface="Times New Roman" panose="02020603050405020304" pitchFamily="18" charset="0"/>
            </a:endParaRPr>
          </a:p>
          <a:p>
            <a:pPr>
              <a:defRPr/>
            </a:pPr>
            <a:r>
              <a:rPr lang="en-GB" sz="1200" b="1" dirty="0">
                <a:latin typeface="+mj-lt"/>
                <a:ea typeface="Calibri" panose="020F0502020204030204" pitchFamily="34" charset="0"/>
                <a:cs typeface="Times New Roman" panose="02020603050405020304" pitchFamily="18" charset="0"/>
              </a:rPr>
              <a:t>STEM careers engagement</a:t>
            </a:r>
          </a:p>
          <a:p>
            <a:pPr>
              <a:defRPr/>
            </a:pPr>
            <a:r>
              <a:rPr lang="en-GB" sz="1200" dirty="0">
                <a:latin typeface="+mj-lt"/>
                <a:ea typeface="Calibri" panose="020F0502020204030204" pitchFamily="34" charset="0"/>
                <a:cs typeface="Times New Roman" panose="02020603050405020304" pitchFamily="18" charset="0"/>
              </a:rPr>
              <a:t>Another theme that emerged from the responses is the importance of information on STEM careers and engagement with STEM professionals. Eight responses highlighted this as a positive element of the programme.</a:t>
            </a:r>
          </a:p>
          <a:p>
            <a:pPr>
              <a:defRPr/>
            </a:pPr>
            <a:endParaRPr lang="en-GB" sz="1200" i="1" dirty="0">
              <a:highlight>
                <a:srgbClr val="FFFF00"/>
              </a:highlight>
              <a:latin typeface="+mj-lt"/>
              <a:ea typeface="Calibri" panose="020F0502020204030204" pitchFamily="34" charset="0"/>
              <a:cs typeface="Times New Roman" panose="02020603050405020304" pitchFamily="18" charset="0"/>
            </a:endParaRPr>
          </a:p>
          <a:p>
            <a:pPr>
              <a:defRPr/>
            </a:pPr>
            <a:endParaRPr lang="en-GB" sz="1200" i="1" dirty="0">
              <a:highlight>
                <a:srgbClr val="FFFF00"/>
              </a:highlight>
              <a:latin typeface="+mj-lt"/>
              <a:ea typeface="Calibri" panose="020F0502020204030204" pitchFamily="34" charset="0"/>
              <a:cs typeface="Times New Roman" panose="02020603050405020304" pitchFamily="18" charset="0"/>
            </a:endParaRPr>
          </a:p>
          <a:p>
            <a:pPr>
              <a:defRPr/>
            </a:pPr>
            <a:endParaRPr lang="en-GB" sz="1200" i="1" dirty="0">
              <a:highlight>
                <a:srgbClr val="FFFF00"/>
              </a:highlight>
              <a:latin typeface="+mj-lt"/>
              <a:ea typeface="Calibri" panose="020F0502020204030204" pitchFamily="34" charset="0"/>
              <a:cs typeface="Times New Roman" panose="02020603050405020304" pitchFamily="18" charset="0"/>
            </a:endParaRPr>
          </a:p>
          <a:p>
            <a:pPr>
              <a:defRPr/>
            </a:pPr>
            <a:endParaRPr lang="en-GB" sz="1200" i="1" dirty="0">
              <a:highlight>
                <a:srgbClr val="FFFF00"/>
              </a:highlight>
              <a:latin typeface="+mj-lt"/>
              <a:ea typeface="Calibri" panose="020F0502020204030204" pitchFamily="34" charset="0"/>
              <a:cs typeface="Times New Roman" panose="02020603050405020304" pitchFamily="18" charset="0"/>
            </a:endParaRPr>
          </a:p>
          <a:p>
            <a:pPr>
              <a:defRPr/>
            </a:pPr>
            <a:endParaRPr lang="en-GB" sz="1200" dirty="0">
              <a:highlight>
                <a:srgbClr val="FFFF00"/>
              </a:highlight>
              <a:latin typeface="+mj-lt"/>
              <a:ea typeface="Calibri" panose="020F0502020204030204" pitchFamily="34" charset="0"/>
              <a:cs typeface="Times New Roman" panose="02020603050405020304" pitchFamily="18" charset="0"/>
            </a:endParaRPr>
          </a:p>
          <a:p>
            <a:pPr>
              <a:defRPr/>
            </a:pPr>
            <a:endParaRPr lang="en-GB" sz="1200" i="1" dirty="0">
              <a:highlight>
                <a:srgbClr val="FFFF00"/>
              </a:highlight>
              <a:latin typeface="+mj-lt"/>
              <a:ea typeface="Calibri" panose="020F0502020204030204" pitchFamily="34" charset="0"/>
              <a:cs typeface="Times New Roman" panose="02020603050405020304" pitchFamily="18" charset="0"/>
            </a:endParaRPr>
          </a:p>
          <a:p>
            <a:pPr>
              <a:defRPr/>
            </a:pPr>
            <a:endParaRPr lang="en-GB" sz="1200" i="1" dirty="0">
              <a:highlight>
                <a:srgbClr val="FFFF00"/>
              </a:highlight>
              <a:latin typeface="+mj-lt"/>
              <a:ea typeface="Calibri" panose="020F0502020204030204" pitchFamily="34" charset="0"/>
              <a:cs typeface="Times New Roman" panose="02020603050405020304" pitchFamily="18" charset="0"/>
            </a:endParaRPr>
          </a:p>
          <a:p>
            <a:pPr>
              <a:defRPr/>
            </a:pPr>
            <a:endParaRPr lang="en-GB" sz="1200" i="1" dirty="0">
              <a:highlight>
                <a:srgbClr val="FFFF00"/>
              </a:highlight>
              <a:latin typeface="+mj-lt"/>
              <a:ea typeface="Calibri" panose="020F0502020204030204" pitchFamily="34" charset="0"/>
              <a:cs typeface="Times New Roman" panose="02020603050405020304" pitchFamily="18" charset="0"/>
            </a:endParaRPr>
          </a:p>
          <a:p>
            <a:pPr>
              <a:defRPr/>
            </a:pPr>
            <a:endParaRPr lang="en-GB" sz="1200" i="1" dirty="0">
              <a:highlight>
                <a:srgbClr val="FFFF00"/>
              </a:highlight>
              <a:latin typeface="+mj-lt"/>
              <a:ea typeface="Calibri" panose="020F0502020204030204" pitchFamily="34" charset="0"/>
              <a:cs typeface="Times New Roman" panose="02020603050405020304" pitchFamily="18" charset="0"/>
            </a:endParaRPr>
          </a:p>
          <a:p>
            <a:pPr>
              <a:defRPr/>
            </a:pPr>
            <a:endParaRPr lang="en-GB" sz="1200" i="1" dirty="0">
              <a:highlight>
                <a:srgbClr val="FFFF00"/>
              </a:highlight>
              <a:latin typeface="+mj-lt"/>
              <a:ea typeface="Calibri" panose="020F0502020204030204" pitchFamily="34" charset="0"/>
              <a:cs typeface="Times New Roman" panose="02020603050405020304" pitchFamily="18" charset="0"/>
            </a:endParaRPr>
          </a:p>
          <a:p>
            <a:pPr>
              <a:defRPr/>
            </a:pPr>
            <a:endParaRPr lang="en-GB" sz="1200" i="1" dirty="0">
              <a:highlight>
                <a:srgbClr val="FFFF00"/>
              </a:highlight>
              <a:latin typeface="+mj-lt"/>
              <a:ea typeface="Calibri" panose="020F0502020204030204" pitchFamily="34" charset="0"/>
              <a:cs typeface="Times New Roman" panose="02020603050405020304" pitchFamily="18" charset="0"/>
            </a:endParaRPr>
          </a:p>
          <a:p>
            <a:pPr>
              <a:defRPr/>
            </a:pPr>
            <a:endParaRPr lang="en-GB" sz="1200" i="1" dirty="0">
              <a:latin typeface="+mj-lt"/>
              <a:ea typeface="Calibri" panose="020F0502020204030204" pitchFamily="34" charset="0"/>
              <a:cs typeface="Times New Roman" panose="02020603050405020304" pitchFamily="18" charset="0"/>
            </a:endParaRPr>
          </a:p>
          <a:p>
            <a:pPr>
              <a:defRPr/>
            </a:pPr>
            <a:endParaRPr lang="en-GB" sz="1200" i="1" dirty="0">
              <a:latin typeface="+mj-lt"/>
              <a:ea typeface="Calibri" panose="020F0502020204030204" pitchFamily="34" charset="0"/>
              <a:cs typeface="Times New Roman" panose="02020603050405020304" pitchFamily="18" charset="0"/>
            </a:endParaRPr>
          </a:p>
          <a:p>
            <a:pPr algn="ctr">
              <a:defRPr/>
            </a:pPr>
            <a:endParaRPr lang="en-GB" sz="1200" i="1" dirty="0">
              <a:latin typeface="+mj-lt"/>
              <a:ea typeface="Calibri" panose="020F0502020204030204" pitchFamily="34" charset="0"/>
              <a:cs typeface="Times New Roman" panose="02020603050405020304" pitchFamily="18" charset="0"/>
            </a:endParaRPr>
          </a:p>
        </p:txBody>
      </p:sp>
      <p:pic>
        <p:nvPicPr>
          <p:cNvPr id="4" name="Picture 3" descr="A picture containing text, clipart&#10;&#10;Description automatically generated">
            <a:extLst>
              <a:ext uri="{FF2B5EF4-FFF2-40B4-BE49-F238E27FC236}">
                <a16:creationId xmlns:a16="http://schemas.microsoft.com/office/drawing/2014/main" id="{B9A5DB32-AD63-87D4-AB44-323E77036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2955083-EC61-6DFD-A479-0A4728BD7446}"/>
              </a:ext>
            </a:extLst>
          </p:cNvPr>
          <p:cNvSpPr txBox="1">
            <a:spLocks/>
          </p:cNvSpPr>
          <p:nvPr/>
        </p:nvSpPr>
        <p:spPr>
          <a:xfrm>
            <a:off x="0" y="641537"/>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Teacher experience of Big Bang at School</a:t>
            </a:r>
          </a:p>
        </p:txBody>
      </p:sp>
      <p:sp>
        <p:nvSpPr>
          <p:cNvPr id="8" name="TextBox 7">
            <a:extLst>
              <a:ext uri="{FF2B5EF4-FFF2-40B4-BE49-F238E27FC236}">
                <a16:creationId xmlns:a16="http://schemas.microsoft.com/office/drawing/2014/main" id="{7AB96246-1FA2-E1CB-F229-ACE52A7A2EFE}"/>
              </a:ext>
            </a:extLst>
          </p:cNvPr>
          <p:cNvSpPr txBox="1"/>
          <p:nvPr/>
        </p:nvSpPr>
        <p:spPr>
          <a:xfrm>
            <a:off x="3711369" y="2513544"/>
            <a:ext cx="2646018" cy="1015663"/>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“It was an interactive experience that engaged students. It allowed them to see science in a different light and they really enjoyed taking part.”</a:t>
            </a:r>
          </a:p>
        </p:txBody>
      </p:sp>
      <p:sp>
        <p:nvSpPr>
          <p:cNvPr id="2" name="TextBox 1">
            <a:extLst>
              <a:ext uri="{FF2B5EF4-FFF2-40B4-BE49-F238E27FC236}">
                <a16:creationId xmlns:a16="http://schemas.microsoft.com/office/drawing/2014/main" id="{673A386D-7A14-FEDB-3D57-60A643FD6E55}"/>
              </a:ext>
            </a:extLst>
          </p:cNvPr>
          <p:cNvSpPr txBox="1"/>
          <p:nvPr/>
        </p:nvSpPr>
        <p:spPr>
          <a:xfrm>
            <a:off x="3711369" y="4331712"/>
            <a:ext cx="2646018" cy="2123658"/>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“The help and guidance in terms of communication […] and the resources documents/ templates provided were amazing. They enabled me to adapted the resources to suit the school event and students. I had regular meetings to help with planning and contact details of external people were given who could help run an event at the fair we put on.”</a:t>
            </a:r>
          </a:p>
        </p:txBody>
      </p:sp>
      <p:sp>
        <p:nvSpPr>
          <p:cNvPr id="6" name="TextBox 5">
            <a:extLst>
              <a:ext uri="{FF2B5EF4-FFF2-40B4-BE49-F238E27FC236}">
                <a16:creationId xmlns:a16="http://schemas.microsoft.com/office/drawing/2014/main" id="{C14B5AF8-FF39-AE8F-1C11-A99ED4D7FA4A}"/>
              </a:ext>
            </a:extLst>
          </p:cNvPr>
          <p:cNvSpPr txBox="1"/>
          <p:nvPr/>
        </p:nvSpPr>
        <p:spPr>
          <a:xfrm>
            <a:off x="3711369" y="6975644"/>
            <a:ext cx="2646018" cy="1569660"/>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“This was an excellent opportunity for employer encounters and to support students to see a wider picture of range of jobs in the STEM sector. Many of the students I worked with really enjoyed learning from TFL and the different jobs they have.”</a:t>
            </a:r>
          </a:p>
        </p:txBody>
      </p:sp>
    </p:spTree>
    <p:extLst>
      <p:ext uri="{BB962C8B-B14F-4D97-AF65-F5344CB8AC3E}">
        <p14:creationId xmlns:p14="http://schemas.microsoft.com/office/powerpoint/2010/main" val="3299350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360696"/>
            <a:ext cx="5760000" cy="1172970"/>
          </a:xfrm>
          <a:prstGeom prst="rect">
            <a:avLst/>
          </a:prstGeom>
        </p:spPr>
        <p:txBody>
          <a:bodyPr/>
          <a:lstStyle/>
          <a:p>
            <a:pPr marL="0" indent="0">
              <a:buNone/>
              <a:defRPr/>
            </a:pPr>
            <a:r>
              <a:rPr lang="en-GB" sz="1400" b="1" dirty="0">
                <a:solidFill>
                  <a:srgbClr val="404040"/>
                </a:solidFill>
                <a:latin typeface="+mj-lt"/>
                <a:ea typeface="Calibri" panose="020F0502020204030204" pitchFamily="34" charset="0"/>
                <a:cs typeface="Times New Roman" panose="02020603050405020304" pitchFamily="18" charset="0"/>
              </a:rPr>
              <a:t>Interviews were carried out with six teachers or careers leaders involved in their schools’ Big Bang at School. Calls were conducted after the event had taken place. The aim of these interviews was to: 1) understand how schools participate in the programme; 2) explore any wider impact they feel the programme has had in their school; 3) understand challenges teacher or schools face and recommendations for improvements.</a:t>
            </a:r>
          </a:p>
        </p:txBody>
      </p:sp>
      <p:sp>
        <p:nvSpPr>
          <p:cNvPr id="5" name="Title 1">
            <a:extLst>
              <a:ext uri="{FF2B5EF4-FFF2-40B4-BE49-F238E27FC236}">
                <a16:creationId xmlns:a16="http://schemas.microsoft.com/office/drawing/2014/main" id="{F2955083-EC61-6DFD-A479-0A4728BD7446}"/>
              </a:ext>
            </a:extLst>
          </p:cNvPr>
          <p:cNvSpPr txBox="1">
            <a:spLocks/>
          </p:cNvSpPr>
          <p:nvPr/>
        </p:nvSpPr>
        <p:spPr>
          <a:xfrm>
            <a:off x="0" y="641537"/>
            <a:ext cx="6858000" cy="576263"/>
          </a:xfrm>
          <a:prstGeom prst="rect">
            <a:avLst/>
          </a:prstGeom>
          <a:solidFill>
            <a:schemeClr val="accent1"/>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In depth: Teacher experience of BBS</a:t>
            </a:r>
          </a:p>
        </p:txBody>
      </p:sp>
      <p:sp>
        <p:nvSpPr>
          <p:cNvPr id="7" name="TextBox 6">
            <a:extLst>
              <a:ext uri="{FF2B5EF4-FFF2-40B4-BE49-F238E27FC236}">
                <a16:creationId xmlns:a16="http://schemas.microsoft.com/office/drawing/2014/main" id="{FE0BEC19-CBC5-8E7C-A0E1-E6A7CA440988}"/>
              </a:ext>
            </a:extLst>
          </p:cNvPr>
          <p:cNvSpPr txBox="1"/>
          <p:nvPr/>
        </p:nvSpPr>
        <p:spPr>
          <a:xfrm>
            <a:off x="414675" y="2877103"/>
            <a:ext cx="6261895" cy="8217634"/>
          </a:xfrm>
          <a:prstGeom prst="rect">
            <a:avLst/>
          </a:prstGeom>
          <a:noFill/>
        </p:spPr>
        <p:txBody>
          <a:bodyPr wrap="square" numCol="2" spcCol="360000">
            <a:spAutoFit/>
          </a:bodyPr>
          <a:lstStyle/>
          <a:p>
            <a:pPr marL="87312" lvl="1" defTabSz="868363">
              <a:tabLst>
                <a:tab pos="5202238" algn="l"/>
              </a:tabLst>
            </a:pPr>
            <a:r>
              <a:rPr lang="en-GB" sz="1200" b="1" dirty="0"/>
              <a:t>Overall positive view</a:t>
            </a:r>
          </a:p>
          <a:p>
            <a:pPr marL="87312" lvl="1" defTabSz="868363">
              <a:tabLst>
                <a:tab pos="5202238" algn="l"/>
              </a:tabLst>
            </a:pPr>
            <a:r>
              <a:rPr lang="en-GB" sz="1200" dirty="0"/>
              <a:t>As with the teacher survey findings,</a:t>
            </a:r>
          </a:p>
          <a:p>
            <a:pPr marL="87312" lvl="1" defTabSz="868363">
              <a:tabLst>
                <a:tab pos="5202238" algn="l"/>
              </a:tabLst>
            </a:pPr>
            <a:r>
              <a:rPr lang="en-GB" sz="1200" dirty="0"/>
              <a:t>interview participants had an overall</a:t>
            </a:r>
          </a:p>
          <a:p>
            <a:pPr marL="87312" lvl="1" defTabSz="868363">
              <a:tabLst>
                <a:tab pos="5202238" algn="l"/>
              </a:tabLst>
            </a:pPr>
            <a:r>
              <a:rPr lang="en-GB" sz="1200" dirty="0"/>
              <a:t>positive view of Big Bang at School.</a:t>
            </a:r>
          </a:p>
          <a:p>
            <a:pPr marL="87312" lvl="1" defTabSz="868363">
              <a:tabLst>
                <a:tab pos="5202238" algn="l"/>
              </a:tabLst>
            </a:pPr>
            <a:r>
              <a:rPr lang="en-GB" sz="1200" dirty="0"/>
              <a:t>Five main themes emerged around</a:t>
            </a:r>
          </a:p>
          <a:p>
            <a:pPr marL="87312" lvl="1" defTabSz="868363">
              <a:tabLst>
                <a:tab pos="5202238" algn="l"/>
              </a:tabLst>
            </a:pPr>
            <a:r>
              <a:rPr lang="en-GB" sz="1200" dirty="0"/>
              <a:t>aspects that interviewees valued</a:t>
            </a:r>
          </a:p>
          <a:p>
            <a:pPr marL="87312" lvl="1" defTabSz="868363">
              <a:tabLst>
                <a:tab pos="5202238" algn="l"/>
              </a:tabLst>
            </a:pPr>
            <a:r>
              <a:rPr lang="en-GB" sz="1200" dirty="0"/>
              <a:t>about the programme:</a:t>
            </a:r>
          </a:p>
          <a:p>
            <a:pPr marL="87312" lvl="1" defTabSz="868363">
              <a:tabLst>
                <a:tab pos="5202238" algn="l"/>
              </a:tabLst>
            </a:pPr>
            <a:endParaRPr lang="en-GB" sz="1200" dirty="0"/>
          </a:p>
          <a:p>
            <a:pPr marL="258762" lvl="1" indent="-171450" defTabSz="868363">
              <a:buFont typeface="Arial" panose="020B0604020202020204" pitchFamily="34" charset="0"/>
              <a:buChar char="•"/>
              <a:tabLst>
                <a:tab pos="5202238" algn="l"/>
              </a:tabLst>
            </a:pPr>
            <a:r>
              <a:rPr lang="en-GB" sz="1200" dirty="0"/>
              <a:t>It creates a ‘buzz’ in the school; gets students interested in STEM and wanting to participate in the following year</a:t>
            </a:r>
          </a:p>
          <a:p>
            <a:pPr marL="258762" lvl="1" indent="-171450" defTabSz="868363">
              <a:buFont typeface="Arial" panose="020B0604020202020204" pitchFamily="34" charset="0"/>
              <a:buChar char="•"/>
              <a:tabLst>
                <a:tab pos="5202238" algn="l"/>
              </a:tabLst>
            </a:pPr>
            <a:r>
              <a:rPr lang="en-GB" sz="1200" dirty="0"/>
              <a:t>Students love practical/hands-on activities, some teachers mentioned it made the event inclusive for SEND students</a:t>
            </a:r>
          </a:p>
          <a:p>
            <a:pPr marL="258762" lvl="1" indent="-171450" defTabSz="868363">
              <a:buFont typeface="Arial" panose="020B0604020202020204" pitchFamily="34" charset="0"/>
              <a:buChar char="•"/>
              <a:tabLst>
                <a:tab pos="5202238" algn="l"/>
              </a:tabLst>
            </a:pPr>
            <a:r>
              <a:rPr lang="en-GB" sz="1200" dirty="0"/>
              <a:t>The STEM careers component enables students to get a sense of what they could pursue and do in their future</a:t>
            </a:r>
          </a:p>
          <a:p>
            <a:pPr marL="258762" lvl="1" indent="-171450" defTabSz="868363">
              <a:buFont typeface="Arial" panose="020B0604020202020204" pitchFamily="34" charset="0"/>
              <a:buChar char="•"/>
              <a:tabLst>
                <a:tab pos="5202238" algn="l"/>
              </a:tabLst>
            </a:pPr>
            <a:r>
              <a:rPr lang="en-GB" sz="1200" dirty="0"/>
              <a:t>Having external visitors delivering workshops is beneficial and the ability to use bursary funding to cover this cost is valued, especially from teachers new to the programme</a:t>
            </a:r>
          </a:p>
          <a:p>
            <a:pPr marL="258762" lvl="1" indent="-171450" defTabSz="868363">
              <a:buFont typeface="Arial" panose="020B0604020202020204" pitchFamily="34" charset="0"/>
              <a:buChar char="•"/>
              <a:tabLst>
                <a:tab pos="5202238" algn="l"/>
              </a:tabLst>
            </a:pPr>
            <a:r>
              <a:rPr lang="en-GB" sz="1200" dirty="0"/>
              <a:t>Delivery partner support is helpful throughout planning and delivering the Big Bang at School</a:t>
            </a:r>
          </a:p>
          <a:p>
            <a:pPr marL="258762" lvl="1" indent="-171450" defTabSz="868363">
              <a:buFont typeface="Arial" panose="020B0604020202020204" pitchFamily="34" charset="0"/>
              <a:buChar char="•"/>
              <a:tabLst>
                <a:tab pos="5202238" algn="l"/>
              </a:tabLst>
            </a:pPr>
            <a:endParaRPr lang="en-GB" sz="1200" dirty="0"/>
          </a:p>
          <a:p>
            <a:pPr marL="87312" lvl="1" defTabSz="868363">
              <a:tabLst>
                <a:tab pos="5202238" algn="l"/>
              </a:tabLst>
            </a:pPr>
            <a:endParaRPr lang="en-GB" sz="1200" dirty="0"/>
          </a:p>
          <a:p>
            <a:pPr marL="87312" lvl="1" defTabSz="868363">
              <a:tabLst>
                <a:tab pos="5202238" algn="l"/>
              </a:tabLst>
            </a:pPr>
            <a:endParaRPr lang="en-GB" sz="1200" dirty="0"/>
          </a:p>
          <a:p>
            <a:pPr marL="87312" lvl="1" defTabSz="868363">
              <a:tabLst>
                <a:tab pos="5202238" algn="l"/>
              </a:tabLst>
            </a:pPr>
            <a:endParaRPr lang="en-GB" sz="1200" dirty="0"/>
          </a:p>
          <a:p>
            <a:pPr marL="87312" lvl="1" defTabSz="868363">
              <a:tabLst>
                <a:tab pos="5202238" algn="l"/>
              </a:tabLst>
            </a:pPr>
            <a:endParaRPr lang="en-GB" sz="1200" dirty="0"/>
          </a:p>
          <a:p>
            <a:pPr marL="87312" lvl="1" defTabSz="868363">
              <a:tabLst>
                <a:tab pos="5202238" algn="l"/>
              </a:tabLst>
            </a:pPr>
            <a:endParaRPr lang="en-GB" sz="1200" dirty="0"/>
          </a:p>
          <a:p>
            <a:pPr marL="258762" lvl="1" indent="-171450" defTabSz="868363">
              <a:buFont typeface="Arial" panose="020B0604020202020204" pitchFamily="34" charset="0"/>
              <a:buChar char="•"/>
              <a:tabLst>
                <a:tab pos="5202238" algn="l"/>
              </a:tabLst>
            </a:pPr>
            <a:endParaRPr lang="en-GB" sz="1200" dirty="0"/>
          </a:p>
          <a:p>
            <a:pPr marL="258762" lvl="1" indent="-171450" defTabSz="868363">
              <a:buFont typeface="Arial" panose="020B0604020202020204" pitchFamily="34" charset="0"/>
              <a:buChar char="•"/>
              <a:tabLst>
                <a:tab pos="5202238" algn="l"/>
              </a:tabLst>
            </a:pPr>
            <a:endParaRPr lang="en-GB" sz="1200" dirty="0"/>
          </a:p>
          <a:p>
            <a:pPr marL="258762" lvl="1" indent="-171450" defTabSz="868363">
              <a:buFont typeface="Arial" panose="020B0604020202020204" pitchFamily="34" charset="0"/>
              <a:buChar char="•"/>
              <a:tabLst>
                <a:tab pos="5202238" algn="l"/>
              </a:tabLst>
            </a:pPr>
            <a:endParaRPr lang="en-GB" sz="1200" dirty="0"/>
          </a:p>
          <a:p>
            <a:pPr marL="258762" lvl="1" indent="-171450" defTabSz="868363">
              <a:buFont typeface="Arial" panose="020B0604020202020204" pitchFamily="34" charset="0"/>
              <a:buChar char="•"/>
              <a:tabLst>
                <a:tab pos="5202238" algn="l"/>
              </a:tabLst>
            </a:pPr>
            <a:endParaRPr lang="en-GB" sz="1200" dirty="0"/>
          </a:p>
          <a:p>
            <a:pPr marL="258762" lvl="1" indent="-171450" defTabSz="868363">
              <a:buFont typeface="Arial" panose="020B0604020202020204" pitchFamily="34" charset="0"/>
              <a:buChar char="•"/>
              <a:tabLst>
                <a:tab pos="5202238" algn="l"/>
              </a:tabLst>
            </a:pPr>
            <a:endParaRPr lang="en-GB" sz="1200" dirty="0"/>
          </a:p>
          <a:p>
            <a:pPr marL="258762" lvl="1" indent="-171450" defTabSz="868363">
              <a:buFont typeface="Arial" panose="020B0604020202020204" pitchFamily="34" charset="0"/>
              <a:buChar char="•"/>
              <a:tabLst>
                <a:tab pos="5202238" algn="l"/>
              </a:tabLst>
            </a:pPr>
            <a:endParaRPr lang="en-GB" sz="1200" dirty="0"/>
          </a:p>
          <a:p>
            <a:pPr marL="258762" lvl="1" indent="-171450" defTabSz="868363">
              <a:buFont typeface="Arial" panose="020B0604020202020204" pitchFamily="34" charset="0"/>
              <a:buChar char="•"/>
              <a:tabLst>
                <a:tab pos="5202238" algn="l"/>
              </a:tabLst>
            </a:pPr>
            <a:endParaRPr lang="en-GB" sz="1200" dirty="0"/>
          </a:p>
          <a:p>
            <a:pPr marL="258762" lvl="1" indent="-171450" defTabSz="868363">
              <a:buFont typeface="Arial" panose="020B0604020202020204" pitchFamily="34" charset="0"/>
              <a:buChar char="•"/>
              <a:tabLst>
                <a:tab pos="5202238" algn="l"/>
              </a:tabLst>
            </a:pPr>
            <a:endParaRPr lang="en-GB" sz="1200" dirty="0"/>
          </a:p>
          <a:p>
            <a:pPr marL="258762" lvl="1" indent="-171450" defTabSz="868363">
              <a:buFont typeface="Arial" panose="020B0604020202020204" pitchFamily="34" charset="0"/>
              <a:buChar char="•"/>
              <a:tabLst>
                <a:tab pos="5202238" algn="l"/>
              </a:tabLst>
            </a:pPr>
            <a:endParaRPr lang="en-GB" sz="1200" dirty="0"/>
          </a:p>
          <a:p>
            <a:pPr marL="258762" lvl="1" indent="-171450" defTabSz="868363">
              <a:buFont typeface="Arial" panose="020B0604020202020204" pitchFamily="34" charset="0"/>
              <a:buChar char="•"/>
              <a:tabLst>
                <a:tab pos="5202238" algn="l"/>
              </a:tabLst>
            </a:pPr>
            <a:endParaRPr lang="en-GB" sz="1200" dirty="0"/>
          </a:p>
          <a:p>
            <a:pPr marL="87312" lvl="1" defTabSz="868363">
              <a:tabLst>
                <a:tab pos="5202238" algn="l"/>
              </a:tabLst>
            </a:pPr>
            <a:endParaRPr lang="en-GB" sz="1200" dirty="0"/>
          </a:p>
          <a:p>
            <a:pPr marL="87312" lvl="1" defTabSz="868363">
              <a:tabLst>
                <a:tab pos="5202238" algn="l"/>
              </a:tabLst>
            </a:pPr>
            <a:r>
              <a:rPr lang="en-GB" sz="1200" b="1" dirty="0"/>
              <a:t>School participation</a:t>
            </a:r>
          </a:p>
          <a:p>
            <a:pPr marL="87312" lvl="1" defTabSz="868363">
              <a:tabLst>
                <a:tab pos="5202238" algn="l"/>
              </a:tabLst>
            </a:pPr>
            <a:r>
              <a:rPr lang="en-GB" sz="1200" dirty="0"/>
              <a:t>Teacher experience in delivering Big Bang at School or similar all-day STEM engagement activities varied among participants: </a:t>
            </a:r>
          </a:p>
          <a:p>
            <a:pPr marL="355600" lvl="1" indent="-268288" defTabSz="868363">
              <a:buFont typeface="Arial" panose="020B0604020202020204" pitchFamily="34" charset="0"/>
              <a:buChar char="•"/>
              <a:tabLst>
                <a:tab pos="5202238" algn="l"/>
              </a:tabLst>
            </a:pPr>
            <a:r>
              <a:rPr lang="en-GB" sz="1200" dirty="0"/>
              <a:t>Some have had experiences running whole school STEM careers day</a:t>
            </a:r>
          </a:p>
          <a:p>
            <a:pPr marL="355600" lvl="1" indent="-268288" defTabSz="868363">
              <a:buFont typeface="Arial" panose="020B0604020202020204" pitchFamily="34" charset="0"/>
              <a:buChar char="•"/>
              <a:tabLst>
                <a:tab pos="5202238" algn="l"/>
              </a:tabLst>
            </a:pPr>
            <a:r>
              <a:rPr lang="en-GB" sz="1200" dirty="0">
                <a:latin typeface="+mn-lt"/>
                <a:ea typeface="Times New Roman" panose="02020603050405020304" pitchFamily="18" charset="0"/>
              </a:rPr>
              <a:t>Some involved whole year groups or the entire school in the programme</a:t>
            </a:r>
          </a:p>
          <a:p>
            <a:pPr marL="355600" lvl="1" indent="-268288" defTabSz="868363">
              <a:buFont typeface="Arial" panose="020B0604020202020204" pitchFamily="34" charset="0"/>
              <a:buChar char="•"/>
              <a:tabLst>
                <a:tab pos="5202238" algn="l"/>
              </a:tabLst>
            </a:pPr>
            <a:r>
              <a:rPr lang="en-GB" sz="1200" dirty="0">
                <a:latin typeface="+mn-lt"/>
                <a:ea typeface="Times New Roman" panose="02020603050405020304" pitchFamily="18" charset="0"/>
              </a:rPr>
              <a:t>Others also invited local primary and secondary schools to their Big Bang at School event</a:t>
            </a:r>
          </a:p>
          <a:p>
            <a:pPr marL="355600" lvl="1" indent="-268288" defTabSz="868363">
              <a:buFont typeface="Arial" panose="020B0604020202020204" pitchFamily="34" charset="0"/>
              <a:buChar char="•"/>
              <a:tabLst>
                <a:tab pos="5202238" algn="l"/>
              </a:tabLst>
            </a:pPr>
            <a:r>
              <a:rPr lang="en-GB" sz="1200" dirty="0">
                <a:latin typeface="+mn-lt"/>
                <a:ea typeface="Times New Roman" panose="02020603050405020304" pitchFamily="18" charset="0"/>
              </a:rPr>
              <a:t>External speakers, judges and in some cases local employers participated in various ways (e.g. as part of a mini careers fair or delivering workshops/experiments)</a:t>
            </a:r>
          </a:p>
          <a:p>
            <a:pPr marL="87312" lvl="1" defTabSz="868363">
              <a:tabLst>
                <a:tab pos="5202238" algn="l"/>
              </a:tabLst>
            </a:pPr>
            <a:endParaRPr lang="en-GB" sz="1200" b="1" dirty="0"/>
          </a:p>
        </p:txBody>
      </p:sp>
      <p:sp>
        <p:nvSpPr>
          <p:cNvPr id="8" name="TextBox 7">
            <a:extLst>
              <a:ext uri="{FF2B5EF4-FFF2-40B4-BE49-F238E27FC236}">
                <a16:creationId xmlns:a16="http://schemas.microsoft.com/office/drawing/2014/main" id="{7BEF4981-A450-0624-2B81-910F769F7E56}"/>
              </a:ext>
            </a:extLst>
          </p:cNvPr>
          <p:cNvSpPr txBox="1"/>
          <p:nvPr/>
        </p:nvSpPr>
        <p:spPr>
          <a:xfrm>
            <a:off x="652470" y="7997837"/>
            <a:ext cx="2630928" cy="1754326"/>
          </a:xfrm>
          <a:prstGeom prst="rect">
            <a:avLst/>
          </a:prstGeom>
          <a:solidFill>
            <a:schemeClr val="accent1">
              <a:lumMod val="40000"/>
              <a:lumOff val="60000"/>
              <a:alpha val="50196"/>
            </a:schemeClr>
          </a:solidFill>
        </p:spPr>
        <p:txBody>
          <a:bodyPr wrap="square" rtlCol="0">
            <a:spAutoFit/>
          </a:bodyPr>
          <a:lstStyle/>
          <a:p>
            <a:pPr>
              <a:defRPr/>
            </a:pPr>
            <a:r>
              <a:rPr lang="en-GB" sz="1200" i="1" dirty="0">
                <a:latin typeface="+mj-lt"/>
                <a:cs typeface="Times New Roman" panose="02020603050405020304" pitchFamily="18" charset="0"/>
              </a:rPr>
              <a:t>“We can have just a science fair. But to have the employers there as well […] showing [students] that they can go into various different sectors is really important. And we're hoping that maybe things will pick up a bit and that companies will start coming out again, but we'll see.”</a:t>
            </a:r>
          </a:p>
        </p:txBody>
      </p:sp>
      <p:sp>
        <p:nvSpPr>
          <p:cNvPr id="9" name="TextBox 8">
            <a:extLst>
              <a:ext uri="{FF2B5EF4-FFF2-40B4-BE49-F238E27FC236}">
                <a16:creationId xmlns:a16="http://schemas.microsoft.com/office/drawing/2014/main" id="{FF3F8E67-D4AB-6247-7CB8-5F6ADD3EDCBE}"/>
              </a:ext>
            </a:extLst>
          </p:cNvPr>
          <p:cNvSpPr txBox="1"/>
          <p:nvPr/>
        </p:nvSpPr>
        <p:spPr>
          <a:xfrm>
            <a:off x="3904342" y="6150395"/>
            <a:ext cx="2743245" cy="3600986"/>
          </a:xfrm>
          <a:prstGeom prst="rect">
            <a:avLst/>
          </a:prstGeom>
          <a:solidFill>
            <a:schemeClr val="accent1">
              <a:lumMod val="40000"/>
              <a:lumOff val="60000"/>
              <a:alpha val="50196"/>
            </a:schemeClr>
          </a:solidFill>
        </p:spPr>
        <p:txBody>
          <a:bodyPr wrap="square" rtlCol="0">
            <a:spAutoFit/>
          </a:bodyPr>
          <a:lstStyle/>
          <a:p>
            <a:pPr>
              <a:defRPr/>
            </a:pPr>
            <a:r>
              <a:rPr lang="en-GB" sz="1200" i="1" dirty="0">
                <a:latin typeface="+mj-lt"/>
                <a:cs typeface="Times New Roman" panose="02020603050405020304" pitchFamily="18" charset="0"/>
              </a:rPr>
              <a:t>“I've always said it's a chance for the students who love that sort of thing, science and academia, to shine. Because you know the sports kids will always have lots of different sports and events […] the students that like drama and singing and that sort of thing will always have performances that they can do. They don't have to be necessarily academic. A lot of them aren't, but they just love science and they love that sort of thing and they like inventing things or they like finding out how things work and knowing how the world works […] So I think it's a time for those students to shine. It gives them an opportunity to have their sort of glory day.” </a:t>
            </a:r>
          </a:p>
        </p:txBody>
      </p:sp>
    </p:spTree>
    <p:extLst>
      <p:ext uri="{BB962C8B-B14F-4D97-AF65-F5344CB8AC3E}">
        <p14:creationId xmlns:p14="http://schemas.microsoft.com/office/powerpoint/2010/main" val="2376861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360696"/>
            <a:ext cx="5842276" cy="1172970"/>
          </a:xfrm>
          <a:prstGeom prst="rect">
            <a:avLst/>
          </a:prstGeom>
        </p:spPr>
        <p:txBody>
          <a:bodyPr/>
          <a:lstStyle/>
          <a:p>
            <a:pPr marL="0" indent="0">
              <a:buNone/>
              <a:defRPr/>
            </a:pPr>
            <a:r>
              <a:rPr lang="en-GB" sz="1400" b="1" dirty="0">
                <a:solidFill>
                  <a:srgbClr val="404040"/>
                </a:solidFill>
                <a:latin typeface="+mj-lt"/>
                <a:ea typeface="Calibri" panose="020F0502020204030204" pitchFamily="34" charset="0"/>
                <a:cs typeface="Times New Roman" panose="02020603050405020304" pitchFamily="18" charset="0"/>
              </a:rPr>
              <a:t>Beyond sharing their overall views of the programme and what</a:t>
            </a:r>
          </a:p>
          <a:p>
            <a:pPr marL="0" indent="0">
              <a:buNone/>
              <a:defRPr/>
            </a:pPr>
            <a:r>
              <a:rPr lang="en-GB" sz="1400" b="1" dirty="0">
                <a:solidFill>
                  <a:srgbClr val="404040"/>
                </a:solidFill>
                <a:latin typeface="+mj-lt"/>
                <a:ea typeface="Calibri" panose="020F0502020204030204" pitchFamily="34" charset="0"/>
                <a:cs typeface="Times New Roman" panose="02020603050405020304" pitchFamily="18" charset="0"/>
              </a:rPr>
              <a:t>teachers particularly enjoyed, some interviewees also highlighted</a:t>
            </a:r>
          </a:p>
          <a:p>
            <a:pPr marL="0" indent="0">
              <a:buNone/>
              <a:defRPr/>
            </a:pPr>
            <a:r>
              <a:rPr lang="en-GB" sz="1400" b="1" dirty="0">
                <a:solidFill>
                  <a:srgbClr val="404040"/>
                </a:solidFill>
                <a:latin typeface="+mj-lt"/>
                <a:ea typeface="Calibri" panose="020F0502020204030204" pitchFamily="34" charset="0"/>
                <a:cs typeface="Times New Roman" panose="02020603050405020304" pitchFamily="18" charset="0"/>
              </a:rPr>
              <a:t>challenges their schools faced in delivering Big Bang at School</a:t>
            </a:r>
          </a:p>
          <a:p>
            <a:pPr marL="0" indent="0">
              <a:buNone/>
              <a:defRPr/>
            </a:pPr>
            <a:r>
              <a:rPr lang="en-GB" sz="1400" b="1" dirty="0">
                <a:solidFill>
                  <a:srgbClr val="404040"/>
                </a:solidFill>
                <a:latin typeface="+mj-lt"/>
                <a:ea typeface="Calibri" panose="020F0502020204030204" pitchFamily="34" charset="0"/>
                <a:cs typeface="Times New Roman" panose="02020603050405020304" pitchFamily="18" charset="0"/>
              </a:rPr>
              <a:t>over the past academic year:</a:t>
            </a:r>
          </a:p>
        </p:txBody>
      </p:sp>
      <p:pic>
        <p:nvPicPr>
          <p:cNvPr id="4" name="Picture 3" descr="A picture containing text, clipart&#10;&#10;Description automatically generated">
            <a:extLst>
              <a:ext uri="{FF2B5EF4-FFF2-40B4-BE49-F238E27FC236}">
                <a16:creationId xmlns:a16="http://schemas.microsoft.com/office/drawing/2014/main" id="{B9A5DB32-AD63-87D4-AB44-323E77036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143818"/>
            <a:ext cx="1800000" cy="586575"/>
          </a:xfrm>
          <a:prstGeom prst="rect">
            <a:avLst/>
          </a:prstGeom>
        </p:spPr>
      </p:pic>
      <p:sp>
        <p:nvSpPr>
          <p:cNvPr id="5" name="Title 1">
            <a:extLst>
              <a:ext uri="{FF2B5EF4-FFF2-40B4-BE49-F238E27FC236}">
                <a16:creationId xmlns:a16="http://schemas.microsoft.com/office/drawing/2014/main" id="{F2955083-EC61-6DFD-A479-0A4728BD7446}"/>
              </a:ext>
            </a:extLst>
          </p:cNvPr>
          <p:cNvSpPr txBox="1">
            <a:spLocks/>
          </p:cNvSpPr>
          <p:nvPr/>
        </p:nvSpPr>
        <p:spPr>
          <a:xfrm>
            <a:off x="0" y="641537"/>
            <a:ext cx="6858000" cy="576263"/>
          </a:xfrm>
          <a:prstGeom prst="rect">
            <a:avLst/>
          </a:prstGeom>
          <a:solidFill>
            <a:schemeClr val="accent1"/>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In depth: Teacher experience of BBS</a:t>
            </a:r>
          </a:p>
        </p:txBody>
      </p:sp>
      <p:sp>
        <p:nvSpPr>
          <p:cNvPr id="2" name="TextBox 1">
            <a:extLst>
              <a:ext uri="{FF2B5EF4-FFF2-40B4-BE49-F238E27FC236}">
                <a16:creationId xmlns:a16="http://schemas.microsoft.com/office/drawing/2014/main" id="{BB86AFF9-7007-D197-9C81-2975A780E15A}"/>
              </a:ext>
            </a:extLst>
          </p:cNvPr>
          <p:cNvSpPr txBox="1"/>
          <p:nvPr/>
        </p:nvSpPr>
        <p:spPr>
          <a:xfrm>
            <a:off x="549001" y="2422339"/>
            <a:ext cx="6069514" cy="6924973"/>
          </a:xfrm>
          <a:prstGeom prst="rect">
            <a:avLst/>
          </a:prstGeom>
          <a:noFill/>
        </p:spPr>
        <p:txBody>
          <a:bodyPr wrap="square" numCol="2" spcCol="360000" rtlCol="0">
            <a:spAutoFit/>
          </a:bodyPr>
          <a:lstStyle/>
          <a:p>
            <a:endParaRPr lang="en-GB" sz="1200" b="1" dirty="0">
              <a:latin typeface="+mn-lt"/>
              <a:ea typeface="Times New Roman" panose="02020603050405020304" pitchFamily="18" charset="0"/>
            </a:endParaRPr>
          </a:p>
          <a:p>
            <a:pPr marL="171450" indent="-171450">
              <a:buFont typeface="Arial" panose="020B0604020202020204" pitchFamily="34" charset="0"/>
              <a:buChar char="•"/>
            </a:pPr>
            <a:r>
              <a:rPr lang="en-GB" sz="1200" b="1" dirty="0">
                <a:latin typeface="+mn-lt"/>
                <a:ea typeface="Times New Roman" panose="02020603050405020304" pitchFamily="18" charset="0"/>
              </a:rPr>
              <a:t>Time and funding – </a:t>
            </a:r>
            <a:r>
              <a:rPr lang="en-GB" sz="1200" dirty="0">
                <a:latin typeface="+mn-lt"/>
                <a:ea typeface="Times New Roman" panose="02020603050405020304" pitchFamily="18" charset="0"/>
              </a:rPr>
              <a:t>It can be challenging to find time to plan and run the event in schools, as well as giving students enough time to develop their individual projects. Some schools do not have a budget to deliver STEM activities and rely on external funding.</a:t>
            </a:r>
          </a:p>
          <a:p>
            <a:endParaRPr lang="en-GB" sz="1200" b="1" dirty="0">
              <a:latin typeface="+mn-lt"/>
              <a:ea typeface="Times New Roman" panose="02020603050405020304" pitchFamily="18" charset="0"/>
            </a:endParaRPr>
          </a:p>
          <a:p>
            <a:pPr marL="171450" indent="-171450">
              <a:buFont typeface="Arial" panose="020B0604020202020204" pitchFamily="34" charset="0"/>
              <a:buChar char="•"/>
            </a:pPr>
            <a:r>
              <a:rPr lang="en-GB" sz="1200" b="1" dirty="0">
                <a:latin typeface="+mn-lt"/>
                <a:ea typeface="Times New Roman" panose="02020603050405020304" pitchFamily="18" charset="0"/>
              </a:rPr>
              <a:t>Event planning/logistics </a:t>
            </a:r>
            <a:r>
              <a:rPr lang="en-GB" sz="1200" b="1" dirty="0">
                <a:ea typeface="Times New Roman" panose="02020603050405020304" pitchFamily="18" charset="0"/>
              </a:rPr>
              <a:t>– </a:t>
            </a:r>
            <a:r>
              <a:rPr lang="en-GB" sz="1200" dirty="0">
                <a:ea typeface="Times New Roman" panose="02020603050405020304" pitchFamily="18" charset="0"/>
              </a:rPr>
              <a:t>It can be challenging for one teacher to organise the whole day of activities, e</a:t>
            </a:r>
            <a:r>
              <a:rPr lang="en-GB" sz="1200" dirty="0">
                <a:latin typeface="+mn-lt"/>
                <a:ea typeface="Times New Roman" panose="02020603050405020304" pitchFamily="18" charset="0"/>
              </a:rPr>
              <a:t>specially for those new to the programme or to organising something of this scale in their school.</a:t>
            </a:r>
          </a:p>
          <a:p>
            <a:endParaRPr lang="en-GB" sz="1200" dirty="0">
              <a:latin typeface="+mn-lt"/>
              <a:ea typeface="Times New Roman" panose="02020603050405020304" pitchFamily="18" charset="0"/>
            </a:endParaRPr>
          </a:p>
          <a:p>
            <a:pPr marL="171450" indent="-171450">
              <a:buFont typeface="Arial" panose="020B0604020202020204" pitchFamily="34" charset="0"/>
              <a:buChar char="•"/>
            </a:pPr>
            <a:r>
              <a:rPr lang="en-GB" sz="1200" b="1" dirty="0">
                <a:latin typeface="+mn-lt"/>
                <a:ea typeface="Times New Roman" panose="02020603050405020304" pitchFamily="18" charset="0"/>
              </a:rPr>
              <a:t>Employer engagement – </a:t>
            </a:r>
            <a:r>
              <a:rPr lang="en-GB" sz="1200" dirty="0">
                <a:latin typeface="+mn-lt"/>
                <a:ea typeface="Times New Roman" panose="02020603050405020304" pitchFamily="18" charset="0"/>
              </a:rPr>
              <a:t>It can be challenging to have STEM professionals attend the events, particularly for schools located in costal or rural areas of the UK.</a:t>
            </a:r>
          </a:p>
          <a:p>
            <a:endParaRPr lang="en-GB" sz="1200" b="1" dirty="0">
              <a:latin typeface="+mn-lt"/>
              <a:ea typeface="Times New Roman" panose="02020603050405020304" pitchFamily="18" charset="0"/>
            </a:endParaRPr>
          </a:p>
          <a:p>
            <a:pPr marL="171450" indent="-171450">
              <a:buFont typeface="Arial" panose="020B0604020202020204" pitchFamily="34" charset="0"/>
              <a:buChar char="•"/>
            </a:pPr>
            <a:r>
              <a:rPr lang="en-GB" sz="1200" b="1" dirty="0">
                <a:latin typeface="+mn-lt"/>
                <a:ea typeface="Times New Roman" panose="02020603050405020304" pitchFamily="18" charset="0"/>
              </a:rPr>
              <a:t>Covid-19 – </a:t>
            </a:r>
            <a:r>
              <a:rPr lang="en-GB" sz="1200" dirty="0">
                <a:latin typeface="+mn-lt"/>
                <a:ea typeface="Times New Roman" panose="02020603050405020304" pitchFamily="18" charset="0"/>
              </a:rPr>
              <a:t>Some schools continued to face disruptions due to the pandemic. Those engaging other local schools or employers have had to ‘start over’ in rebuilding some of those relationships</a:t>
            </a:r>
          </a:p>
          <a:p>
            <a:endParaRPr lang="en-GB" sz="1200" b="1" dirty="0">
              <a:latin typeface="+mn-lt"/>
              <a:ea typeface="Times New Roman" panose="02020603050405020304" pitchFamily="18" charset="0"/>
            </a:endParaRPr>
          </a:p>
          <a:p>
            <a:pPr marL="171450" indent="-171450">
              <a:buFont typeface="Arial" panose="020B0604020202020204" pitchFamily="34" charset="0"/>
              <a:buChar char="•"/>
            </a:pPr>
            <a:r>
              <a:rPr lang="en-GB" sz="1200" b="1" dirty="0">
                <a:latin typeface="+mn-lt"/>
                <a:ea typeface="Times New Roman" panose="02020603050405020304" pitchFamily="18" charset="0"/>
              </a:rPr>
              <a:t>Communication</a:t>
            </a:r>
            <a:r>
              <a:rPr lang="en-GB" sz="1200" dirty="0">
                <a:latin typeface="+mn-lt"/>
                <a:ea typeface="Times New Roman" panose="02020603050405020304" pitchFamily="18" charset="0"/>
              </a:rPr>
              <a:t> – participants were aware about the bursary available to them, but there was lack of clarity about whether schools had received the funds, or the amount available.</a:t>
            </a:r>
          </a:p>
          <a:p>
            <a:pPr marL="171450" indent="-171450">
              <a:buFont typeface="Arial" panose="020B0604020202020204" pitchFamily="34" charset="0"/>
              <a:buChar char="•"/>
            </a:pPr>
            <a:endParaRPr lang="en-GB" sz="1200" dirty="0">
              <a:ea typeface="Times New Roman" panose="02020603050405020304" pitchFamily="18" charset="0"/>
            </a:endParaRPr>
          </a:p>
          <a:p>
            <a:pPr marL="171450" indent="-171450">
              <a:buFont typeface="Arial" panose="020B0604020202020204" pitchFamily="34" charset="0"/>
              <a:buChar char="•"/>
            </a:pPr>
            <a:endParaRPr lang="en-GB" sz="1200" dirty="0">
              <a:latin typeface="+mn-lt"/>
              <a:ea typeface="Times New Roman" panose="02020603050405020304" pitchFamily="18" charset="0"/>
            </a:endParaRPr>
          </a:p>
          <a:p>
            <a:pPr marL="171450" indent="-171450">
              <a:buFont typeface="Arial" panose="020B0604020202020204" pitchFamily="34" charset="0"/>
              <a:buChar char="•"/>
            </a:pPr>
            <a:r>
              <a:rPr lang="en-GB" sz="1200" b="1" dirty="0">
                <a:ea typeface="Times New Roman" panose="02020603050405020304" pitchFamily="18" charset="0"/>
              </a:rPr>
              <a:t>Bursary requirements </a:t>
            </a:r>
            <a:r>
              <a:rPr lang="en-GB" sz="1200" dirty="0">
                <a:ea typeface="Times New Roman" panose="02020603050405020304" pitchFamily="18" charset="0"/>
              </a:rPr>
              <a:t>- Criteria for receiving funds included submitting at least two projects into the Big Bang Competition, but in some cases the deadline had passed to enter by the time teachers ran their event.</a:t>
            </a:r>
            <a:endParaRPr lang="en-GB" sz="1200" dirty="0">
              <a:latin typeface="+mn-lt"/>
              <a:ea typeface="Times New Roman" panose="02020603050405020304" pitchFamily="18" charset="0"/>
            </a:endParaRPr>
          </a:p>
          <a:p>
            <a:endParaRPr lang="en-GB" sz="1200" b="1" dirty="0">
              <a:latin typeface="+mn-lt"/>
              <a:ea typeface="Times New Roman" panose="02020603050405020304" pitchFamily="18" charset="0"/>
            </a:endParaRPr>
          </a:p>
          <a:p>
            <a:endParaRPr lang="en-GB" sz="1200" b="1" dirty="0">
              <a:ea typeface="Times New Roman" panose="02020603050405020304" pitchFamily="18" charset="0"/>
            </a:endParaRPr>
          </a:p>
          <a:p>
            <a:endParaRPr lang="en-GB" sz="1200" b="1" dirty="0">
              <a:latin typeface="+mn-lt"/>
              <a:ea typeface="Times New Roman" panose="02020603050405020304" pitchFamily="18" charset="0"/>
            </a:endParaRPr>
          </a:p>
          <a:p>
            <a:endParaRPr lang="en-GB" sz="1200" b="1" dirty="0">
              <a:ea typeface="Times New Roman" panose="02020603050405020304" pitchFamily="18" charset="0"/>
            </a:endParaRPr>
          </a:p>
          <a:p>
            <a:endParaRPr lang="en-GB" sz="1200" b="1" dirty="0">
              <a:latin typeface="+mn-lt"/>
              <a:ea typeface="Times New Roman" panose="02020603050405020304" pitchFamily="18" charset="0"/>
            </a:endParaRPr>
          </a:p>
          <a:p>
            <a:endParaRPr lang="en-GB" sz="1200" b="1" dirty="0">
              <a:ea typeface="Times New Roman" panose="02020603050405020304" pitchFamily="18" charset="0"/>
            </a:endParaRPr>
          </a:p>
          <a:p>
            <a:endParaRPr lang="en-GB" sz="1200" b="1" dirty="0">
              <a:latin typeface="+mn-lt"/>
              <a:ea typeface="Times New Roman" panose="02020603050405020304" pitchFamily="18" charset="0"/>
            </a:endParaRPr>
          </a:p>
          <a:p>
            <a:endParaRPr lang="en-GB" sz="1200" b="1" dirty="0">
              <a:latin typeface="+mn-lt"/>
              <a:ea typeface="Times New Roman" panose="02020603050405020304" pitchFamily="18" charset="0"/>
            </a:endParaRPr>
          </a:p>
          <a:p>
            <a:endParaRPr lang="en-GB" sz="1200" b="1" dirty="0">
              <a:ea typeface="Times New Roman" panose="02020603050405020304" pitchFamily="18" charset="0"/>
            </a:endParaRPr>
          </a:p>
          <a:p>
            <a:endParaRPr lang="en-GB" sz="1200" b="1" dirty="0">
              <a:latin typeface="+mn-lt"/>
              <a:ea typeface="Times New Roman" panose="02020603050405020304" pitchFamily="18" charset="0"/>
            </a:endParaRPr>
          </a:p>
          <a:p>
            <a:endParaRPr lang="en-GB" sz="1200" b="1" dirty="0">
              <a:ea typeface="Times New Roman" panose="02020603050405020304" pitchFamily="18" charset="0"/>
            </a:endParaRPr>
          </a:p>
          <a:p>
            <a:endParaRPr lang="en-GB" sz="1200" b="1" dirty="0">
              <a:latin typeface="+mn-lt"/>
              <a:ea typeface="Times New Roman" panose="02020603050405020304" pitchFamily="18" charset="0"/>
            </a:endParaRPr>
          </a:p>
          <a:p>
            <a:endParaRPr lang="en-GB" sz="1200" b="1" dirty="0">
              <a:ea typeface="Times New Roman" panose="02020603050405020304" pitchFamily="18" charset="0"/>
            </a:endParaRPr>
          </a:p>
          <a:p>
            <a:endParaRPr lang="en-GB" sz="1200" b="1" dirty="0">
              <a:latin typeface="+mn-lt"/>
              <a:ea typeface="Times New Roman" panose="02020603050405020304" pitchFamily="18" charset="0"/>
            </a:endParaRPr>
          </a:p>
          <a:p>
            <a:endParaRPr lang="en-GB" sz="1200" b="1" dirty="0">
              <a:ea typeface="Times New Roman" panose="02020603050405020304" pitchFamily="18" charset="0"/>
            </a:endParaRPr>
          </a:p>
          <a:p>
            <a:endParaRPr lang="en-GB" sz="1200" b="1" dirty="0">
              <a:latin typeface="+mn-lt"/>
              <a:ea typeface="Times New Roman" panose="02020603050405020304" pitchFamily="18" charset="0"/>
            </a:endParaRPr>
          </a:p>
          <a:p>
            <a:endParaRPr lang="en-GB" sz="1200" b="1" dirty="0">
              <a:ea typeface="Times New Roman" panose="02020603050405020304" pitchFamily="18" charset="0"/>
            </a:endParaRPr>
          </a:p>
          <a:p>
            <a:endParaRPr lang="en-GB" sz="1200" b="1" dirty="0">
              <a:latin typeface="+mn-lt"/>
              <a:ea typeface="Times New Roman" panose="02020603050405020304" pitchFamily="18" charset="0"/>
            </a:endParaRPr>
          </a:p>
          <a:p>
            <a:endParaRPr lang="en-GB" sz="1200" b="1" dirty="0">
              <a:ea typeface="Times New Roman" panose="02020603050405020304" pitchFamily="18" charset="0"/>
            </a:endParaRPr>
          </a:p>
          <a:p>
            <a:endParaRPr lang="en-GB" sz="1200" b="1" dirty="0">
              <a:latin typeface="+mn-lt"/>
              <a:ea typeface="Times New Roman" panose="02020603050405020304" pitchFamily="18" charset="0"/>
            </a:endParaRPr>
          </a:p>
          <a:p>
            <a:endParaRPr lang="en-GB" sz="1200" b="1" dirty="0">
              <a:ea typeface="Times New Roman" panose="02020603050405020304" pitchFamily="18" charset="0"/>
            </a:endParaRPr>
          </a:p>
          <a:p>
            <a:endParaRPr lang="en-GB" sz="1200" b="1" dirty="0">
              <a:latin typeface="+mn-lt"/>
              <a:ea typeface="Times New Roman" panose="02020603050405020304" pitchFamily="18" charset="0"/>
            </a:endParaRPr>
          </a:p>
          <a:p>
            <a:endParaRPr lang="en-GB" sz="1200" b="1" dirty="0">
              <a:ea typeface="Times New Roman" panose="02020603050405020304" pitchFamily="18" charset="0"/>
            </a:endParaRPr>
          </a:p>
          <a:p>
            <a:endParaRPr lang="en-GB" sz="1200" b="1" dirty="0">
              <a:ea typeface="Times New Roman" panose="02020603050405020304" pitchFamily="18" charset="0"/>
            </a:endParaRPr>
          </a:p>
          <a:p>
            <a:endParaRPr lang="en-GB" sz="1200" b="1" dirty="0">
              <a:latin typeface="+mn-lt"/>
              <a:ea typeface="Times New Roman" panose="02020603050405020304" pitchFamily="18" charset="0"/>
            </a:endParaRPr>
          </a:p>
          <a:p>
            <a:endParaRPr lang="en-GB" sz="1200" b="1" dirty="0">
              <a:latin typeface="+mn-lt"/>
              <a:ea typeface="Times New Roman" panose="02020603050405020304" pitchFamily="18" charset="0"/>
            </a:endParaRPr>
          </a:p>
          <a:p>
            <a:endParaRPr lang="en-GB" sz="1200" dirty="0">
              <a:latin typeface="+mn-lt"/>
              <a:ea typeface="Times New Roman" panose="02020603050405020304" pitchFamily="18" charset="0"/>
            </a:endParaRPr>
          </a:p>
          <a:p>
            <a:endParaRPr lang="en-GB" sz="1200" dirty="0"/>
          </a:p>
        </p:txBody>
      </p:sp>
      <p:sp>
        <p:nvSpPr>
          <p:cNvPr id="6" name="TextBox 5">
            <a:extLst>
              <a:ext uri="{FF2B5EF4-FFF2-40B4-BE49-F238E27FC236}">
                <a16:creationId xmlns:a16="http://schemas.microsoft.com/office/drawing/2014/main" id="{26EB005E-08E9-9B70-B007-7CE47B2F96C1}"/>
              </a:ext>
            </a:extLst>
          </p:cNvPr>
          <p:cNvSpPr txBox="1"/>
          <p:nvPr/>
        </p:nvSpPr>
        <p:spPr>
          <a:xfrm>
            <a:off x="3830472" y="4186163"/>
            <a:ext cx="2630928" cy="1754326"/>
          </a:xfrm>
          <a:prstGeom prst="rect">
            <a:avLst/>
          </a:prstGeom>
          <a:solidFill>
            <a:schemeClr val="accent1">
              <a:lumMod val="40000"/>
              <a:lumOff val="60000"/>
              <a:alpha val="50196"/>
            </a:schemeClr>
          </a:solidFill>
        </p:spPr>
        <p:txBody>
          <a:bodyPr wrap="square" rtlCol="0">
            <a:spAutoFit/>
          </a:bodyPr>
          <a:lstStyle/>
          <a:p>
            <a:pPr>
              <a:defRPr/>
            </a:pPr>
            <a:r>
              <a:rPr lang="en-GB" sz="1200" i="1" dirty="0">
                <a:latin typeface="+mj-lt"/>
                <a:cs typeface="Times New Roman" panose="02020603050405020304" pitchFamily="18" charset="0"/>
              </a:rPr>
              <a:t>“I’ve only been in this job for four years and I've only really started to do STEM properly this year. I'm trying to build up a bank of activities, at least a couple of workshops for each year group each academic year. But I don't have a STEM budget, so it’s crucial that we get help with funding.” </a:t>
            </a:r>
          </a:p>
        </p:txBody>
      </p:sp>
      <p:sp>
        <p:nvSpPr>
          <p:cNvPr id="8" name="TextBox 7">
            <a:extLst>
              <a:ext uri="{FF2B5EF4-FFF2-40B4-BE49-F238E27FC236}">
                <a16:creationId xmlns:a16="http://schemas.microsoft.com/office/drawing/2014/main" id="{AEDFE4C7-9049-DB2F-E3D5-063F07AF371D}"/>
              </a:ext>
            </a:extLst>
          </p:cNvPr>
          <p:cNvSpPr txBox="1"/>
          <p:nvPr/>
        </p:nvSpPr>
        <p:spPr>
          <a:xfrm>
            <a:off x="3830472" y="6421832"/>
            <a:ext cx="2630928" cy="2123658"/>
          </a:xfrm>
          <a:prstGeom prst="rect">
            <a:avLst/>
          </a:prstGeom>
          <a:solidFill>
            <a:schemeClr val="accent1">
              <a:lumMod val="40000"/>
              <a:lumOff val="60000"/>
              <a:alpha val="50196"/>
            </a:schemeClr>
          </a:solidFill>
        </p:spPr>
        <p:txBody>
          <a:bodyPr wrap="square" rtlCol="0">
            <a:spAutoFit/>
          </a:bodyPr>
          <a:lstStyle/>
          <a:p>
            <a:pPr>
              <a:defRPr/>
            </a:pPr>
            <a:r>
              <a:rPr lang="en-GB" sz="1200" i="1" dirty="0">
                <a:latin typeface="+mj-lt"/>
                <a:cs typeface="Times New Roman" panose="02020603050405020304" pitchFamily="18" charset="0"/>
              </a:rPr>
              <a:t>“First we were thinking, oh we do it, we deliver it ourselves…Because we teach till A level, it means we have experts in the school. However, this was the first event... And we decided that we would use the full bursary for the workshop as it took off from our mind, the planning of the workshop while we are learning how to run the event itself.”</a:t>
            </a:r>
          </a:p>
        </p:txBody>
      </p:sp>
    </p:spTree>
    <p:extLst>
      <p:ext uri="{BB962C8B-B14F-4D97-AF65-F5344CB8AC3E}">
        <p14:creationId xmlns:p14="http://schemas.microsoft.com/office/powerpoint/2010/main" val="2442171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189404"/>
            <a:ext cx="5760000" cy="576263"/>
          </a:xfrm>
          <a:prstGeom prst="rect">
            <a:avLst/>
          </a:prstGeom>
        </p:spPr>
        <p:txBody>
          <a:bodyPr/>
          <a:lstStyle/>
          <a:p>
            <a:pPr marL="0" indent="0">
              <a:buNone/>
            </a:pPr>
            <a:r>
              <a:rPr lang="en-GB" sz="1400" b="1" dirty="0"/>
              <a:t>Teachers were asked how far they agreed that Big Bang at School had met some of its key objectives:</a:t>
            </a:r>
          </a:p>
          <a:p>
            <a:pPr marL="0" indent="0">
              <a:buNone/>
            </a:pPr>
            <a:endParaRPr lang="en-GB" sz="500" dirty="0">
              <a:highlight>
                <a:srgbClr val="FFFF00"/>
              </a:highlight>
            </a:endParaRPr>
          </a:p>
          <a:p>
            <a:pPr marL="363538" indent="-188913"/>
            <a:r>
              <a:rPr lang="en-GB" sz="1400" dirty="0"/>
              <a:t>To be an engaging activity for students</a:t>
            </a:r>
          </a:p>
          <a:p>
            <a:pPr marL="363538" indent="-188913"/>
            <a:r>
              <a:rPr lang="en-GB" sz="1400" dirty="0"/>
              <a:t>To be an engaging activity with clear links to the curriculum</a:t>
            </a:r>
          </a:p>
          <a:p>
            <a:pPr marL="363538" indent="-188913"/>
            <a:r>
              <a:rPr lang="en-GB" sz="1400" dirty="0"/>
              <a:t>To be accessible to students across a range of abilities in STEM</a:t>
            </a:r>
          </a:p>
        </p:txBody>
      </p:sp>
      <p:sp>
        <p:nvSpPr>
          <p:cNvPr id="8" name="TextBox 7">
            <a:extLst>
              <a:ext uri="{FF2B5EF4-FFF2-40B4-BE49-F238E27FC236}">
                <a16:creationId xmlns:a16="http://schemas.microsoft.com/office/drawing/2014/main" id="{4EDDA517-344C-5093-106A-8069C0F41222}"/>
              </a:ext>
            </a:extLst>
          </p:cNvPr>
          <p:cNvSpPr txBox="1"/>
          <p:nvPr/>
        </p:nvSpPr>
        <p:spPr>
          <a:xfrm>
            <a:off x="582959" y="2553878"/>
            <a:ext cx="5760000" cy="3046988"/>
          </a:xfrm>
          <a:prstGeom prst="rect">
            <a:avLst/>
          </a:prstGeom>
          <a:noFill/>
        </p:spPr>
        <p:txBody>
          <a:bodyPr wrap="square" numCol="2" spcCol="360000" rtlCol="0">
            <a:spAutoFit/>
          </a:bodyPr>
          <a:lstStyle/>
          <a:p>
            <a:r>
              <a:rPr lang="en-GB" sz="1200" dirty="0"/>
              <a:t>Agreement was generally high across the board, with over 88% agreeing or strongly agreeing with the statements put to teachers. </a:t>
            </a:r>
          </a:p>
          <a:p>
            <a:endParaRPr lang="en-GB" sz="1200" dirty="0"/>
          </a:p>
          <a:p>
            <a:r>
              <a:rPr lang="en-GB" sz="1200" dirty="0"/>
              <a:t>There was similar agreement that Big Bang at School was accessible to students of all abilities in STEM subjects and that it had clear links to the curriculum. However, there was also slightly higher disagreement for this statement.  </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p:txBody>
      </p:sp>
      <p:pic>
        <p:nvPicPr>
          <p:cNvPr id="10" name="Picture 9" descr="A picture containing text, clipart&#10;&#10;Description automatically generated">
            <a:extLst>
              <a:ext uri="{FF2B5EF4-FFF2-40B4-BE49-F238E27FC236}">
                <a16:creationId xmlns:a16="http://schemas.microsoft.com/office/drawing/2014/main" id="{C6F4E277-1642-2EF3-8D68-01BD16921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11" name="Title 1">
            <a:extLst>
              <a:ext uri="{FF2B5EF4-FFF2-40B4-BE49-F238E27FC236}">
                <a16:creationId xmlns:a16="http://schemas.microsoft.com/office/drawing/2014/main" id="{EE9CA410-9100-F172-9481-D2C7D4AA4E3A}"/>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Teachers’ experience: student engagement</a:t>
            </a:r>
          </a:p>
        </p:txBody>
      </p:sp>
      <p:sp>
        <p:nvSpPr>
          <p:cNvPr id="4" name="TextBox 3">
            <a:extLst>
              <a:ext uri="{FF2B5EF4-FFF2-40B4-BE49-F238E27FC236}">
                <a16:creationId xmlns:a16="http://schemas.microsoft.com/office/drawing/2014/main" id="{CE2DFD69-7449-D787-857F-A0D1991EBCAA}"/>
              </a:ext>
            </a:extLst>
          </p:cNvPr>
          <p:cNvSpPr txBox="1"/>
          <p:nvPr/>
        </p:nvSpPr>
        <p:spPr>
          <a:xfrm>
            <a:off x="3600448" y="2654419"/>
            <a:ext cx="2891870" cy="830997"/>
          </a:xfrm>
          <a:prstGeom prst="rect">
            <a:avLst/>
          </a:prstGeom>
          <a:solidFill>
            <a:srgbClr val="00A773">
              <a:alpha val="50196"/>
            </a:srgbClr>
          </a:solidFill>
        </p:spPr>
        <p:txBody>
          <a:bodyPr wrap="square" rtlCol="0">
            <a:spAutoFit/>
          </a:bodyPr>
          <a:lstStyle/>
          <a:p>
            <a:r>
              <a:rPr lang="en-GB" sz="1200" i="1" dirty="0"/>
              <a:t>“It was an interactive experience that engaged students. It allowed them to see science in a different light and they really enjoyed taking part.”</a:t>
            </a:r>
          </a:p>
        </p:txBody>
      </p:sp>
      <p:sp>
        <p:nvSpPr>
          <p:cNvPr id="5" name="TextBox 4">
            <a:extLst>
              <a:ext uri="{FF2B5EF4-FFF2-40B4-BE49-F238E27FC236}">
                <a16:creationId xmlns:a16="http://schemas.microsoft.com/office/drawing/2014/main" id="{634B2C9F-DE52-F1FF-16B2-9AC842678D03}"/>
              </a:ext>
            </a:extLst>
          </p:cNvPr>
          <p:cNvSpPr txBox="1"/>
          <p:nvPr/>
        </p:nvSpPr>
        <p:spPr>
          <a:xfrm>
            <a:off x="3600448" y="3662105"/>
            <a:ext cx="2891870" cy="1015663"/>
          </a:xfrm>
          <a:prstGeom prst="rect">
            <a:avLst/>
          </a:prstGeom>
          <a:solidFill>
            <a:srgbClr val="00A773">
              <a:alpha val="50196"/>
            </a:srgbClr>
          </a:solidFill>
        </p:spPr>
        <p:txBody>
          <a:bodyPr wrap="square" rtlCol="0">
            <a:spAutoFit/>
          </a:bodyPr>
          <a:lstStyle/>
          <a:p>
            <a:r>
              <a:rPr lang="en-GB" sz="1200" i="1" dirty="0"/>
              <a:t>“The students were engaged in exciting and informative science activities all day and were exposed to careers and specialisms they may never have considered.”</a:t>
            </a:r>
          </a:p>
        </p:txBody>
      </p:sp>
      <p:graphicFrame>
        <p:nvGraphicFramePr>
          <p:cNvPr id="6" name="Chart 5">
            <a:extLst>
              <a:ext uri="{FF2B5EF4-FFF2-40B4-BE49-F238E27FC236}">
                <a16:creationId xmlns:a16="http://schemas.microsoft.com/office/drawing/2014/main" id="{FB023484-D9AB-CD04-6632-CFB987AB43F7}"/>
              </a:ext>
            </a:extLst>
          </p:cNvPr>
          <p:cNvGraphicFramePr>
            <a:graphicFrameLocks/>
          </p:cNvGraphicFramePr>
          <p:nvPr>
            <p:extLst>
              <p:ext uri="{D42A27DB-BD31-4B8C-83A1-F6EECF244321}">
                <p14:modId xmlns:p14="http://schemas.microsoft.com/office/powerpoint/2010/main" val="2784347213"/>
              </p:ext>
            </p:extLst>
          </p:nvPr>
        </p:nvGraphicFramePr>
        <p:xfrm>
          <a:off x="362710" y="5008075"/>
          <a:ext cx="6200498" cy="312147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F5A25736-FE68-5732-C7DE-1C2854E1B5BE}"/>
              </a:ext>
            </a:extLst>
          </p:cNvPr>
          <p:cNvSpPr txBox="1"/>
          <p:nvPr/>
        </p:nvSpPr>
        <p:spPr>
          <a:xfrm>
            <a:off x="582959" y="8362305"/>
            <a:ext cx="5909359" cy="461665"/>
          </a:xfrm>
          <a:prstGeom prst="rect">
            <a:avLst/>
          </a:prstGeom>
          <a:noFill/>
        </p:spPr>
        <p:txBody>
          <a:bodyPr wrap="square">
            <a:spAutoFit/>
          </a:bodyPr>
          <a:lstStyle/>
          <a:p>
            <a:r>
              <a:rPr lang="en-GB" sz="1200" dirty="0"/>
              <a:t>We explore teachers’ views about how engaging and accessible the programme is in the learning for improvement section of this report.</a:t>
            </a:r>
          </a:p>
        </p:txBody>
      </p:sp>
    </p:spTree>
    <p:extLst>
      <p:ext uri="{BB962C8B-B14F-4D97-AF65-F5344CB8AC3E}">
        <p14:creationId xmlns:p14="http://schemas.microsoft.com/office/powerpoint/2010/main" val="3599293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535" y="1503593"/>
            <a:ext cx="5760000" cy="880643"/>
          </a:xfrm>
          <a:prstGeom prst="rect">
            <a:avLst/>
          </a:prstGeom>
        </p:spPr>
        <p:txBody>
          <a:bodyPr/>
          <a:lstStyle/>
          <a:p>
            <a:pPr marL="0" indent="0">
              <a:buNone/>
              <a:defRPr/>
            </a:pPr>
            <a:r>
              <a:rPr lang="en-GB" sz="1400" b="1" dirty="0">
                <a:solidFill>
                  <a:srgbClr val="404040"/>
                </a:solidFill>
                <a:latin typeface="+mj-lt"/>
                <a:ea typeface="Calibri" panose="020F0502020204030204" pitchFamily="34" charset="0"/>
                <a:cs typeface="Times New Roman" panose="02020603050405020304" pitchFamily="18" charset="0"/>
              </a:rPr>
              <a:t>Teachers were asked which activities were particularly engaging for their students. A total of 27 free text responses were categorised to show which aspects of the programme were commonly mentioned:</a:t>
            </a:r>
          </a:p>
        </p:txBody>
      </p:sp>
      <p:sp>
        <p:nvSpPr>
          <p:cNvPr id="7" name="TextBox 6">
            <a:extLst>
              <a:ext uri="{FF2B5EF4-FFF2-40B4-BE49-F238E27FC236}">
                <a16:creationId xmlns:a16="http://schemas.microsoft.com/office/drawing/2014/main" id="{BF23CFA1-33E4-4DC2-A44C-66AEC1500A00}"/>
              </a:ext>
            </a:extLst>
          </p:cNvPr>
          <p:cNvSpPr txBox="1"/>
          <p:nvPr/>
        </p:nvSpPr>
        <p:spPr>
          <a:xfrm>
            <a:off x="549535" y="2384236"/>
            <a:ext cx="5760000" cy="7663636"/>
          </a:xfrm>
          <a:prstGeom prst="rect">
            <a:avLst/>
          </a:prstGeom>
          <a:noFill/>
        </p:spPr>
        <p:txBody>
          <a:bodyPr wrap="square" numCol="2" spcCol="360000">
            <a:spAutoFit/>
          </a:bodyPr>
          <a:lstStyle/>
          <a:p>
            <a:pPr>
              <a:defRPr/>
            </a:pPr>
            <a:r>
              <a:rPr lang="en-GB" sz="1200" b="1" dirty="0">
                <a:solidFill>
                  <a:srgbClr val="404040"/>
                </a:solidFill>
                <a:latin typeface="+mj-lt"/>
                <a:ea typeface="Calibri" panose="020F0502020204030204" pitchFamily="34" charset="0"/>
                <a:cs typeface="Times New Roman" panose="02020603050405020304" pitchFamily="18" charset="0"/>
              </a:rPr>
              <a:t>Hands on activities</a:t>
            </a:r>
            <a:endParaRPr lang="en-GB" sz="1200" dirty="0">
              <a:solidFill>
                <a:srgbClr val="404040"/>
              </a:solidFill>
              <a:latin typeface="+mj-lt"/>
              <a:ea typeface="Calibri" panose="020F0502020204030204" pitchFamily="34" charset="0"/>
              <a:cs typeface="Times New Roman" panose="02020603050405020304" pitchFamily="18" charset="0"/>
            </a:endParaRPr>
          </a:p>
          <a:p>
            <a:pPr>
              <a:defRPr/>
            </a:pPr>
            <a:r>
              <a:rPr lang="en-GB" sz="1200" dirty="0">
                <a:solidFill>
                  <a:srgbClr val="404040"/>
                </a:solidFill>
                <a:latin typeface="+mj-lt"/>
                <a:ea typeface="Calibri" panose="020F0502020204030204" pitchFamily="34" charset="0"/>
                <a:cs typeface="Times New Roman" panose="02020603050405020304" pitchFamily="18" charset="0"/>
              </a:rPr>
              <a:t>Nearly all responses mentioned the hands on or practical activities were particularly effective at engaging their students. Some of the specific activities mentioned include, building wind turbines, building robot cars, ‘My food challenge’, ‘forces and rockets activities’ or designing a Mars rover. Other responses mentioned experiments in general were engaging. One response specified also that the variety of activities was helpful to engage students who enjoy different kinds of activities.</a:t>
            </a:r>
          </a:p>
          <a:p>
            <a:pPr>
              <a:defRPr/>
            </a:pPr>
            <a:endParaRPr lang="en-GB" sz="1200" dirty="0">
              <a:solidFill>
                <a:srgbClr val="404040"/>
              </a:solidFill>
              <a:latin typeface="+mj-lt"/>
              <a:ea typeface="Calibri" panose="020F0502020204030204" pitchFamily="34" charset="0"/>
              <a:cs typeface="Times New Roman" panose="02020603050405020304" pitchFamily="18" charset="0"/>
            </a:endParaRPr>
          </a:p>
          <a:p>
            <a:pPr>
              <a:defRPr/>
            </a:pPr>
            <a:r>
              <a:rPr lang="en-GB" sz="1200" b="1" dirty="0">
                <a:solidFill>
                  <a:srgbClr val="404040"/>
                </a:solidFill>
                <a:latin typeface="+mj-lt"/>
                <a:ea typeface="Calibri" panose="020F0502020204030204" pitchFamily="34" charset="0"/>
                <a:cs typeface="Times New Roman" panose="02020603050405020304" pitchFamily="18" charset="0"/>
              </a:rPr>
              <a:t>External facilitators</a:t>
            </a:r>
            <a:endParaRPr lang="en-GB" sz="1200" dirty="0">
              <a:solidFill>
                <a:srgbClr val="404040"/>
              </a:solidFill>
              <a:latin typeface="+mj-lt"/>
              <a:ea typeface="Calibri" panose="020F0502020204030204" pitchFamily="34" charset="0"/>
              <a:cs typeface="Times New Roman" panose="02020603050405020304" pitchFamily="18" charset="0"/>
            </a:endParaRPr>
          </a:p>
          <a:p>
            <a:pPr>
              <a:defRPr/>
            </a:pPr>
            <a:r>
              <a:rPr lang="en-GB" sz="1200" dirty="0">
                <a:solidFill>
                  <a:srgbClr val="404040"/>
                </a:solidFill>
                <a:latin typeface="+mj-lt"/>
                <a:ea typeface="Calibri" panose="020F0502020204030204" pitchFamily="34" charset="0"/>
                <a:cs typeface="Times New Roman" panose="02020603050405020304" pitchFamily="18" charset="0"/>
              </a:rPr>
              <a:t>Beyond the practical activities, some teachers shared they felt external facilitators running experiments or delivering keynote speeches were particularly engaging. </a:t>
            </a: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i="1"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p:txBody>
      </p:sp>
      <p:pic>
        <p:nvPicPr>
          <p:cNvPr id="4" name="Picture 3" descr="A picture containing text, clipart&#10;&#10;Description automatically generated">
            <a:extLst>
              <a:ext uri="{FF2B5EF4-FFF2-40B4-BE49-F238E27FC236}">
                <a16:creationId xmlns:a16="http://schemas.microsoft.com/office/drawing/2014/main" id="{B9A5DB32-AD63-87D4-AB44-323E77036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2955083-EC61-6DFD-A479-0A4728BD7446}"/>
              </a:ext>
            </a:extLst>
          </p:cNvPr>
          <p:cNvSpPr txBox="1">
            <a:spLocks/>
          </p:cNvSpPr>
          <p:nvPr/>
        </p:nvSpPr>
        <p:spPr>
          <a:xfrm>
            <a:off x="0" y="641537"/>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Teachers’ experience: student engagement</a:t>
            </a:r>
          </a:p>
        </p:txBody>
      </p:sp>
      <p:sp>
        <p:nvSpPr>
          <p:cNvPr id="6" name="TextBox 5">
            <a:extLst>
              <a:ext uri="{FF2B5EF4-FFF2-40B4-BE49-F238E27FC236}">
                <a16:creationId xmlns:a16="http://schemas.microsoft.com/office/drawing/2014/main" id="{1F106CF9-28CF-1B22-5F15-CB393072DA54}"/>
              </a:ext>
            </a:extLst>
          </p:cNvPr>
          <p:cNvSpPr txBox="1"/>
          <p:nvPr/>
        </p:nvSpPr>
        <p:spPr>
          <a:xfrm>
            <a:off x="634133" y="6748406"/>
            <a:ext cx="2340000" cy="2308324"/>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“Sainsbury </a:t>
            </a:r>
            <a:r>
              <a:rPr lang="en-GB" sz="1200" i="1" dirty="0" err="1">
                <a:latin typeface="+mj-lt"/>
                <a:ea typeface="Calibri" panose="020F0502020204030204" pitchFamily="34" charset="0"/>
                <a:cs typeface="Times New Roman" panose="02020603050405020304" pitchFamily="18" charset="0"/>
              </a:rPr>
              <a:t>Wellcome</a:t>
            </a:r>
            <a:r>
              <a:rPr lang="en-GB" sz="1200" i="1" dirty="0">
                <a:latin typeface="+mj-lt"/>
                <a:ea typeface="Calibri" panose="020F0502020204030204" pitchFamily="34" charset="0"/>
                <a:cs typeface="Times New Roman" panose="02020603050405020304" pitchFamily="18" charset="0"/>
              </a:rPr>
              <a:t> Centre had a very interactive session on neuroscience, the RI show was also great fun for the students and the whole school got to see it. A variety of professionals delivered sessions from dentistry to the fire and ambulance service, these were great for engaging students in considering career options.”</a:t>
            </a:r>
          </a:p>
        </p:txBody>
      </p:sp>
      <p:sp>
        <p:nvSpPr>
          <p:cNvPr id="8" name="TextBox 7">
            <a:extLst>
              <a:ext uri="{FF2B5EF4-FFF2-40B4-BE49-F238E27FC236}">
                <a16:creationId xmlns:a16="http://schemas.microsoft.com/office/drawing/2014/main" id="{7AB96246-1FA2-E1CB-F229-ACE52A7A2EFE}"/>
              </a:ext>
            </a:extLst>
          </p:cNvPr>
          <p:cNvSpPr txBox="1"/>
          <p:nvPr/>
        </p:nvSpPr>
        <p:spPr>
          <a:xfrm>
            <a:off x="3802634" y="2384236"/>
            <a:ext cx="2340000" cy="2492990"/>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“The coding cars activity was the most effective in my opinion. During the activity I could see how they enjoyed coding the car to perform different actions but also how they enjoyed competing against one another. I also notice some usually reticent students really took to this activity and have since asked if we could do similar activities in the future.”</a:t>
            </a:r>
          </a:p>
        </p:txBody>
      </p:sp>
      <p:sp>
        <p:nvSpPr>
          <p:cNvPr id="9" name="TextBox 8">
            <a:extLst>
              <a:ext uri="{FF2B5EF4-FFF2-40B4-BE49-F238E27FC236}">
                <a16:creationId xmlns:a16="http://schemas.microsoft.com/office/drawing/2014/main" id="{65D9C0CA-54BA-E55E-77DB-7BC4E65A7E59}"/>
              </a:ext>
            </a:extLst>
          </p:cNvPr>
          <p:cNvSpPr txBox="1"/>
          <p:nvPr/>
        </p:nvSpPr>
        <p:spPr>
          <a:xfrm>
            <a:off x="3802634" y="5194126"/>
            <a:ext cx="2340000" cy="1754326"/>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“Different students enjoy different activities - some loved the 'meet the future you' quiz whilst others preferred the planning process around designing a Mars Rover. The Attenborough storyboard was one that the majority really enjoyed.”</a:t>
            </a:r>
          </a:p>
        </p:txBody>
      </p:sp>
      <p:sp>
        <p:nvSpPr>
          <p:cNvPr id="10" name="TextBox 9">
            <a:extLst>
              <a:ext uri="{FF2B5EF4-FFF2-40B4-BE49-F238E27FC236}">
                <a16:creationId xmlns:a16="http://schemas.microsoft.com/office/drawing/2014/main" id="{0FEACD27-67C6-E5BE-9E79-36D71C205D60}"/>
              </a:ext>
            </a:extLst>
          </p:cNvPr>
          <p:cNvSpPr txBox="1"/>
          <p:nvPr/>
        </p:nvSpPr>
        <p:spPr>
          <a:xfrm>
            <a:off x="3802634" y="7265352"/>
            <a:ext cx="2340000" cy="1754326"/>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“Students liked practical tasks.   They loved the dome, and any careers encounter with things to touch and see/make. It was harder to get them to engage with STEM ambassadors at times as they did not have props and it was more difficult to attract students.”</a:t>
            </a:r>
          </a:p>
        </p:txBody>
      </p:sp>
    </p:spTree>
    <p:extLst>
      <p:ext uri="{BB962C8B-B14F-4D97-AF65-F5344CB8AC3E}">
        <p14:creationId xmlns:p14="http://schemas.microsoft.com/office/powerpoint/2010/main" val="2607108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535" y="1503593"/>
            <a:ext cx="5555990" cy="880643"/>
          </a:xfrm>
          <a:prstGeom prst="rect">
            <a:avLst/>
          </a:prstGeom>
        </p:spPr>
        <p:txBody>
          <a:bodyPr/>
          <a:lstStyle/>
          <a:p>
            <a:pPr marL="0" indent="0">
              <a:buFont typeface="Arial" panose="020B0604020202020204" pitchFamily="34" charset="0"/>
              <a:buNone/>
            </a:pPr>
            <a:r>
              <a:rPr lang="en-GB" sz="1400" dirty="0"/>
              <a:t>Big Bang at School aims to support students from groups under-represented in engineering careers to consider and eventually pursue a career in the sector. Thus, teachers were asked about the extent to which they feel the programme was successful at engaging the following groups. </a:t>
            </a:r>
          </a:p>
        </p:txBody>
      </p:sp>
      <p:pic>
        <p:nvPicPr>
          <p:cNvPr id="4" name="Picture 3" descr="A picture containing text, clipart&#10;&#10;Description automatically generated">
            <a:extLst>
              <a:ext uri="{FF2B5EF4-FFF2-40B4-BE49-F238E27FC236}">
                <a16:creationId xmlns:a16="http://schemas.microsoft.com/office/drawing/2014/main" id="{B9A5DB32-AD63-87D4-AB44-323E77036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2955083-EC61-6DFD-A479-0A4728BD7446}"/>
              </a:ext>
            </a:extLst>
          </p:cNvPr>
          <p:cNvSpPr txBox="1">
            <a:spLocks/>
          </p:cNvSpPr>
          <p:nvPr/>
        </p:nvSpPr>
        <p:spPr>
          <a:xfrm>
            <a:off x="0" y="641537"/>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Teachers’ experience: student engagement</a:t>
            </a:r>
          </a:p>
        </p:txBody>
      </p:sp>
      <p:sp>
        <p:nvSpPr>
          <p:cNvPr id="9" name="TextBox 8">
            <a:extLst>
              <a:ext uri="{FF2B5EF4-FFF2-40B4-BE49-F238E27FC236}">
                <a16:creationId xmlns:a16="http://schemas.microsoft.com/office/drawing/2014/main" id="{9FC8C606-489C-5C29-D969-D960361D9E53}"/>
              </a:ext>
            </a:extLst>
          </p:cNvPr>
          <p:cNvSpPr txBox="1"/>
          <p:nvPr/>
        </p:nvSpPr>
        <p:spPr>
          <a:xfrm>
            <a:off x="753543" y="2780064"/>
            <a:ext cx="5631657" cy="4175502"/>
          </a:xfrm>
          <a:prstGeom prst="rect">
            <a:avLst/>
          </a:prstGeom>
          <a:solidFill>
            <a:schemeClr val="bg1">
              <a:alpha val="69804"/>
            </a:schemeClr>
          </a:solidFill>
          <a:ln w="38100">
            <a:noFill/>
          </a:ln>
        </p:spPr>
        <p:txBody>
          <a:bodyPr wrap="square" numCol="2"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96%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of teachers felt that Big Bang at School was quite effective (28%) or very effective (68%) at engaging girls;</a:t>
            </a:r>
          </a:p>
          <a:p>
            <a:endParaRPr lang="en-GB" sz="1600" b="1" dirty="0">
              <a:solidFill>
                <a:schemeClr val="accent6">
                  <a:lumMod val="75000"/>
                </a:schemeClr>
              </a:solidFill>
              <a:latin typeface="+mj-lt"/>
              <a:ea typeface="Calibri" panose="020F0502020204030204" pitchFamily="34" charset="0"/>
              <a:cs typeface="Times New Roman" panose="02020603050405020304" pitchFamily="18" charset="0"/>
            </a:endParaRPr>
          </a:p>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85%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felt Big Bang at School was quite effective (30%) or very effective (55%) at engaging students from minority ethnic groups;</a:t>
            </a:r>
          </a:p>
          <a:p>
            <a:endParaRPr lang="en-GB" sz="1600" b="1" baseline="30000" dirty="0">
              <a:solidFill>
                <a:schemeClr val="accent6">
                  <a:lumMod val="75000"/>
                </a:schemeClr>
              </a:solidFill>
              <a:latin typeface="+mj-lt"/>
              <a:ea typeface="Calibri" panose="020F0502020204030204" pitchFamily="34" charset="0"/>
              <a:cs typeface="Times New Roman" panose="02020603050405020304" pitchFamily="18" charset="0"/>
            </a:endParaRPr>
          </a:p>
          <a:p>
            <a:endParaRPr lang="en-GB" sz="1600" b="1" baseline="30000" dirty="0">
              <a:solidFill>
                <a:schemeClr val="accent6">
                  <a:lumMod val="75000"/>
                </a:schemeClr>
              </a:solidFill>
              <a:latin typeface="+mj-lt"/>
              <a:ea typeface="Calibri" panose="020F0502020204030204" pitchFamily="34" charset="0"/>
              <a:cs typeface="Times New Roman" panose="02020603050405020304" pitchFamily="18" charset="0"/>
            </a:endParaRPr>
          </a:p>
          <a:p>
            <a:endParaRPr lang="en-GB" sz="1600" b="1" baseline="30000" dirty="0">
              <a:solidFill>
                <a:schemeClr val="accent6">
                  <a:lumMod val="75000"/>
                </a:schemeClr>
              </a:solidFill>
              <a:latin typeface="+mj-lt"/>
              <a:ea typeface="Calibri" panose="020F0502020204030204" pitchFamily="34" charset="0"/>
              <a:cs typeface="Times New Roman" panose="02020603050405020304" pitchFamily="18" charset="0"/>
            </a:endParaRPr>
          </a:p>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91%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felt Big Bang at School was quite effective (26%) or very effective (66%) at engaging students from low income households;</a:t>
            </a:r>
            <a:endParaRPr lang="en-GB" sz="1600" b="1" baseline="30000" dirty="0">
              <a:solidFill>
                <a:schemeClr val="accent6">
                  <a:lumMod val="75000"/>
                </a:schemeClr>
              </a:solidFill>
              <a:latin typeface="+mj-lt"/>
              <a:ea typeface="Calibri" panose="020F0502020204030204" pitchFamily="34" charset="0"/>
              <a:cs typeface="Times New Roman" panose="02020603050405020304" pitchFamily="18" charset="0"/>
            </a:endParaRPr>
          </a:p>
          <a:p>
            <a:endParaRPr lang="en-GB" sz="1600" b="1" dirty="0">
              <a:solidFill>
                <a:schemeClr val="accent6">
                  <a:lumMod val="75000"/>
                </a:schemeClr>
              </a:solidFill>
              <a:latin typeface="+mj-lt"/>
              <a:ea typeface="Calibri" panose="020F0502020204030204" pitchFamily="34" charset="0"/>
              <a:cs typeface="Times New Roman" panose="02020603050405020304" pitchFamily="18" charset="0"/>
            </a:endParaRPr>
          </a:p>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87%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felt Big Bang at School was quite effective (34%) or very effective (53%) at engaging students with a disability.</a:t>
            </a:r>
          </a:p>
          <a:p>
            <a:endParaRPr lang="en-GB" sz="1600" b="1" dirty="0">
              <a:solidFill>
                <a:schemeClr val="accent6">
                  <a:lumMod val="75000"/>
                </a:schemeClr>
              </a:solidFill>
              <a:latin typeface="+mj-lt"/>
              <a:ea typeface="Calibri" panose="020F0502020204030204" pitchFamily="34" charset="0"/>
              <a:cs typeface="Times New Roman" panose="02020603050405020304" pitchFamily="18" charset="0"/>
            </a:endParaRPr>
          </a:p>
          <a:p>
            <a:endParaRPr lang="en-GB" sz="1600" b="1" dirty="0">
              <a:solidFill>
                <a:schemeClr val="accent6">
                  <a:lumMod val="75000"/>
                </a:schemeClr>
              </a:solidFill>
              <a:latin typeface="+mj-lt"/>
              <a:ea typeface="Calibri" panose="020F0502020204030204" pitchFamily="34" charset="0"/>
              <a:cs typeface="Times New Roman" panose="02020603050405020304" pitchFamily="18" charset="0"/>
            </a:endParaRPr>
          </a:p>
          <a:p>
            <a:endParaRPr lang="en-GB" sz="1600" b="1" dirty="0">
              <a:solidFill>
                <a:schemeClr val="accent6">
                  <a:lumMod val="75000"/>
                </a:schemeClr>
              </a:solidFill>
              <a:latin typeface="+mj-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1E9C801-CBD5-77BF-C661-61977D6E2BD6}"/>
              </a:ext>
            </a:extLst>
          </p:cNvPr>
          <p:cNvSpPr txBox="1"/>
          <p:nvPr/>
        </p:nvSpPr>
        <p:spPr>
          <a:xfrm>
            <a:off x="625200" y="6566564"/>
            <a:ext cx="5760000" cy="1384995"/>
          </a:xfrm>
          <a:prstGeom prst="rect">
            <a:avLst/>
          </a:prstGeom>
          <a:solidFill>
            <a:schemeClr val="bg1">
              <a:alpha val="69804"/>
            </a:schemeClr>
          </a:solidFill>
          <a:ln w="38100">
            <a:noFill/>
          </a:ln>
        </p:spPr>
        <p:txBody>
          <a:bodyPr wrap="square" rtlCol="0">
            <a:spAutoFit/>
          </a:bodyPr>
          <a:lstStyle/>
          <a:p>
            <a:r>
              <a:rPr lang="en-GB" sz="1200" dirty="0">
                <a:solidFill>
                  <a:srgbClr val="000000"/>
                </a:solidFill>
              </a:rPr>
              <a:t>The statement related to engaging with students from minority ethnic groups had the lowest agreement compared to the others, but also the highest number of teachers responding and ‘not applicable’ (11%). </a:t>
            </a:r>
          </a:p>
          <a:p>
            <a:endParaRPr lang="en-GB" sz="1200" dirty="0">
              <a:solidFill>
                <a:srgbClr val="000000"/>
              </a:solidFill>
            </a:endParaRPr>
          </a:p>
          <a:p>
            <a:r>
              <a:rPr lang="en-GB" sz="1200" dirty="0">
                <a:solidFill>
                  <a:srgbClr val="000000"/>
                </a:solidFill>
              </a:rPr>
              <a:t>Teachers were also asked about their suggestions for ways to engage with students from groups under-represented in engineering. Their ideas are included in the learning for improvement section of this report.</a:t>
            </a:r>
          </a:p>
        </p:txBody>
      </p:sp>
    </p:spTree>
    <p:extLst>
      <p:ext uri="{BB962C8B-B14F-4D97-AF65-F5344CB8AC3E}">
        <p14:creationId xmlns:p14="http://schemas.microsoft.com/office/powerpoint/2010/main" val="3921334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C7E8-D2CE-4F48-B711-F4EAADF47A7F}"/>
              </a:ext>
            </a:extLst>
          </p:cNvPr>
          <p:cNvSpPr>
            <a:spLocks noGrp="1"/>
          </p:cNvSpPr>
          <p:nvPr>
            <p:ph type="title" idx="4294967295"/>
          </p:nvPr>
        </p:nvSpPr>
        <p:spPr>
          <a:xfrm>
            <a:off x="0" y="262695"/>
            <a:ext cx="6858000" cy="576000"/>
          </a:xfrm>
          <a:prstGeom prst="rect">
            <a:avLst/>
          </a:prstGeom>
          <a:solidFill>
            <a:srgbClr val="00A773"/>
          </a:solidFill>
        </p:spPr>
        <p:txBody>
          <a:bodyPr anchor="ctr"/>
          <a:lstStyle/>
          <a:p>
            <a:pPr marL="533400"/>
            <a:r>
              <a:rPr lang="en-GB" sz="2000" dirty="0">
                <a:solidFill>
                  <a:schemeClr val="bg1"/>
                </a:solidFill>
              </a:rPr>
              <a:t>Table of contents</a:t>
            </a:r>
          </a:p>
        </p:txBody>
      </p:sp>
      <p:sp>
        <p:nvSpPr>
          <p:cNvPr id="4" name="Text Placeholder 3">
            <a:extLst>
              <a:ext uri="{FF2B5EF4-FFF2-40B4-BE49-F238E27FC236}">
                <a16:creationId xmlns:a16="http://schemas.microsoft.com/office/drawing/2014/main" id="{F08C16D6-C20F-4D4D-8866-5537D4AAFB0A}"/>
              </a:ext>
            </a:extLst>
          </p:cNvPr>
          <p:cNvSpPr>
            <a:spLocks noGrp="1"/>
          </p:cNvSpPr>
          <p:nvPr>
            <p:ph type="body" sz="quarter" idx="4294967295"/>
          </p:nvPr>
        </p:nvSpPr>
        <p:spPr>
          <a:xfrm>
            <a:off x="525153" y="2697431"/>
            <a:ext cx="6104247" cy="4236769"/>
          </a:xfrm>
          <a:prstGeom prst="rect">
            <a:avLst/>
          </a:prstGeom>
        </p:spPr>
        <p:txBody>
          <a:bodyPr/>
          <a:lstStyle/>
          <a:p>
            <a:pPr marL="342900" indent="-342900">
              <a:lnSpc>
                <a:spcPct val="107000"/>
              </a:lnSpc>
              <a:spcBef>
                <a:spcPts val="275"/>
              </a:spcBef>
              <a:spcAft>
                <a:spcPts val="275"/>
              </a:spcAft>
              <a:buFont typeface="+mj-lt"/>
              <a:buAutoNum type="arabicPeriod"/>
            </a:pPr>
            <a:r>
              <a:rPr lang="en-GB" sz="1800" b="1" dirty="0">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Introduction</a:t>
            </a:r>
            <a:endParaRPr lang="en-GB" sz="1800" b="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Bef>
                <a:spcPts val="275"/>
              </a:spcBef>
              <a:spcAft>
                <a:spcPts val="275"/>
              </a:spcAft>
              <a:buFont typeface="+mj-lt"/>
              <a:buAutoNum type="arabicPeriod"/>
            </a:pPr>
            <a:r>
              <a:rPr lang="en-GB" sz="1800" b="1" dirty="0">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Who responded to the surveys?</a:t>
            </a:r>
            <a:endParaRPr lang="en-GB" sz="1800" b="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Bef>
                <a:spcPts val="275"/>
              </a:spcBef>
              <a:spcAft>
                <a:spcPts val="275"/>
              </a:spcAft>
              <a:buFont typeface="+mj-lt"/>
              <a:buAutoNum type="arabicPeriod"/>
            </a:pPr>
            <a:r>
              <a:rPr lang="en-GB" sz="1800" b="1" dirty="0">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Who participated in Big Bang at School?</a:t>
            </a:r>
            <a:endParaRPr lang="en-GB" sz="1800" b="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Bef>
                <a:spcPts val="275"/>
              </a:spcBef>
              <a:spcAft>
                <a:spcPts val="275"/>
              </a:spcAft>
              <a:buFont typeface="+mj-lt"/>
              <a:buAutoNum type="arabicPeriod"/>
            </a:pPr>
            <a:r>
              <a:rPr lang="en-GB" sz="1800" b="1" dirty="0">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Student and teacher experiences of Big Bang at School</a:t>
            </a:r>
            <a:endParaRPr lang="en-GB" sz="1800" b="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Bef>
                <a:spcPts val="275"/>
              </a:spcBef>
              <a:spcAft>
                <a:spcPts val="275"/>
              </a:spcAft>
              <a:buFont typeface="+mj-lt"/>
              <a:buAutoNum type="arabicPeriod"/>
            </a:pPr>
            <a:r>
              <a:rPr lang="en-GB" sz="1800" b="1" dirty="0">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Informing, inspiring and empowering students and those who support them</a:t>
            </a:r>
            <a:endParaRPr lang="en-GB" sz="1800" b="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Bef>
                <a:spcPts val="275"/>
              </a:spcBef>
              <a:spcAft>
                <a:spcPts val="275"/>
              </a:spcAft>
              <a:buFont typeface="+mj-lt"/>
              <a:buAutoNum type="arabicPeriod"/>
            </a:pPr>
            <a:r>
              <a:rPr lang="en-GB" sz="1800" b="1" dirty="0">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Learning for improvement</a:t>
            </a:r>
            <a:endParaRPr lang="en-GB" sz="1800" b="1"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Bef>
                <a:spcPts val="275"/>
              </a:spcBef>
              <a:spcAft>
                <a:spcPts val="275"/>
              </a:spcAft>
              <a:buFont typeface="+mj-lt"/>
              <a:buAutoNum type="arabicPeriod"/>
            </a:pPr>
            <a:r>
              <a:rPr lang="en-GB" sz="1800" b="1" dirty="0">
                <a:latin typeface="Calibri" panose="020F0502020204030204" pitchFamily="34" charset="0"/>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Conclusions and recommendations</a:t>
            </a:r>
            <a:endParaRPr lang="en-GB" sz="18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998407D-8DE1-C03E-8138-5CCE31635EA7}"/>
              </a:ext>
            </a:extLst>
          </p:cNvPr>
          <p:cNvSpPr txBox="1"/>
          <p:nvPr/>
        </p:nvSpPr>
        <p:spPr>
          <a:xfrm>
            <a:off x="2347672" y="9243195"/>
            <a:ext cx="2701406" cy="400110"/>
          </a:xfrm>
          <a:prstGeom prst="rect">
            <a:avLst/>
          </a:prstGeom>
          <a:noFill/>
        </p:spPr>
        <p:txBody>
          <a:bodyPr wrap="square" rtlCol="0">
            <a:spAutoFit/>
          </a:bodyPr>
          <a:lstStyle/>
          <a:p>
            <a:r>
              <a:rPr lang="en-GB" sz="1000" dirty="0">
                <a:latin typeface="+mj-lt"/>
                <a:ea typeface="Calibri" panose="020F0502020204030204" pitchFamily="34" charset="0"/>
                <a:cs typeface="Times New Roman" panose="02020603050405020304" pitchFamily="18" charset="0"/>
              </a:rPr>
              <a:t>1. Footnotes where required</a:t>
            </a:r>
          </a:p>
          <a:p>
            <a:endParaRPr lang="en-GB" sz="1000" dirty="0"/>
          </a:p>
        </p:txBody>
      </p:sp>
      <p:pic>
        <p:nvPicPr>
          <p:cNvPr id="8" name="Picture 7" descr="A picture containing text, clipart&#10;&#10;Description automatically generated">
            <a:extLst>
              <a:ext uri="{FF2B5EF4-FFF2-40B4-BE49-F238E27FC236}">
                <a16:creationId xmlns:a16="http://schemas.microsoft.com/office/drawing/2014/main" id="{B2F6C2A0-C9E4-C7D3-7BC5-5CA317B9BD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Tree>
    <p:extLst>
      <p:ext uri="{BB962C8B-B14F-4D97-AF65-F5344CB8AC3E}">
        <p14:creationId xmlns:p14="http://schemas.microsoft.com/office/powerpoint/2010/main" val="207852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C7E8-D2CE-4F48-B711-F4EAADF47A7F}"/>
              </a:ext>
            </a:extLst>
          </p:cNvPr>
          <p:cNvSpPr>
            <a:spLocks noGrp="1"/>
          </p:cNvSpPr>
          <p:nvPr>
            <p:ph type="title" idx="4294967295"/>
          </p:nvPr>
        </p:nvSpPr>
        <p:spPr>
          <a:xfrm>
            <a:off x="0" y="1082052"/>
            <a:ext cx="6858000" cy="1551420"/>
          </a:xfrm>
          <a:prstGeom prst="rect">
            <a:avLst/>
          </a:prstGeom>
          <a:solidFill>
            <a:srgbClr val="00A773"/>
          </a:solidFill>
        </p:spPr>
        <p:txBody>
          <a:bodyPr anchor="ctr"/>
          <a:lstStyle/>
          <a:p>
            <a:pPr marL="533400"/>
            <a:r>
              <a:rPr lang="en-GB" sz="3200" dirty="0">
                <a:solidFill>
                  <a:schemeClr val="bg1"/>
                </a:solidFill>
              </a:rPr>
              <a:t>Informing, inspiring and empowering students and those who support them</a:t>
            </a:r>
          </a:p>
        </p:txBody>
      </p:sp>
      <p:pic>
        <p:nvPicPr>
          <p:cNvPr id="7" name="Picture 6" descr="A picture containing text, clipart&#10;&#10;Description automatically generated">
            <a:extLst>
              <a:ext uri="{FF2B5EF4-FFF2-40B4-BE49-F238E27FC236}">
                <a16:creationId xmlns:a16="http://schemas.microsoft.com/office/drawing/2014/main" id="{42C951C0-5B30-E6A0-4496-97EAD31DF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pic>
        <p:nvPicPr>
          <p:cNvPr id="4" name="Picture 3" descr="A picture containing person, person, nature&#10;&#10;Description automatically generated">
            <a:extLst>
              <a:ext uri="{FF2B5EF4-FFF2-40B4-BE49-F238E27FC236}">
                <a16:creationId xmlns:a16="http://schemas.microsoft.com/office/drawing/2014/main" id="{7C01C386-547C-2CED-623F-26A184563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16288"/>
            <a:ext cx="6858000" cy="3857625"/>
          </a:xfrm>
          <a:prstGeom prst="rect">
            <a:avLst/>
          </a:prstGeom>
        </p:spPr>
      </p:pic>
    </p:spTree>
    <p:extLst>
      <p:ext uri="{BB962C8B-B14F-4D97-AF65-F5344CB8AC3E}">
        <p14:creationId xmlns:p14="http://schemas.microsoft.com/office/powerpoint/2010/main" val="459931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362710" y="1318524"/>
            <a:ext cx="5760000" cy="792139"/>
          </a:xfrm>
          <a:prstGeom prst="rect">
            <a:avLst/>
          </a:prstGeom>
        </p:spPr>
        <p:txBody>
          <a:bodyPr/>
          <a:lstStyle/>
          <a:p>
            <a:pPr marL="0" indent="0">
              <a:lnSpc>
                <a:spcPct val="100000"/>
              </a:lnSpc>
              <a:spcBef>
                <a:spcPts val="0"/>
              </a:spcBef>
              <a:buNone/>
              <a:defRPr/>
            </a:pPr>
            <a:r>
              <a:rPr lang="en-GB" sz="1400" b="1" dirty="0">
                <a:solidFill>
                  <a:srgbClr val="000000"/>
                </a:solidFill>
              </a:rPr>
              <a:t>Through its three collections, Big Bang at School aims to inform teachers and students about STEM careers, what they entail and what they can achieve. </a:t>
            </a:r>
          </a:p>
        </p:txBody>
      </p:sp>
      <p:pic>
        <p:nvPicPr>
          <p:cNvPr id="4" name="Picture 3" descr="A picture containing text, clipart&#10;&#10;Description automatically generated">
            <a:extLst>
              <a:ext uri="{FF2B5EF4-FFF2-40B4-BE49-F238E27FC236}">
                <a16:creationId xmlns:a16="http://schemas.microsoft.com/office/drawing/2014/main" id="{C8CBDAFB-02BD-F980-B20E-44C4CB25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881F0CD-8EAA-085E-756A-A9074335E103}"/>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Informing students</a:t>
            </a:r>
          </a:p>
        </p:txBody>
      </p:sp>
      <p:sp>
        <p:nvSpPr>
          <p:cNvPr id="2" name="TextBox 1">
            <a:extLst>
              <a:ext uri="{FF2B5EF4-FFF2-40B4-BE49-F238E27FC236}">
                <a16:creationId xmlns:a16="http://schemas.microsoft.com/office/drawing/2014/main" id="{7A002A4E-4475-7C85-374B-F4C698151394}"/>
              </a:ext>
            </a:extLst>
          </p:cNvPr>
          <p:cNvSpPr txBox="1"/>
          <p:nvPr/>
        </p:nvSpPr>
        <p:spPr>
          <a:xfrm>
            <a:off x="562846" y="2261202"/>
            <a:ext cx="2479729" cy="1754326"/>
          </a:xfrm>
          <a:prstGeom prst="rect">
            <a:avLst/>
          </a:prstGeom>
          <a:noFill/>
          <a:ln w="38100">
            <a:noFill/>
          </a:ln>
        </p:spPr>
        <p:txBody>
          <a:bodyPr wrap="square" numCol="1"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50%</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students agreed that they learned about the role engineers play in creating greener technologies.</a:t>
            </a:r>
          </a:p>
        </p:txBody>
      </p:sp>
      <p:sp>
        <p:nvSpPr>
          <p:cNvPr id="9" name="TextBox 8">
            <a:extLst>
              <a:ext uri="{FF2B5EF4-FFF2-40B4-BE49-F238E27FC236}">
                <a16:creationId xmlns:a16="http://schemas.microsoft.com/office/drawing/2014/main" id="{2EEFAA33-E8A9-0E93-692F-690AFF3EED78}"/>
              </a:ext>
            </a:extLst>
          </p:cNvPr>
          <p:cNvSpPr txBox="1"/>
          <p:nvPr/>
        </p:nvSpPr>
        <p:spPr>
          <a:xfrm>
            <a:off x="362710" y="4363251"/>
            <a:ext cx="6132580" cy="6001643"/>
          </a:xfrm>
          <a:prstGeom prst="rect">
            <a:avLst/>
          </a:prstGeom>
          <a:noFill/>
        </p:spPr>
        <p:txBody>
          <a:bodyPr wrap="square" numCol="2" spcCol="360000">
            <a:spAutoFit/>
          </a:bodyPr>
          <a:lstStyle/>
          <a:p>
            <a:pPr defTabSz="417925">
              <a:defRPr/>
            </a:pPr>
            <a:endParaRPr lang="en-GB" sz="1200" dirty="0">
              <a:solidFill>
                <a:srgbClr val="000000"/>
              </a:solidFill>
            </a:endParaRPr>
          </a:p>
          <a:p>
            <a:pPr defTabSz="417925">
              <a:defRPr/>
            </a:pPr>
            <a:r>
              <a:rPr lang="en-GB" sz="1200" dirty="0">
                <a:solidFill>
                  <a:srgbClr val="000000"/>
                </a:solidFill>
              </a:rPr>
              <a:t>A large majority of students reported knowing the kinds of things that at least one or more of the following professionals do in their jobs:   scientists, engineers and people working in technology. Only 5% of young people said they </a:t>
            </a:r>
            <a:r>
              <a:rPr lang="en-GB" sz="1200" i="1" dirty="0">
                <a:solidFill>
                  <a:srgbClr val="000000"/>
                </a:solidFill>
              </a:rPr>
              <a:t>did not know </a:t>
            </a:r>
            <a:r>
              <a:rPr lang="en-GB" sz="1200" dirty="0">
                <a:solidFill>
                  <a:srgbClr val="000000"/>
                </a:solidFill>
              </a:rPr>
              <a:t>about what people in any of these careers do in their jobs.</a:t>
            </a:r>
          </a:p>
          <a:p>
            <a:pPr defTabSz="417925">
              <a:defRPr/>
            </a:pPr>
            <a:endParaRPr lang="en-GB" sz="1200" dirty="0">
              <a:solidFill>
                <a:srgbClr val="000000"/>
              </a:solidFill>
            </a:endParaRPr>
          </a:p>
          <a:p>
            <a:pPr defTabSz="417925">
              <a:defRPr/>
            </a:pPr>
            <a:r>
              <a:rPr lang="en-GB" sz="1200" dirty="0">
                <a:solidFill>
                  <a:srgbClr val="000000"/>
                </a:solidFill>
              </a:rPr>
              <a:t>The most recent Engineering Brand Monitor (EBM)</a:t>
            </a:r>
            <a:r>
              <a:rPr lang="en-GB" sz="1200" baseline="30000" dirty="0">
                <a:solidFill>
                  <a:srgbClr val="000000"/>
                </a:solidFill>
              </a:rPr>
              <a:t>9</a:t>
            </a:r>
            <a:r>
              <a:rPr lang="en-GB" sz="1200" dirty="0">
                <a:solidFill>
                  <a:srgbClr val="000000"/>
                </a:solidFill>
              </a:rPr>
              <a:t>, conducted in 2021, asked a representative sample of 11-14 year olds the same question. Around 62% agreed that they knew about what scientists people working in technology respectively do, 53% knew about the different things engineers do. This suggests that those attending Big Bang at School events have similar awareness of careers in science and engineering, but not for technology, where EBM respondents are substantially more aware of what jobs in this sector entail.</a:t>
            </a: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r>
              <a:rPr lang="en-GB" sz="1200" dirty="0">
                <a:solidFill>
                  <a:srgbClr val="000000"/>
                </a:solidFill>
              </a:rPr>
              <a:t>We cannot compare students’ knowledge before and after the intervention, limiting our ability to assess any change in this regard let alone attribute it as an impact of the programme. This is due to the fact that we do not objectively evaluate students’ knowledge and students were asked to take part in this feedback survey only after having participated in the programme.</a:t>
            </a:r>
          </a:p>
          <a:p>
            <a:pPr defTabSz="417925">
              <a:defRPr/>
            </a:pPr>
            <a:endParaRPr lang="en-GB" sz="1200" dirty="0">
              <a:solidFill>
                <a:srgbClr val="000000"/>
              </a:solidFill>
            </a:endParaRPr>
          </a:p>
          <a:p>
            <a:pPr defTabSz="417925">
              <a:defRPr/>
            </a:pPr>
            <a:r>
              <a:rPr lang="en-GB" sz="1200" dirty="0">
                <a:solidFill>
                  <a:srgbClr val="000000"/>
                </a:solidFill>
              </a:rPr>
              <a:t>However, if students feel more informed, even if only around some specific STEM careers that interest them, this opens up opportunities that would otherwise not be available to them. </a:t>
            </a:r>
          </a:p>
          <a:p>
            <a:pPr defTabSz="417925">
              <a:defRPr/>
            </a:pPr>
            <a:endParaRPr lang="en-GB" sz="1200" dirty="0">
              <a:solidFill>
                <a:srgbClr val="000000"/>
              </a:solidFill>
            </a:endParaRPr>
          </a:p>
          <a:p>
            <a:pPr defTabSz="417925">
              <a:defRPr/>
            </a:pPr>
            <a:r>
              <a:rPr lang="en-GB" sz="1200" dirty="0">
                <a:solidFill>
                  <a:srgbClr val="000000"/>
                </a:solidFill>
              </a:rPr>
              <a:t>Big Bang at School features environmental themes within its collections, and 1 in 2 students said that they learned about the role engineers play in creating greener technologies. </a:t>
            </a:r>
          </a:p>
        </p:txBody>
      </p:sp>
      <p:graphicFrame>
        <p:nvGraphicFramePr>
          <p:cNvPr id="7" name="Chart 6">
            <a:extLst>
              <a:ext uri="{FF2B5EF4-FFF2-40B4-BE49-F238E27FC236}">
                <a16:creationId xmlns:a16="http://schemas.microsoft.com/office/drawing/2014/main" id="{B47672E8-21BF-82D8-F6FB-D373C1A6E5D6}"/>
              </a:ext>
            </a:extLst>
          </p:cNvPr>
          <p:cNvGraphicFramePr>
            <a:graphicFrameLocks/>
          </p:cNvGraphicFramePr>
          <p:nvPr>
            <p:extLst>
              <p:ext uri="{D42A27DB-BD31-4B8C-83A1-F6EECF244321}">
                <p14:modId xmlns:p14="http://schemas.microsoft.com/office/powerpoint/2010/main" val="3565604492"/>
              </p:ext>
            </p:extLst>
          </p:nvPr>
        </p:nvGraphicFramePr>
        <p:xfrm>
          <a:off x="3168502" y="1925406"/>
          <a:ext cx="3645028" cy="261117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B5286E29-6968-FFB5-4DE0-F99BBDBE1F1E}"/>
              </a:ext>
            </a:extLst>
          </p:cNvPr>
          <p:cNvSpPr txBox="1"/>
          <p:nvPr/>
        </p:nvSpPr>
        <p:spPr>
          <a:xfrm>
            <a:off x="3429000" y="9149962"/>
            <a:ext cx="3714876" cy="400110"/>
          </a:xfrm>
          <a:prstGeom prst="rect">
            <a:avLst/>
          </a:prstGeom>
          <a:noFill/>
        </p:spPr>
        <p:txBody>
          <a:bodyPr wrap="square" rtlCol="0">
            <a:spAutoFit/>
          </a:bodyPr>
          <a:lstStyle/>
          <a:p>
            <a:r>
              <a:rPr lang="en-GB" sz="1000" dirty="0"/>
              <a:t>9. EngineeringUK. (2022). </a:t>
            </a:r>
            <a:r>
              <a:rPr lang="en-GB" sz="1000" i="1" dirty="0" err="1"/>
              <a:t>EngineeringBrand</a:t>
            </a:r>
            <a:r>
              <a:rPr lang="en-GB" sz="1000" i="1" dirty="0"/>
              <a:t> Monitor.</a:t>
            </a:r>
            <a:r>
              <a:rPr lang="en-GB" sz="1000" dirty="0"/>
              <a:t> </a:t>
            </a:r>
            <a:r>
              <a:rPr lang="en-GB" sz="1000" dirty="0">
                <a:hlinkClick r:id="rId5"/>
              </a:rPr>
              <a:t>euk2708-parents-report-fv.pdf (engineeringuk.com)</a:t>
            </a:r>
            <a:endParaRPr lang="en-GB" dirty="0"/>
          </a:p>
        </p:txBody>
      </p:sp>
    </p:spTree>
    <p:extLst>
      <p:ext uri="{BB962C8B-B14F-4D97-AF65-F5344CB8AC3E}">
        <p14:creationId xmlns:p14="http://schemas.microsoft.com/office/powerpoint/2010/main" val="3959928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16328" y="1170600"/>
            <a:ext cx="6161198" cy="1096504"/>
          </a:xfrm>
          <a:prstGeom prst="rect">
            <a:avLst/>
          </a:prstGeom>
        </p:spPr>
        <p:txBody>
          <a:bodyPr/>
          <a:lstStyle/>
          <a:p>
            <a:pPr marL="0" indent="0">
              <a:lnSpc>
                <a:spcPct val="100000"/>
              </a:lnSpc>
              <a:spcBef>
                <a:spcPts val="0"/>
              </a:spcBef>
              <a:buNone/>
              <a:defRPr/>
            </a:pPr>
            <a:r>
              <a:rPr lang="en-GB" sz="1400" b="1" dirty="0">
                <a:solidFill>
                  <a:srgbClr val="000000"/>
                </a:solidFill>
              </a:rPr>
              <a:t>It is not enough for students to be inspired or interested to pursue a STEM career. Knowing the next steps to follow such a path is essential, especially as subject choices students make by the end of Year 9 are relevant to future educational and employment opportunities.</a:t>
            </a:r>
          </a:p>
        </p:txBody>
      </p:sp>
      <p:pic>
        <p:nvPicPr>
          <p:cNvPr id="4" name="Picture 3" descr="A picture containing text, clipart&#10;&#10;Description automatically generated">
            <a:extLst>
              <a:ext uri="{FF2B5EF4-FFF2-40B4-BE49-F238E27FC236}">
                <a16:creationId xmlns:a16="http://schemas.microsoft.com/office/drawing/2014/main" id="{C8CBDAFB-02BD-F980-B20E-44C4CB25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881F0CD-8EAA-085E-756A-A9074335E103}"/>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Informing students</a:t>
            </a:r>
          </a:p>
        </p:txBody>
      </p:sp>
      <p:sp>
        <p:nvSpPr>
          <p:cNvPr id="9" name="TextBox 8">
            <a:extLst>
              <a:ext uri="{FF2B5EF4-FFF2-40B4-BE49-F238E27FC236}">
                <a16:creationId xmlns:a16="http://schemas.microsoft.com/office/drawing/2014/main" id="{2EEFAA33-E8A9-0E93-692F-690AFF3EED78}"/>
              </a:ext>
            </a:extLst>
          </p:cNvPr>
          <p:cNvSpPr txBox="1"/>
          <p:nvPr/>
        </p:nvSpPr>
        <p:spPr>
          <a:xfrm>
            <a:off x="516328" y="2203604"/>
            <a:ext cx="6050846" cy="5078313"/>
          </a:xfrm>
          <a:prstGeom prst="rect">
            <a:avLst/>
          </a:prstGeom>
          <a:noFill/>
        </p:spPr>
        <p:txBody>
          <a:bodyPr wrap="square" numCol="2" spcCol="360000">
            <a:spAutoFit/>
          </a:bodyPr>
          <a:lstStyle/>
          <a:p>
            <a:pPr defTabSz="417925">
              <a:defRPr/>
            </a:pPr>
            <a:r>
              <a:rPr lang="en-GB" sz="1200" dirty="0">
                <a:solidFill>
                  <a:srgbClr val="000000"/>
                </a:solidFill>
              </a:rPr>
              <a:t>Only 37% of students said they knew which subjects they would need to study to pursue a carer in engineering; about one third reported that they </a:t>
            </a:r>
            <a:r>
              <a:rPr lang="en-GB" sz="1200" i="1" dirty="0">
                <a:solidFill>
                  <a:srgbClr val="000000"/>
                </a:solidFill>
              </a:rPr>
              <a:t>did not know</a:t>
            </a:r>
            <a:r>
              <a:rPr lang="en-GB" sz="1200" dirty="0">
                <a:solidFill>
                  <a:srgbClr val="000000"/>
                </a:solidFill>
              </a:rPr>
              <a:t>. </a:t>
            </a:r>
          </a:p>
          <a:p>
            <a:pPr defTabSz="417925">
              <a:defRPr/>
            </a:pPr>
            <a:endParaRPr lang="en-GB" sz="1200" dirty="0">
              <a:solidFill>
                <a:srgbClr val="000000"/>
              </a:solidFill>
            </a:endParaRPr>
          </a:p>
          <a:p>
            <a:pPr defTabSz="417925">
              <a:defRPr/>
            </a:pPr>
            <a:r>
              <a:rPr lang="en-GB" sz="1200" dirty="0">
                <a:solidFill>
                  <a:srgbClr val="000000"/>
                </a:solidFill>
              </a:rPr>
              <a:t>Similarly, the 2021 Engineering Brand Monitor found that among a representative sample of young people, only 38% knew what subjects they would need to take next.</a:t>
            </a:r>
            <a:endParaRPr lang="en-GB" sz="1200" baseline="30000" dirty="0">
              <a:solidFill>
                <a:srgbClr val="000000"/>
              </a:solidFill>
            </a:endParaRPr>
          </a:p>
          <a:p>
            <a:pPr defTabSz="417925">
              <a:defRPr/>
            </a:pPr>
            <a:endParaRPr lang="en-GB" sz="1200" dirty="0">
              <a:solidFill>
                <a:srgbClr val="000000"/>
              </a:solidFill>
            </a:endParaRPr>
          </a:p>
          <a:p>
            <a:pPr defTabSz="417925">
              <a:defRPr/>
            </a:pPr>
            <a:r>
              <a:rPr lang="en-GB" sz="1200" dirty="0">
                <a:solidFill>
                  <a:srgbClr val="000000"/>
                </a:solidFill>
              </a:rPr>
              <a:t>By Year 9, students will typically have had to think about what subjects to take at GCSE. While some subjects are compulsory at GCSE (maths and sciences), others are optional, including computing and design &amp; technology.</a:t>
            </a:r>
            <a:r>
              <a:rPr lang="en-GB" sz="1200" baseline="30000" dirty="0">
                <a:solidFill>
                  <a:srgbClr val="000000"/>
                </a:solidFill>
              </a:rPr>
              <a:t> </a:t>
            </a:r>
            <a:r>
              <a:rPr lang="en-GB" sz="1200" dirty="0">
                <a:solidFill>
                  <a:srgbClr val="000000"/>
                </a:solidFill>
              </a:rPr>
              <a:t> </a:t>
            </a:r>
          </a:p>
          <a:p>
            <a:pPr defTabSz="417925">
              <a:defRPr/>
            </a:pPr>
            <a:endParaRPr lang="en-GB" sz="1200" dirty="0">
              <a:solidFill>
                <a:srgbClr val="000000"/>
              </a:solidFill>
            </a:endParaRPr>
          </a:p>
          <a:p>
            <a:pPr defTabSz="417925">
              <a:defRPr/>
            </a:pPr>
            <a:r>
              <a:rPr lang="en-GB" sz="1200" dirty="0">
                <a:solidFill>
                  <a:srgbClr val="000000"/>
                </a:solidFill>
              </a:rPr>
              <a:t>We asked students which subjects they would choose to study, given the option. The table below shows the breakdown by gender. Most students (88%) would choose to study at least one of these subjects. </a:t>
            </a: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r>
              <a:rPr lang="en-GB" sz="1200" dirty="0">
                <a:solidFill>
                  <a:srgbClr val="000000"/>
                </a:solidFill>
              </a:rPr>
              <a:t>Overall, design &amp; technology is the most popular option selected by both female and male students. However, since 2012/13, GCSE entries into this subject have fallen by 51%, and still far fewer female students are taking design &amp; technology (29% of entries in 2020/21).</a:t>
            </a:r>
            <a:r>
              <a:rPr lang="en-GB" sz="1200" baseline="30000" dirty="0">
                <a:solidFill>
                  <a:srgbClr val="000000"/>
                </a:solidFill>
              </a:rPr>
              <a:t>10</a:t>
            </a:r>
            <a:endParaRPr lang="en-GB" sz="1200" dirty="0">
              <a:solidFill>
                <a:srgbClr val="000000"/>
              </a:solidFill>
            </a:endParaRPr>
          </a:p>
          <a:p>
            <a:pPr defTabSz="417925">
              <a:defRPr/>
            </a:pPr>
            <a:endParaRPr lang="en-GB" sz="1200" dirty="0">
              <a:solidFill>
                <a:srgbClr val="000000"/>
              </a:solidFill>
            </a:endParaRPr>
          </a:p>
          <a:p>
            <a:pPr defTabSz="417925">
              <a:defRPr/>
            </a:pPr>
            <a:r>
              <a:rPr lang="en-GB" sz="1200" dirty="0">
                <a:solidFill>
                  <a:srgbClr val="000000"/>
                </a:solidFill>
              </a:rPr>
              <a:t>The breakdown shows that for the most part female and male students would choose similar subjects. However, some subjects continue to be gendered. Computing is far more popular among male students (47% compared to 27%), while biology is slightly more popular among female students (41% vs 33%).</a:t>
            </a:r>
          </a:p>
          <a:p>
            <a:pPr defTabSz="417925">
              <a:defRPr/>
            </a:pPr>
            <a:endParaRPr lang="en-GB" sz="1200" dirty="0">
              <a:solidFill>
                <a:srgbClr val="000000"/>
              </a:solidFill>
            </a:endParaRPr>
          </a:p>
          <a:p>
            <a:pPr defTabSz="417925">
              <a:defRPr/>
            </a:pPr>
            <a:r>
              <a:rPr lang="en-GB" sz="1200" dirty="0">
                <a:solidFill>
                  <a:srgbClr val="000000"/>
                </a:solidFill>
              </a:rPr>
              <a:t>This pattern is reflected in the wider population of students in England and Wales. In 2020/21, only 21% of all entrants to computing GCSEs were female, while female students made up over 60% of those choosing biology at A-level.</a:t>
            </a:r>
            <a:r>
              <a:rPr lang="en-GB" sz="1200" baseline="30000" dirty="0">
                <a:solidFill>
                  <a:srgbClr val="000000"/>
                </a:solidFill>
              </a:rPr>
              <a:t>9</a:t>
            </a:r>
          </a:p>
        </p:txBody>
      </p:sp>
      <p:graphicFrame>
        <p:nvGraphicFramePr>
          <p:cNvPr id="6" name="Table 8">
            <a:extLst>
              <a:ext uri="{FF2B5EF4-FFF2-40B4-BE49-F238E27FC236}">
                <a16:creationId xmlns:a16="http://schemas.microsoft.com/office/drawing/2014/main" id="{E580F2EF-34B8-0E32-16A9-18F58DBC30CB}"/>
              </a:ext>
            </a:extLst>
          </p:cNvPr>
          <p:cNvGraphicFramePr>
            <a:graphicFrameLocks noGrp="1"/>
          </p:cNvGraphicFramePr>
          <p:nvPr>
            <p:extLst>
              <p:ext uri="{D42A27DB-BD31-4B8C-83A1-F6EECF244321}">
                <p14:modId xmlns:p14="http://schemas.microsoft.com/office/powerpoint/2010/main" val="204385495"/>
              </p:ext>
            </p:extLst>
          </p:nvPr>
        </p:nvGraphicFramePr>
        <p:xfrm>
          <a:off x="610380" y="6952761"/>
          <a:ext cx="5787189" cy="2087880"/>
        </p:xfrm>
        <a:graphic>
          <a:graphicData uri="http://schemas.openxmlformats.org/drawingml/2006/table">
            <a:tbl>
              <a:tblPr firstRow="1" bandRow="1">
                <a:tableStyleId>{93296810-A885-4BE3-A3E7-6D5BEEA58F35}</a:tableStyleId>
              </a:tblPr>
              <a:tblGrid>
                <a:gridCol w="2830236">
                  <a:extLst>
                    <a:ext uri="{9D8B030D-6E8A-4147-A177-3AD203B41FA5}">
                      <a16:colId xmlns:a16="http://schemas.microsoft.com/office/drawing/2014/main" val="1449127849"/>
                    </a:ext>
                  </a:extLst>
                </a:gridCol>
                <a:gridCol w="2956953">
                  <a:extLst>
                    <a:ext uri="{9D8B030D-6E8A-4147-A177-3AD203B41FA5}">
                      <a16:colId xmlns:a16="http://schemas.microsoft.com/office/drawing/2014/main" val="3852049425"/>
                    </a:ext>
                  </a:extLst>
                </a:gridCol>
              </a:tblGrid>
              <a:tr h="258503">
                <a:tc>
                  <a:txBody>
                    <a:bodyPr/>
                    <a:lstStyle/>
                    <a:p>
                      <a:r>
                        <a:rPr lang="en-GB" sz="1200" dirty="0"/>
                        <a:t>Female students  (n=687)</a:t>
                      </a:r>
                    </a:p>
                  </a:txBody>
                  <a:tcPr/>
                </a:tc>
                <a:tc>
                  <a:txBody>
                    <a:bodyPr/>
                    <a:lstStyle/>
                    <a:p>
                      <a:r>
                        <a:rPr lang="en-GB" sz="1200" dirty="0"/>
                        <a:t>Male students (n=203)</a:t>
                      </a:r>
                    </a:p>
                  </a:txBody>
                  <a:tcPr/>
                </a:tc>
                <a:extLst>
                  <a:ext uri="{0D108BD9-81ED-4DB2-BD59-A6C34878D82A}">
                    <a16:rowId xmlns:a16="http://schemas.microsoft.com/office/drawing/2014/main" val="3893708767"/>
                  </a:ext>
                </a:extLst>
              </a:tr>
              <a:tr h="240256">
                <a:tc>
                  <a:txBody>
                    <a:bodyPr/>
                    <a:lstStyle/>
                    <a:p>
                      <a:r>
                        <a:rPr lang="en-GB" sz="1100" dirty="0"/>
                        <a:t>1. Design &amp; Technology (58%)</a:t>
                      </a:r>
                    </a:p>
                  </a:txBody>
                  <a:tcPr/>
                </a:tc>
                <a:tc>
                  <a:txBody>
                    <a:bodyPr/>
                    <a:lstStyle/>
                    <a:p>
                      <a:r>
                        <a:rPr lang="en-GB" sz="1100" dirty="0"/>
                        <a:t>1. Design &amp; Technology (51%)</a:t>
                      </a:r>
                    </a:p>
                  </a:txBody>
                  <a:tcPr/>
                </a:tc>
                <a:extLst>
                  <a:ext uri="{0D108BD9-81ED-4DB2-BD59-A6C34878D82A}">
                    <a16:rowId xmlns:a16="http://schemas.microsoft.com/office/drawing/2014/main" val="3044195127"/>
                  </a:ext>
                </a:extLst>
              </a:tr>
              <a:tr h="240256">
                <a:tc>
                  <a:txBody>
                    <a:bodyPr/>
                    <a:lstStyle/>
                    <a:p>
                      <a:r>
                        <a:rPr lang="en-GB" sz="1100" dirty="0"/>
                        <a:t>2. Maths (44%)</a:t>
                      </a:r>
                    </a:p>
                  </a:txBody>
                  <a:tcPr/>
                </a:tc>
                <a:tc>
                  <a:txBody>
                    <a:bodyPr/>
                    <a:lstStyle/>
                    <a:p>
                      <a:r>
                        <a:rPr lang="en-GB" sz="1100" dirty="0"/>
                        <a:t>2. Computing (47%)</a:t>
                      </a:r>
                    </a:p>
                  </a:txBody>
                  <a:tcPr/>
                </a:tc>
                <a:extLst>
                  <a:ext uri="{0D108BD9-81ED-4DB2-BD59-A6C34878D82A}">
                    <a16:rowId xmlns:a16="http://schemas.microsoft.com/office/drawing/2014/main" val="1956268713"/>
                  </a:ext>
                </a:extLst>
              </a:tr>
              <a:tr h="213530">
                <a:tc>
                  <a:txBody>
                    <a:bodyPr/>
                    <a:lstStyle/>
                    <a:p>
                      <a:r>
                        <a:rPr lang="en-GB" sz="1100" dirty="0"/>
                        <a:t>3. Biology (41%) </a:t>
                      </a:r>
                    </a:p>
                  </a:txBody>
                  <a:tcPr/>
                </a:tc>
                <a:tc>
                  <a:txBody>
                    <a:bodyPr/>
                    <a:lstStyle/>
                    <a:p>
                      <a:r>
                        <a:rPr lang="en-GB" sz="1100" dirty="0"/>
                        <a:t>3. Maths (43%)</a:t>
                      </a:r>
                    </a:p>
                  </a:txBody>
                  <a:tcPr/>
                </a:tc>
                <a:extLst>
                  <a:ext uri="{0D108BD9-81ED-4DB2-BD59-A6C34878D82A}">
                    <a16:rowId xmlns:a16="http://schemas.microsoft.com/office/drawing/2014/main" val="4278130995"/>
                  </a:ext>
                </a:extLst>
              </a:tr>
              <a:tr h="240256">
                <a:tc>
                  <a:txBody>
                    <a:bodyPr/>
                    <a:lstStyle/>
                    <a:p>
                      <a:r>
                        <a:rPr lang="en-GB" sz="1100" dirty="0"/>
                        <a:t>4. Chemistry (34%)</a:t>
                      </a:r>
                    </a:p>
                  </a:txBody>
                  <a:tcPr/>
                </a:tc>
                <a:tc>
                  <a:txBody>
                    <a:bodyPr/>
                    <a:lstStyle/>
                    <a:p>
                      <a:r>
                        <a:rPr lang="en-GB" sz="1100" dirty="0"/>
                        <a:t>4. Physics (33%)</a:t>
                      </a:r>
                    </a:p>
                  </a:txBody>
                  <a:tcPr/>
                </a:tc>
                <a:extLst>
                  <a:ext uri="{0D108BD9-81ED-4DB2-BD59-A6C34878D82A}">
                    <a16:rowId xmlns:a16="http://schemas.microsoft.com/office/drawing/2014/main" val="1017344560"/>
                  </a:ext>
                </a:extLst>
              </a:tr>
              <a:tr h="240256">
                <a:tc>
                  <a:txBody>
                    <a:bodyPr/>
                    <a:lstStyle/>
                    <a:p>
                      <a:r>
                        <a:rPr lang="en-GB" sz="1100" dirty="0"/>
                        <a:t>5. Computing (27%)</a:t>
                      </a:r>
                    </a:p>
                  </a:txBody>
                  <a:tcPr/>
                </a:tc>
                <a:tc>
                  <a:txBody>
                    <a:bodyPr/>
                    <a:lstStyle/>
                    <a:p>
                      <a:r>
                        <a:rPr lang="en-GB" sz="1100" dirty="0"/>
                        <a:t>5. Biology (33%)</a:t>
                      </a:r>
                    </a:p>
                  </a:txBody>
                  <a:tcPr/>
                </a:tc>
                <a:extLst>
                  <a:ext uri="{0D108BD9-81ED-4DB2-BD59-A6C34878D82A}">
                    <a16:rowId xmlns:a16="http://schemas.microsoft.com/office/drawing/2014/main" val="1893201923"/>
                  </a:ext>
                </a:extLst>
              </a:tr>
              <a:tr h="240256">
                <a:tc>
                  <a:txBody>
                    <a:bodyPr/>
                    <a:lstStyle/>
                    <a:p>
                      <a:r>
                        <a:rPr lang="en-GB" sz="1100" dirty="0"/>
                        <a:t>6. Physics (26%)</a:t>
                      </a:r>
                    </a:p>
                  </a:txBody>
                  <a:tcPr/>
                </a:tc>
                <a:tc>
                  <a:txBody>
                    <a:bodyPr/>
                    <a:lstStyle/>
                    <a:p>
                      <a:r>
                        <a:rPr lang="en-GB" sz="1100" dirty="0"/>
                        <a:t>6. Chemistry (30%)</a:t>
                      </a:r>
                    </a:p>
                  </a:txBody>
                  <a:tcPr/>
                </a:tc>
                <a:extLst>
                  <a:ext uri="{0D108BD9-81ED-4DB2-BD59-A6C34878D82A}">
                    <a16:rowId xmlns:a16="http://schemas.microsoft.com/office/drawing/2014/main" val="4181042315"/>
                  </a:ext>
                </a:extLst>
              </a:tr>
              <a:tr h="0">
                <a:tc>
                  <a:txBody>
                    <a:bodyPr/>
                    <a:lstStyle/>
                    <a:p>
                      <a:r>
                        <a:rPr lang="en-GB" sz="1100" dirty="0"/>
                        <a:t>7. None of these (12%)</a:t>
                      </a:r>
                    </a:p>
                  </a:txBody>
                  <a:tcPr/>
                </a:tc>
                <a:tc>
                  <a:txBody>
                    <a:bodyPr/>
                    <a:lstStyle/>
                    <a:p>
                      <a:r>
                        <a:rPr lang="en-GB" sz="1100" dirty="0"/>
                        <a:t>7. None of these (14%)</a:t>
                      </a:r>
                    </a:p>
                  </a:txBody>
                  <a:tcPr/>
                </a:tc>
                <a:extLst>
                  <a:ext uri="{0D108BD9-81ED-4DB2-BD59-A6C34878D82A}">
                    <a16:rowId xmlns:a16="http://schemas.microsoft.com/office/drawing/2014/main" val="2289671636"/>
                  </a:ext>
                </a:extLst>
              </a:tr>
            </a:tbl>
          </a:graphicData>
        </a:graphic>
      </p:graphicFrame>
      <p:sp>
        <p:nvSpPr>
          <p:cNvPr id="7" name="TextBox 6">
            <a:extLst>
              <a:ext uri="{FF2B5EF4-FFF2-40B4-BE49-F238E27FC236}">
                <a16:creationId xmlns:a16="http://schemas.microsoft.com/office/drawing/2014/main" id="{8F6C3599-DA00-DEA2-C482-C5231FF96CF9}"/>
              </a:ext>
            </a:extLst>
          </p:cNvPr>
          <p:cNvSpPr txBox="1"/>
          <p:nvPr/>
        </p:nvSpPr>
        <p:spPr>
          <a:xfrm>
            <a:off x="2162710" y="9088909"/>
            <a:ext cx="4621927" cy="553998"/>
          </a:xfrm>
          <a:prstGeom prst="rect">
            <a:avLst/>
          </a:prstGeom>
          <a:noFill/>
        </p:spPr>
        <p:txBody>
          <a:bodyPr wrap="square" rtlCol="0">
            <a:spAutoFit/>
          </a:bodyPr>
          <a:lstStyle/>
          <a:p>
            <a:r>
              <a:rPr lang="en-GB" sz="1000" dirty="0"/>
              <a:t>10. EngineeringUK. (2022). </a:t>
            </a:r>
            <a:r>
              <a:rPr lang="en-GB" sz="1000" i="1" dirty="0"/>
              <a:t>Secondary Education Excel Resource.</a:t>
            </a:r>
            <a:r>
              <a:rPr lang="en-GB" sz="1000" dirty="0"/>
              <a:t> </a:t>
            </a:r>
            <a:r>
              <a:rPr lang="en-GB" sz="1000" dirty="0">
                <a:hlinkClick r:id="rId4"/>
              </a:rPr>
              <a:t>https://www.engineeringuk.com/research-policy/educational-pathways-into-engineering/secondary-pathways-into-engineering/</a:t>
            </a:r>
            <a:r>
              <a:rPr lang="en-GB" sz="1000" dirty="0"/>
              <a:t> </a:t>
            </a:r>
          </a:p>
        </p:txBody>
      </p:sp>
    </p:spTree>
    <p:extLst>
      <p:ext uri="{BB962C8B-B14F-4D97-AF65-F5344CB8AC3E}">
        <p14:creationId xmlns:p14="http://schemas.microsoft.com/office/powerpoint/2010/main" val="1999915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EEFAA33-E8A9-0E93-692F-690AFF3EED78}"/>
              </a:ext>
            </a:extLst>
          </p:cNvPr>
          <p:cNvSpPr txBox="1"/>
          <p:nvPr/>
        </p:nvSpPr>
        <p:spPr>
          <a:xfrm>
            <a:off x="680368" y="5451651"/>
            <a:ext cx="5842476" cy="9325630"/>
          </a:xfrm>
          <a:prstGeom prst="rect">
            <a:avLst/>
          </a:prstGeom>
          <a:noFill/>
        </p:spPr>
        <p:txBody>
          <a:bodyPr wrap="square" numCol="2" spcCol="360000">
            <a:spAutoFit/>
          </a:bodyPr>
          <a:lstStyle/>
          <a:p>
            <a:pPr defTabSz="417925">
              <a:defRPr/>
            </a:pPr>
            <a:r>
              <a:rPr lang="en-GB" sz="1200" dirty="0">
                <a:solidFill>
                  <a:srgbClr val="000000"/>
                </a:solidFill>
              </a:rPr>
              <a:t>A logistic regression showed that when holding all other variables constant, STEM engagement, ethnicity and gender remain significant predictors of wanting to do more STEM activities after taking part in Big Bang at School. </a:t>
            </a:r>
          </a:p>
          <a:p>
            <a:pPr defTabSz="417925">
              <a:defRPr/>
            </a:pPr>
            <a:endParaRPr lang="en-GB" sz="1200" dirty="0">
              <a:solidFill>
                <a:srgbClr val="000000"/>
              </a:solidFill>
            </a:endParaRPr>
          </a:p>
          <a:p>
            <a:pPr defTabSz="417925">
              <a:defRPr/>
            </a:pPr>
            <a:r>
              <a:rPr lang="en-GB" sz="1200" dirty="0">
                <a:solidFill>
                  <a:srgbClr val="000000"/>
                </a:solidFill>
              </a:rPr>
              <a:t>Students who reported </a:t>
            </a:r>
            <a:r>
              <a:rPr lang="en-GB" sz="1200" b="1" dirty="0">
                <a:solidFill>
                  <a:srgbClr val="000000"/>
                </a:solidFill>
              </a:rPr>
              <a:t>high STEM engagement </a:t>
            </a:r>
            <a:r>
              <a:rPr lang="en-GB" sz="1200" dirty="0">
                <a:solidFill>
                  <a:srgbClr val="000000"/>
                </a:solidFill>
              </a:rPr>
              <a:t>prior to Big Bang at School were </a:t>
            </a:r>
            <a:r>
              <a:rPr lang="en-GB" sz="1200" b="1" dirty="0">
                <a:solidFill>
                  <a:srgbClr val="000000"/>
                </a:solidFill>
              </a:rPr>
              <a:t>nearly three times as likely </a:t>
            </a:r>
            <a:r>
              <a:rPr lang="en-GB" sz="1200" dirty="0">
                <a:solidFill>
                  <a:srgbClr val="000000"/>
                </a:solidFill>
              </a:rPr>
              <a:t>than those reporting low STEM engagement to say that the programme made them want to do more STEM activities (OR = 2.89, 95%CI 1.88-4.45, p&lt;0.05). </a:t>
            </a: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r>
              <a:rPr lang="en-GB" sz="1200" b="1" dirty="0">
                <a:solidFill>
                  <a:srgbClr val="000000"/>
                </a:solidFill>
              </a:rPr>
              <a:t>Asian students </a:t>
            </a:r>
            <a:r>
              <a:rPr lang="en-GB" sz="1200" dirty="0">
                <a:solidFill>
                  <a:srgbClr val="000000"/>
                </a:solidFill>
              </a:rPr>
              <a:t>were over </a:t>
            </a:r>
            <a:r>
              <a:rPr lang="en-GB" sz="1200" b="1" dirty="0">
                <a:solidFill>
                  <a:srgbClr val="000000"/>
                </a:solidFill>
              </a:rPr>
              <a:t>twice as likely to want to do more STEM activities after Big Bang at School </a:t>
            </a:r>
            <a:r>
              <a:rPr lang="en-GB" sz="1200" dirty="0">
                <a:solidFill>
                  <a:srgbClr val="000000"/>
                </a:solidFill>
              </a:rPr>
              <a:t>compared with white students, when other factors are controlled for (OR=2.36, 95%CI 1.59-3.50, p&lt;0.05).</a:t>
            </a:r>
            <a:endParaRPr lang="en-GB" sz="1200" dirty="0">
              <a:solidFill>
                <a:srgbClr val="000000"/>
              </a:solidFill>
              <a:highlight>
                <a:srgbClr val="FFFF00"/>
              </a:highlight>
            </a:endParaRPr>
          </a:p>
          <a:p>
            <a:pPr defTabSz="417925">
              <a:defRPr/>
            </a:pPr>
            <a:endParaRPr lang="en-GB" sz="1200" b="1" dirty="0">
              <a:solidFill>
                <a:srgbClr val="000000"/>
              </a:solidFill>
            </a:endParaRPr>
          </a:p>
          <a:p>
            <a:pPr defTabSz="417925">
              <a:defRPr/>
            </a:pPr>
            <a:r>
              <a:rPr lang="en-GB" sz="1200" dirty="0">
                <a:solidFill>
                  <a:srgbClr val="000000"/>
                </a:solidFill>
              </a:rPr>
              <a:t>Holding all other factors constant, </a:t>
            </a:r>
            <a:r>
              <a:rPr lang="en-GB" sz="1200" b="1" dirty="0">
                <a:solidFill>
                  <a:srgbClr val="000000"/>
                </a:solidFill>
              </a:rPr>
              <a:t>male students </a:t>
            </a:r>
            <a:r>
              <a:rPr lang="en-GB" sz="1200" dirty="0">
                <a:solidFill>
                  <a:srgbClr val="000000"/>
                </a:solidFill>
              </a:rPr>
              <a:t>were about </a:t>
            </a:r>
            <a:r>
              <a:rPr lang="en-GB" sz="1200" b="1" dirty="0">
                <a:solidFill>
                  <a:srgbClr val="000000"/>
                </a:solidFill>
              </a:rPr>
              <a:t>three times as likely to agree the programme made them want to do more STEM activities </a:t>
            </a:r>
            <a:r>
              <a:rPr lang="en-GB" sz="1200" dirty="0">
                <a:solidFill>
                  <a:srgbClr val="000000"/>
                </a:solidFill>
              </a:rPr>
              <a:t>compared to female students,</a:t>
            </a:r>
            <a:r>
              <a:rPr lang="en-GB" sz="1200" b="1" dirty="0">
                <a:solidFill>
                  <a:srgbClr val="000000"/>
                </a:solidFill>
              </a:rPr>
              <a:t> </a:t>
            </a:r>
            <a:r>
              <a:rPr lang="en-GB" sz="1200" dirty="0">
                <a:solidFill>
                  <a:srgbClr val="000000"/>
                </a:solidFill>
              </a:rPr>
              <a:t>(OR=3.02, 95%CI 1.79-5.12 p&lt;0.05). </a:t>
            </a: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p:txBody>
      </p:sp>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414613"/>
            <a:ext cx="5924952" cy="1096504"/>
          </a:xfrm>
          <a:prstGeom prst="rect">
            <a:avLst/>
          </a:prstGeom>
        </p:spPr>
        <p:txBody>
          <a:bodyPr/>
          <a:lstStyle/>
          <a:p>
            <a:pPr marL="0" indent="0">
              <a:lnSpc>
                <a:spcPct val="100000"/>
              </a:lnSpc>
              <a:spcBef>
                <a:spcPts val="0"/>
              </a:spcBef>
              <a:buNone/>
              <a:defRPr/>
            </a:pPr>
            <a:r>
              <a:rPr lang="en-GB" sz="1400" b="1" dirty="0">
                <a:solidFill>
                  <a:srgbClr val="000000"/>
                </a:solidFill>
              </a:rPr>
              <a:t>Big Bang at School aims to inspire students towards further STEM study and careers. In the short-term, however, inspiring students may be more likely to affect their immediate interest in STEM activities. We asked students whether the programme made them want to do more STEM related activities.</a:t>
            </a:r>
          </a:p>
        </p:txBody>
      </p:sp>
      <p:pic>
        <p:nvPicPr>
          <p:cNvPr id="4" name="Picture 3" descr="A picture containing text, clipart&#10;&#10;Description automatically generated">
            <a:extLst>
              <a:ext uri="{FF2B5EF4-FFF2-40B4-BE49-F238E27FC236}">
                <a16:creationId xmlns:a16="http://schemas.microsoft.com/office/drawing/2014/main" id="{C8CBDAFB-02BD-F980-B20E-44C4CB25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881F0CD-8EAA-085E-756A-A9074335E103}"/>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Inspiring students</a:t>
            </a:r>
          </a:p>
        </p:txBody>
      </p:sp>
      <p:sp>
        <p:nvSpPr>
          <p:cNvPr id="2" name="TextBox 1">
            <a:extLst>
              <a:ext uri="{FF2B5EF4-FFF2-40B4-BE49-F238E27FC236}">
                <a16:creationId xmlns:a16="http://schemas.microsoft.com/office/drawing/2014/main" id="{7A002A4E-4475-7C85-374B-F4C698151394}"/>
              </a:ext>
            </a:extLst>
          </p:cNvPr>
          <p:cNvSpPr txBox="1"/>
          <p:nvPr/>
        </p:nvSpPr>
        <p:spPr>
          <a:xfrm>
            <a:off x="885482" y="3045591"/>
            <a:ext cx="2273975" cy="1754326"/>
          </a:xfrm>
          <a:prstGeom prst="rect">
            <a:avLst/>
          </a:prstGeom>
          <a:noFill/>
          <a:ln w="38100">
            <a:noFill/>
          </a:ln>
        </p:spPr>
        <p:txBody>
          <a:bodyPr wrap="square" numCol="1"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44%</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students</a:t>
            </a:r>
          </a:p>
          <a:p>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agreed that Big Bang at School had made them want to do more STEM activities.</a:t>
            </a:r>
          </a:p>
          <a:p>
            <a:endParaRPr lang="en-GB" sz="1600" b="1" dirty="0">
              <a:solidFill>
                <a:schemeClr val="accent6">
                  <a:lumMod val="75000"/>
                </a:schemeClr>
              </a:solidFill>
              <a:latin typeface="+mj-lt"/>
              <a:ea typeface="Calibri" panose="020F0502020204030204" pitchFamily="34" charset="0"/>
              <a:cs typeface="Times New Roman" panose="02020603050405020304" pitchFamily="18" charset="0"/>
            </a:endParaRPr>
          </a:p>
        </p:txBody>
      </p:sp>
      <p:graphicFrame>
        <p:nvGraphicFramePr>
          <p:cNvPr id="6" name="Chart 5">
            <a:extLst>
              <a:ext uri="{FF2B5EF4-FFF2-40B4-BE49-F238E27FC236}">
                <a16:creationId xmlns:a16="http://schemas.microsoft.com/office/drawing/2014/main" id="{603C1891-5C5C-0CDD-BF76-8CB11B942D8A}"/>
              </a:ext>
            </a:extLst>
          </p:cNvPr>
          <p:cNvGraphicFramePr>
            <a:graphicFrameLocks/>
          </p:cNvGraphicFramePr>
          <p:nvPr>
            <p:extLst>
              <p:ext uri="{D42A27DB-BD31-4B8C-83A1-F6EECF244321}">
                <p14:modId xmlns:p14="http://schemas.microsoft.com/office/powerpoint/2010/main" val="1908372572"/>
              </p:ext>
            </p:extLst>
          </p:nvPr>
        </p:nvGraphicFramePr>
        <p:xfrm>
          <a:off x="3236867" y="2511117"/>
          <a:ext cx="3285977" cy="294053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58046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255674"/>
            <a:ext cx="5760000" cy="1096504"/>
          </a:xfrm>
          <a:prstGeom prst="rect">
            <a:avLst/>
          </a:prstGeom>
        </p:spPr>
        <p:txBody>
          <a:bodyPr/>
          <a:lstStyle/>
          <a:p>
            <a:pPr marL="0" indent="0">
              <a:lnSpc>
                <a:spcPct val="100000"/>
              </a:lnSpc>
              <a:spcBef>
                <a:spcPts val="0"/>
              </a:spcBef>
              <a:buNone/>
              <a:defRPr/>
            </a:pPr>
            <a:r>
              <a:rPr lang="en-GB" sz="1400" b="1" dirty="0">
                <a:solidFill>
                  <a:srgbClr val="000000"/>
                </a:solidFill>
              </a:rPr>
              <a:t>For students who may have been inspired to consider a career in STEM, finding out more about how to pursue this is an important next step. We asked students whether Big Bang at School made them want to find out more about a career in STEM. </a:t>
            </a:r>
          </a:p>
        </p:txBody>
      </p:sp>
      <p:pic>
        <p:nvPicPr>
          <p:cNvPr id="4" name="Picture 3" descr="A picture containing text, clipart&#10;&#10;Description automatically generated">
            <a:extLst>
              <a:ext uri="{FF2B5EF4-FFF2-40B4-BE49-F238E27FC236}">
                <a16:creationId xmlns:a16="http://schemas.microsoft.com/office/drawing/2014/main" id="{C8CBDAFB-02BD-F980-B20E-44C4CB25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881F0CD-8EAA-085E-756A-A9074335E103}"/>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Inspiring students</a:t>
            </a:r>
          </a:p>
        </p:txBody>
      </p:sp>
      <p:sp>
        <p:nvSpPr>
          <p:cNvPr id="2" name="TextBox 1">
            <a:extLst>
              <a:ext uri="{FF2B5EF4-FFF2-40B4-BE49-F238E27FC236}">
                <a16:creationId xmlns:a16="http://schemas.microsoft.com/office/drawing/2014/main" id="{7A002A4E-4475-7C85-374B-F4C698151394}"/>
              </a:ext>
            </a:extLst>
          </p:cNvPr>
          <p:cNvSpPr txBox="1"/>
          <p:nvPr/>
        </p:nvSpPr>
        <p:spPr>
          <a:xfrm>
            <a:off x="3825292" y="5232498"/>
            <a:ext cx="2483708" cy="1754326"/>
          </a:xfrm>
          <a:prstGeom prst="rect">
            <a:avLst/>
          </a:prstGeom>
          <a:noFill/>
          <a:ln w="38100">
            <a:noFill/>
          </a:ln>
        </p:spPr>
        <p:txBody>
          <a:bodyPr wrap="square" numCol="1"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30%</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students agreed that Big Bang at School had made them want to find out more about a career in STEM.</a:t>
            </a:r>
          </a:p>
          <a:p>
            <a:endParaRPr lang="en-GB" sz="1600" b="1" dirty="0">
              <a:solidFill>
                <a:schemeClr val="accent6">
                  <a:lumMod val="75000"/>
                </a:schemeClr>
              </a:solidFill>
              <a:latin typeface="+mj-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EEFAA33-E8A9-0E93-692F-690AFF3EED78}"/>
              </a:ext>
            </a:extLst>
          </p:cNvPr>
          <p:cNvSpPr txBox="1"/>
          <p:nvPr/>
        </p:nvSpPr>
        <p:spPr>
          <a:xfrm>
            <a:off x="432816" y="2511117"/>
            <a:ext cx="5760000" cy="5632311"/>
          </a:xfrm>
          <a:prstGeom prst="rect">
            <a:avLst/>
          </a:prstGeom>
          <a:noFill/>
        </p:spPr>
        <p:txBody>
          <a:bodyPr wrap="square" numCol="2" spcCol="360000">
            <a:spAutoFit/>
          </a:bodyPr>
          <a:lstStyle/>
          <a:p>
            <a:pPr defTabSz="417925">
              <a:defRPr/>
            </a:pPr>
            <a:r>
              <a:rPr lang="en-GB" sz="1200" dirty="0">
                <a:solidFill>
                  <a:srgbClr val="000000"/>
                </a:solidFill>
              </a:rPr>
              <a:t>Following a logistic regression, having  high STEM engagement, ethnicity and gender remain significant predictors of wanting to find out more about STEM careers after participating in Big Bang at School. </a:t>
            </a:r>
          </a:p>
          <a:p>
            <a:pPr defTabSz="417925">
              <a:defRPr/>
            </a:pPr>
            <a:endParaRPr lang="en-GB" sz="1200" dirty="0">
              <a:solidFill>
                <a:srgbClr val="000000"/>
              </a:solidFill>
            </a:endParaRPr>
          </a:p>
          <a:p>
            <a:pPr defTabSz="417925">
              <a:defRPr/>
            </a:pPr>
            <a:r>
              <a:rPr lang="en-GB" sz="1200" dirty="0">
                <a:solidFill>
                  <a:srgbClr val="000000"/>
                </a:solidFill>
              </a:rPr>
              <a:t>Holding all other variables constant, </a:t>
            </a:r>
            <a:r>
              <a:rPr lang="en-GB" sz="1200" b="1" dirty="0">
                <a:solidFill>
                  <a:srgbClr val="000000"/>
                </a:solidFill>
              </a:rPr>
              <a:t>male students were about two times as likely </a:t>
            </a:r>
            <a:r>
              <a:rPr lang="en-GB" sz="1200" dirty="0">
                <a:solidFill>
                  <a:srgbClr val="000000"/>
                </a:solidFill>
              </a:rPr>
              <a:t>to want to find out more about STEM careers, compared to female students</a:t>
            </a:r>
            <a:r>
              <a:rPr lang="en-GB" sz="1200" b="1" dirty="0">
                <a:solidFill>
                  <a:srgbClr val="000000"/>
                </a:solidFill>
              </a:rPr>
              <a:t> </a:t>
            </a:r>
            <a:r>
              <a:rPr lang="en-GB" sz="1200" dirty="0">
                <a:solidFill>
                  <a:srgbClr val="000000"/>
                </a:solidFill>
              </a:rPr>
              <a:t>(OR = 2.03, 95%CI 1.23, 3.35, p&lt;.05). </a:t>
            </a:r>
          </a:p>
          <a:p>
            <a:pPr defTabSz="417925">
              <a:defRPr/>
            </a:pPr>
            <a:endParaRPr lang="en-GB" sz="1200" dirty="0">
              <a:solidFill>
                <a:srgbClr val="000000"/>
              </a:solidFill>
            </a:endParaRPr>
          </a:p>
          <a:p>
            <a:pPr defTabSz="417925">
              <a:defRPr/>
            </a:pPr>
            <a:r>
              <a:rPr lang="en-GB" sz="1200" dirty="0">
                <a:solidFill>
                  <a:srgbClr val="000000"/>
                </a:solidFill>
              </a:rPr>
              <a:t>Students categorised as having </a:t>
            </a:r>
            <a:r>
              <a:rPr lang="en-GB" sz="1200" b="1" dirty="0">
                <a:solidFill>
                  <a:srgbClr val="000000"/>
                </a:solidFill>
              </a:rPr>
              <a:t>high STEM engagement were 76% more likely than those with low STEM engagement to want to find out more about STEM careers</a:t>
            </a:r>
            <a:r>
              <a:rPr lang="en-GB" sz="1200" dirty="0">
                <a:solidFill>
                  <a:srgbClr val="000000"/>
                </a:solidFill>
              </a:rPr>
              <a:t>, when other all other factors are controlled for</a:t>
            </a:r>
            <a:r>
              <a:rPr lang="en-GB" sz="1200" b="1" dirty="0">
                <a:solidFill>
                  <a:srgbClr val="000000"/>
                </a:solidFill>
              </a:rPr>
              <a:t> </a:t>
            </a:r>
            <a:r>
              <a:rPr lang="en-GB" sz="1200" dirty="0">
                <a:solidFill>
                  <a:srgbClr val="000000"/>
                </a:solidFill>
              </a:rPr>
              <a:t>(OR = 1.76, 95%CI 1.12- 2.78, p=0.01). </a:t>
            </a:r>
          </a:p>
          <a:p>
            <a:pPr defTabSz="417925">
              <a:defRPr/>
            </a:pPr>
            <a:endParaRPr lang="en-GB" sz="1200" dirty="0">
              <a:solidFill>
                <a:srgbClr val="000000"/>
              </a:solidFill>
            </a:endParaRPr>
          </a:p>
          <a:p>
            <a:pPr defTabSz="417925">
              <a:defRPr/>
            </a:pPr>
            <a:r>
              <a:rPr lang="en-GB" sz="1200" b="1" dirty="0">
                <a:solidFill>
                  <a:srgbClr val="000000"/>
                </a:solidFill>
              </a:rPr>
              <a:t>Asian students were nearly two and a half times as likely as white students to want to find out more about STEM careers</a:t>
            </a:r>
            <a:r>
              <a:rPr lang="en-GB" sz="1200" dirty="0">
                <a:solidFill>
                  <a:srgbClr val="000000"/>
                </a:solidFill>
              </a:rPr>
              <a:t>, when other factors are controlled for (OR=2.36, 95%CI 1.59-3.50, p&lt;0.05).</a:t>
            </a:r>
            <a:endParaRPr lang="en-GB" sz="1200" dirty="0">
              <a:solidFill>
                <a:srgbClr val="000000"/>
              </a:solidFill>
              <a:highlight>
                <a:srgbClr val="FFFF00"/>
              </a:highlight>
            </a:endParaRPr>
          </a:p>
          <a:p>
            <a:pPr defTabSz="417925">
              <a:defRPr/>
            </a:pPr>
            <a:endParaRPr lang="en-GB" sz="1200" dirty="0">
              <a:solidFill>
                <a:srgbClr val="000000"/>
              </a:solidFill>
            </a:endParaRPr>
          </a:p>
        </p:txBody>
      </p:sp>
      <p:graphicFrame>
        <p:nvGraphicFramePr>
          <p:cNvPr id="6" name="Chart 5">
            <a:extLst>
              <a:ext uri="{FF2B5EF4-FFF2-40B4-BE49-F238E27FC236}">
                <a16:creationId xmlns:a16="http://schemas.microsoft.com/office/drawing/2014/main" id="{B6C672F9-A32D-68B5-5106-5FB7625781EB}"/>
              </a:ext>
            </a:extLst>
          </p:cNvPr>
          <p:cNvGraphicFramePr>
            <a:graphicFrameLocks/>
          </p:cNvGraphicFramePr>
          <p:nvPr>
            <p:extLst>
              <p:ext uri="{D42A27DB-BD31-4B8C-83A1-F6EECF244321}">
                <p14:modId xmlns:p14="http://schemas.microsoft.com/office/powerpoint/2010/main" val="3332521354"/>
              </p:ext>
            </p:extLst>
          </p:nvPr>
        </p:nvGraphicFramePr>
        <p:xfrm>
          <a:off x="3121152" y="2511117"/>
          <a:ext cx="3304032" cy="281381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700C3C30-E54D-F85C-313B-26D076AA11AC}"/>
              </a:ext>
            </a:extLst>
          </p:cNvPr>
          <p:cNvGraphicFramePr>
            <a:graphicFrameLocks/>
          </p:cNvGraphicFramePr>
          <p:nvPr>
            <p:extLst>
              <p:ext uri="{D42A27DB-BD31-4B8C-83A1-F6EECF244321}">
                <p14:modId xmlns:p14="http://schemas.microsoft.com/office/powerpoint/2010/main" val="3238571674"/>
              </p:ext>
            </p:extLst>
          </p:nvPr>
        </p:nvGraphicFramePr>
        <p:xfrm>
          <a:off x="3047475" y="2489298"/>
          <a:ext cx="3592285"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93349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463461" y="1306637"/>
            <a:ext cx="6067934" cy="1096504"/>
          </a:xfrm>
          <a:prstGeom prst="rect">
            <a:avLst/>
          </a:prstGeom>
        </p:spPr>
        <p:txBody>
          <a:bodyPr/>
          <a:lstStyle/>
          <a:p>
            <a:pPr marL="0" indent="0">
              <a:lnSpc>
                <a:spcPct val="100000"/>
              </a:lnSpc>
              <a:spcBef>
                <a:spcPts val="0"/>
              </a:spcBef>
              <a:buNone/>
              <a:defRPr/>
            </a:pPr>
            <a:r>
              <a:rPr lang="en-GB" sz="1400" b="1" dirty="0">
                <a:solidFill>
                  <a:srgbClr val="000000"/>
                </a:solidFill>
              </a:rPr>
              <a:t>We asked students how interested they are in a career in science, engineering or technology related fields. For the purposes of the regression, we looked at students who were interested in any of those STEM careers in contrast with those who said they were not interested in any.</a:t>
            </a:r>
          </a:p>
        </p:txBody>
      </p:sp>
      <p:pic>
        <p:nvPicPr>
          <p:cNvPr id="4" name="Picture 3" descr="A picture containing text, clipart&#10;&#10;Description automatically generated">
            <a:extLst>
              <a:ext uri="{FF2B5EF4-FFF2-40B4-BE49-F238E27FC236}">
                <a16:creationId xmlns:a16="http://schemas.microsoft.com/office/drawing/2014/main" id="{C8CBDAFB-02BD-F980-B20E-44C4CB25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113434"/>
            <a:ext cx="1800000" cy="586575"/>
          </a:xfrm>
          <a:prstGeom prst="rect">
            <a:avLst/>
          </a:prstGeom>
        </p:spPr>
      </p:pic>
      <p:sp>
        <p:nvSpPr>
          <p:cNvPr id="5" name="Title 1">
            <a:extLst>
              <a:ext uri="{FF2B5EF4-FFF2-40B4-BE49-F238E27FC236}">
                <a16:creationId xmlns:a16="http://schemas.microsoft.com/office/drawing/2014/main" id="{F881F0CD-8EAA-085E-756A-A9074335E103}"/>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Inspiring students</a:t>
            </a:r>
          </a:p>
        </p:txBody>
      </p:sp>
      <p:sp>
        <p:nvSpPr>
          <p:cNvPr id="2" name="TextBox 1">
            <a:extLst>
              <a:ext uri="{FF2B5EF4-FFF2-40B4-BE49-F238E27FC236}">
                <a16:creationId xmlns:a16="http://schemas.microsoft.com/office/drawing/2014/main" id="{7A002A4E-4475-7C85-374B-F4C698151394}"/>
              </a:ext>
            </a:extLst>
          </p:cNvPr>
          <p:cNvSpPr txBox="1"/>
          <p:nvPr/>
        </p:nvSpPr>
        <p:spPr>
          <a:xfrm>
            <a:off x="659900" y="2403141"/>
            <a:ext cx="2668091" cy="1508105"/>
          </a:xfrm>
          <a:prstGeom prst="rect">
            <a:avLst/>
          </a:prstGeom>
          <a:noFill/>
          <a:ln w="38100">
            <a:noFill/>
          </a:ln>
        </p:spPr>
        <p:txBody>
          <a:bodyPr wrap="square" numCol="1"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62%</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of students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said that they were interested in a career in at least one of science, technology and engineering.</a:t>
            </a:r>
          </a:p>
        </p:txBody>
      </p:sp>
      <p:sp>
        <p:nvSpPr>
          <p:cNvPr id="9" name="TextBox 8">
            <a:extLst>
              <a:ext uri="{FF2B5EF4-FFF2-40B4-BE49-F238E27FC236}">
                <a16:creationId xmlns:a16="http://schemas.microsoft.com/office/drawing/2014/main" id="{2EEFAA33-E8A9-0E93-692F-690AFF3EED78}"/>
              </a:ext>
            </a:extLst>
          </p:cNvPr>
          <p:cNvSpPr txBox="1"/>
          <p:nvPr/>
        </p:nvSpPr>
        <p:spPr>
          <a:xfrm>
            <a:off x="556863" y="3991362"/>
            <a:ext cx="5946290" cy="6186309"/>
          </a:xfrm>
          <a:prstGeom prst="rect">
            <a:avLst/>
          </a:prstGeom>
          <a:noFill/>
        </p:spPr>
        <p:txBody>
          <a:bodyPr wrap="square" numCol="2" spcCol="360000">
            <a:spAutoFit/>
          </a:bodyPr>
          <a:lstStyle/>
          <a:p>
            <a:pPr defTabSz="417925">
              <a:defRPr/>
            </a:pPr>
            <a:r>
              <a:rPr lang="en-GB" sz="1200" dirty="0">
                <a:solidFill>
                  <a:srgbClr val="000000"/>
                </a:solidFill>
              </a:rPr>
              <a:t>A logistic regression identified a number of student characteristics that were found to predict the likelihood that a student would report being interested in engineering, when controlling for other factors.</a:t>
            </a:r>
          </a:p>
          <a:p>
            <a:pPr defTabSz="417925">
              <a:defRPr/>
            </a:pPr>
            <a:endParaRPr lang="en-GB" sz="1200" dirty="0">
              <a:solidFill>
                <a:srgbClr val="000000"/>
              </a:solidFill>
            </a:endParaRPr>
          </a:p>
          <a:p>
            <a:pPr marL="171450" indent="-171450" defTabSz="417925">
              <a:buFont typeface="Arial" panose="020B0604020202020204" pitchFamily="34" charset="0"/>
              <a:buChar char="•"/>
              <a:defRPr/>
            </a:pPr>
            <a:r>
              <a:rPr lang="en-GB" sz="1200" b="1" dirty="0">
                <a:solidFill>
                  <a:srgbClr val="000000"/>
                </a:solidFill>
              </a:rPr>
              <a:t>High STEM engagement was found to increase </a:t>
            </a:r>
            <a:r>
              <a:rPr lang="en-GB" sz="1200" dirty="0">
                <a:solidFill>
                  <a:srgbClr val="000000"/>
                </a:solidFill>
              </a:rPr>
              <a:t>the odds of being interested in a career in at least one of science, technology and engineering by </a:t>
            </a:r>
            <a:r>
              <a:rPr lang="en-GB" sz="1200" b="1" dirty="0">
                <a:solidFill>
                  <a:srgbClr val="000000"/>
                </a:solidFill>
              </a:rPr>
              <a:t>over 5 times </a:t>
            </a:r>
            <a:r>
              <a:rPr lang="en-GB" sz="1200" dirty="0">
                <a:solidFill>
                  <a:srgbClr val="000000"/>
                </a:solidFill>
              </a:rPr>
              <a:t>compared with students with low prior STEM engagement (OR = 5.18, 95%CI 3.24-8.28, 9.93, p&lt;.05). </a:t>
            </a:r>
          </a:p>
          <a:p>
            <a:pPr defTabSz="417925">
              <a:defRPr/>
            </a:pPr>
            <a:endParaRPr lang="en-GB" sz="600" dirty="0">
              <a:solidFill>
                <a:srgbClr val="000000"/>
              </a:solidFill>
            </a:endParaRPr>
          </a:p>
          <a:p>
            <a:pPr marL="171450" indent="-171450" defTabSz="417925">
              <a:buFont typeface="Arial" panose="020B0604020202020204" pitchFamily="34" charset="0"/>
              <a:buChar char="•"/>
              <a:defRPr/>
            </a:pPr>
            <a:r>
              <a:rPr lang="en-GB" sz="1200" b="1" dirty="0">
                <a:solidFill>
                  <a:srgbClr val="000000"/>
                </a:solidFill>
              </a:rPr>
              <a:t>Medium STEM engagement increased </a:t>
            </a:r>
            <a:r>
              <a:rPr lang="en-GB" sz="1200" dirty="0">
                <a:solidFill>
                  <a:srgbClr val="000000"/>
                </a:solidFill>
              </a:rPr>
              <a:t>the odds of being interested by more than 2 times compared with students with low prior STEM engagement</a:t>
            </a:r>
            <a:r>
              <a:rPr lang="en-GB" sz="1200" b="1" dirty="0">
                <a:solidFill>
                  <a:srgbClr val="000000"/>
                </a:solidFill>
              </a:rPr>
              <a:t> </a:t>
            </a:r>
            <a:r>
              <a:rPr lang="fr-FR" sz="1200" dirty="0">
                <a:solidFill>
                  <a:srgbClr val="000000"/>
                </a:solidFill>
              </a:rPr>
              <a:t>(OR = 2.31, 95%CI 1.53-3.49 p&lt;.05).</a:t>
            </a:r>
          </a:p>
          <a:p>
            <a:pPr defTabSz="417925">
              <a:defRPr/>
            </a:pPr>
            <a:endParaRPr lang="fr-FR" sz="600" dirty="0">
              <a:solidFill>
                <a:srgbClr val="000000"/>
              </a:solidFill>
            </a:endParaRPr>
          </a:p>
          <a:p>
            <a:pPr marL="171450" indent="-171450" defTabSz="417925">
              <a:buFont typeface="Arial" panose="020B0604020202020204" pitchFamily="34" charset="0"/>
              <a:buChar char="•"/>
              <a:defRPr/>
            </a:pPr>
            <a:r>
              <a:rPr lang="en-GB" sz="1200" b="1" dirty="0">
                <a:solidFill>
                  <a:srgbClr val="000000"/>
                </a:solidFill>
              </a:rPr>
              <a:t>Knowing</a:t>
            </a:r>
            <a:r>
              <a:rPr lang="fr-FR" sz="1200" b="1" dirty="0">
                <a:solidFill>
                  <a:srgbClr val="000000"/>
                </a:solidFill>
              </a:rPr>
              <a:t> </a:t>
            </a:r>
            <a:r>
              <a:rPr lang="en-GB" sz="1200" b="1" dirty="0">
                <a:solidFill>
                  <a:srgbClr val="000000"/>
                </a:solidFill>
              </a:rPr>
              <a:t>someone in a STEM career increased the odds by around </a:t>
            </a:r>
            <a:r>
              <a:rPr lang="fr-FR" sz="1200" b="1" dirty="0">
                <a:solidFill>
                  <a:srgbClr val="000000"/>
                </a:solidFill>
              </a:rPr>
              <a:t>44% </a:t>
            </a:r>
            <a:r>
              <a:rPr lang="en-GB" sz="1200" dirty="0">
                <a:solidFill>
                  <a:srgbClr val="000000"/>
                </a:solidFill>
              </a:rPr>
              <a:t>(OR = 1.44, 95%CI 1.00-2.07, p&lt;0.05). </a:t>
            </a: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b="1" dirty="0">
              <a:solidFill>
                <a:srgbClr val="000000"/>
              </a:solidFill>
            </a:endParaRPr>
          </a:p>
          <a:p>
            <a:pPr defTabSz="417925">
              <a:defRPr/>
            </a:pPr>
            <a:endParaRPr lang="en-GB" sz="1200" b="1" dirty="0">
              <a:solidFill>
                <a:srgbClr val="000000"/>
              </a:solidFill>
            </a:endParaRPr>
          </a:p>
          <a:p>
            <a:pPr defTabSz="417925">
              <a:defRPr/>
            </a:pPr>
            <a:endParaRPr lang="en-GB" sz="1200" b="1" dirty="0">
              <a:solidFill>
                <a:srgbClr val="000000"/>
              </a:solidFill>
            </a:endParaRPr>
          </a:p>
          <a:p>
            <a:pPr defTabSz="417925">
              <a:defRPr/>
            </a:pPr>
            <a:endParaRPr lang="en-GB" sz="1200" b="1" dirty="0">
              <a:solidFill>
                <a:srgbClr val="000000"/>
              </a:solidFill>
            </a:endParaRPr>
          </a:p>
          <a:p>
            <a:pPr marL="171450" indent="-171450" defTabSz="417925">
              <a:buFont typeface="Arial" panose="020B0604020202020204" pitchFamily="34" charset="0"/>
              <a:buChar char="•"/>
              <a:defRPr/>
            </a:pPr>
            <a:endParaRPr lang="en-GB" sz="1200" b="1" dirty="0">
              <a:solidFill>
                <a:srgbClr val="000000"/>
              </a:solidFill>
            </a:endParaRPr>
          </a:p>
          <a:p>
            <a:pPr marL="171450" indent="-171450" defTabSz="417925">
              <a:buFont typeface="Arial" panose="020B0604020202020204" pitchFamily="34" charset="0"/>
              <a:buChar char="•"/>
              <a:defRPr/>
            </a:pPr>
            <a:endParaRPr lang="en-GB" sz="1200" b="1" dirty="0">
              <a:solidFill>
                <a:srgbClr val="000000"/>
              </a:solidFill>
            </a:endParaRPr>
          </a:p>
          <a:p>
            <a:pPr marL="171450" indent="-171450" defTabSz="417925">
              <a:buFont typeface="Arial" panose="020B0604020202020204" pitchFamily="34" charset="0"/>
              <a:buChar char="•"/>
              <a:defRPr/>
            </a:pPr>
            <a:endParaRPr lang="en-GB" sz="1200" b="1" dirty="0">
              <a:solidFill>
                <a:srgbClr val="000000"/>
              </a:solidFill>
            </a:endParaRPr>
          </a:p>
          <a:p>
            <a:pPr marL="171450" indent="-171450" defTabSz="417925">
              <a:buFont typeface="Arial" panose="020B0604020202020204" pitchFamily="34" charset="0"/>
              <a:buChar char="•"/>
              <a:defRPr/>
            </a:pPr>
            <a:endParaRPr lang="en-GB" sz="1200" b="1" dirty="0">
              <a:solidFill>
                <a:srgbClr val="000000"/>
              </a:solidFill>
            </a:endParaRPr>
          </a:p>
          <a:p>
            <a:pPr marL="171450" indent="-171450" defTabSz="417925">
              <a:buFont typeface="Arial" panose="020B0604020202020204" pitchFamily="34" charset="0"/>
              <a:buChar char="•"/>
              <a:defRPr/>
            </a:pPr>
            <a:endParaRPr lang="en-GB" sz="1200" b="1" dirty="0">
              <a:solidFill>
                <a:srgbClr val="000000"/>
              </a:solidFill>
            </a:endParaRPr>
          </a:p>
          <a:p>
            <a:pPr marL="171450" indent="-171450" defTabSz="417925">
              <a:buFont typeface="Arial" panose="020B0604020202020204" pitchFamily="34" charset="0"/>
              <a:buChar char="•"/>
              <a:defRPr/>
            </a:pPr>
            <a:r>
              <a:rPr lang="en-GB" sz="1200" b="1" dirty="0">
                <a:solidFill>
                  <a:srgbClr val="000000"/>
                </a:solidFill>
              </a:rPr>
              <a:t>Asian students were about three times as likely as white students to be interested in a career in science, technology or engineering </a:t>
            </a:r>
            <a:r>
              <a:rPr lang="en-GB" sz="1200" dirty="0">
                <a:solidFill>
                  <a:srgbClr val="000000"/>
                </a:solidFill>
              </a:rPr>
              <a:t>(OR=3.09, 95%CI 1.99-4.13, p&lt;0.05).</a:t>
            </a:r>
          </a:p>
          <a:p>
            <a:pPr defTabSz="417925">
              <a:defRPr/>
            </a:pPr>
            <a:endParaRPr lang="en-GB" sz="600" dirty="0">
              <a:solidFill>
                <a:srgbClr val="000000"/>
              </a:solidFill>
            </a:endParaRPr>
          </a:p>
          <a:p>
            <a:pPr marL="171450" indent="-171450" defTabSz="417925">
              <a:buFont typeface="Arial" panose="020B0604020202020204" pitchFamily="34" charset="0"/>
              <a:buChar char="•"/>
              <a:defRPr/>
            </a:pPr>
            <a:r>
              <a:rPr lang="en-GB" sz="1200" b="1" dirty="0">
                <a:solidFill>
                  <a:srgbClr val="000000"/>
                </a:solidFill>
              </a:rPr>
              <a:t>Male students were nearly two and a half times as likely </a:t>
            </a:r>
            <a:r>
              <a:rPr lang="en-GB" sz="1200" dirty="0">
                <a:solidFill>
                  <a:srgbClr val="000000"/>
                </a:solidFill>
              </a:rPr>
              <a:t>as female students (OR = 2.49, 95%CI 1.38-4.48, p&lt;.05).</a:t>
            </a:r>
          </a:p>
          <a:p>
            <a:pPr defTabSz="417925">
              <a:defRPr/>
            </a:pPr>
            <a:endParaRPr lang="en-GB" sz="600" dirty="0">
              <a:solidFill>
                <a:srgbClr val="000000"/>
              </a:solidFill>
            </a:endParaRPr>
          </a:p>
          <a:p>
            <a:pPr marL="171450" indent="-171450" defTabSz="417925">
              <a:buFont typeface="Arial" panose="020B0604020202020204" pitchFamily="34" charset="0"/>
              <a:buChar char="•"/>
              <a:defRPr/>
            </a:pPr>
            <a:r>
              <a:rPr lang="en-GB" sz="1200" b="1" dirty="0">
                <a:solidFill>
                  <a:srgbClr val="000000"/>
                </a:solidFill>
              </a:rPr>
              <a:t>Students in Year 7 and 8 were around 60% less likely </a:t>
            </a:r>
            <a:r>
              <a:rPr lang="en-GB" sz="1200" dirty="0">
                <a:solidFill>
                  <a:srgbClr val="000000"/>
                </a:solidFill>
              </a:rPr>
              <a:t>as Year 9 students to be interested in science, technology or engineering career (Year 7:OR=0.62, 95%CI 0.39-0.97, p=0.04; Year 8:OR=0.61, 95%CI 0.38-0.99, 0.36, p&lt;0.05). </a:t>
            </a:r>
          </a:p>
          <a:p>
            <a:pPr defTabSz="417925">
              <a:defRPr/>
            </a:pPr>
            <a:endParaRPr lang="en-GB" sz="1200" dirty="0">
              <a:solidFill>
                <a:srgbClr val="000000"/>
              </a:solidFill>
            </a:endParaRPr>
          </a:p>
        </p:txBody>
      </p:sp>
      <p:graphicFrame>
        <p:nvGraphicFramePr>
          <p:cNvPr id="6" name="Chart 5">
            <a:extLst>
              <a:ext uri="{FF2B5EF4-FFF2-40B4-BE49-F238E27FC236}">
                <a16:creationId xmlns:a16="http://schemas.microsoft.com/office/drawing/2014/main" id="{B7BD3255-C5B7-3297-32C3-EA10143502BB}"/>
              </a:ext>
            </a:extLst>
          </p:cNvPr>
          <p:cNvGraphicFramePr>
            <a:graphicFrameLocks/>
          </p:cNvGraphicFramePr>
          <p:nvPr>
            <p:extLst>
              <p:ext uri="{D42A27DB-BD31-4B8C-83A1-F6EECF244321}">
                <p14:modId xmlns:p14="http://schemas.microsoft.com/office/powerpoint/2010/main" val="1615408019"/>
              </p:ext>
            </p:extLst>
          </p:nvPr>
        </p:nvGraphicFramePr>
        <p:xfrm>
          <a:off x="3530010" y="2239170"/>
          <a:ext cx="3001385" cy="24275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49685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6377" y="1326656"/>
            <a:ext cx="5843790" cy="1096504"/>
          </a:xfrm>
          <a:prstGeom prst="rect">
            <a:avLst/>
          </a:prstGeom>
        </p:spPr>
        <p:txBody>
          <a:bodyPr/>
          <a:lstStyle/>
          <a:p>
            <a:pPr marL="0" indent="0">
              <a:lnSpc>
                <a:spcPct val="100000"/>
              </a:lnSpc>
              <a:spcBef>
                <a:spcPts val="0"/>
              </a:spcBef>
              <a:buNone/>
              <a:defRPr/>
            </a:pPr>
            <a:r>
              <a:rPr lang="en-GB" sz="1400" b="1" dirty="0">
                <a:solidFill>
                  <a:srgbClr val="000000"/>
                </a:solidFill>
              </a:rPr>
              <a:t>For students to consider a career in engineering, they need to believe that they have the ability to succeed in their ambition, and that such a career is open to them. We asked students whether they thought they could become an engineer if they chose to.</a:t>
            </a:r>
          </a:p>
        </p:txBody>
      </p:sp>
      <p:pic>
        <p:nvPicPr>
          <p:cNvPr id="4" name="Picture 3" descr="A picture containing text, clipart&#10;&#10;Description automatically generated">
            <a:extLst>
              <a:ext uri="{FF2B5EF4-FFF2-40B4-BE49-F238E27FC236}">
                <a16:creationId xmlns:a16="http://schemas.microsoft.com/office/drawing/2014/main" id="{C8CBDAFB-02BD-F980-B20E-44C4CB25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881F0CD-8EAA-085E-756A-A9074335E103}"/>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Empowering students</a:t>
            </a:r>
          </a:p>
        </p:txBody>
      </p:sp>
      <p:sp>
        <p:nvSpPr>
          <p:cNvPr id="2" name="TextBox 1">
            <a:extLst>
              <a:ext uri="{FF2B5EF4-FFF2-40B4-BE49-F238E27FC236}">
                <a16:creationId xmlns:a16="http://schemas.microsoft.com/office/drawing/2014/main" id="{7A002A4E-4475-7C85-374B-F4C698151394}"/>
              </a:ext>
            </a:extLst>
          </p:cNvPr>
          <p:cNvSpPr txBox="1"/>
          <p:nvPr/>
        </p:nvSpPr>
        <p:spPr>
          <a:xfrm>
            <a:off x="892857" y="2423160"/>
            <a:ext cx="2220727" cy="1508105"/>
          </a:xfrm>
          <a:prstGeom prst="rect">
            <a:avLst/>
          </a:prstGeom>
          <a:noFill/>
          <a:ln w="38100">
            <a:noFill/>
          </a:ln>
        </p:spPr>
        <p:txBody>
          <a:bodyPr wrap="square" numCol="1"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39%</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students said they thought they could become an engineer if they wanted to.</a:t>
            </a:r>
          </a:p>
        </p:txBody>
      </p:sp>
      <p:graphicFrame>
        <p:nvGraphicFramePr>
          <p:cNvPr id="6" name="Chart 5">
            <a:extLst>
              <a:ext uri="{FF2B5EF4-FFF2-40B4-BE49-F238E27FC236}">
                <a16:creationId xmlns:a16="http://schemas.microsoft.com/office/drawing/2014/main" id="{C756BDD4-8637-745C-20B9-02BEBD1D7BE9}"/>
              </a:ext>
            </a:extLst>
          </p:cNvPr>
          <p:cNvGraphicFramePr>
            <a:graphicFrameLocks/>
          </p:cNvGraphicFramePr>
          <p:nvPr>
            <p:extLst>
              <p:ext uri="{D42A27DB-BD31-4B8C-83A1-F6EECF244321}">
                <p14:modId xmlns:p14="http://schemas.microsoft.com/office/powerpoint/2010/main" val="531846725"/>
              </p:ext>
            </p:extLst>
          </p:nvPr>
        </p:nvGraphicFramePr>
        <p:xfrm>
          <a:off x="3035478" y="2423160"/>
          <a:ext cx="3592285"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FF1B74CC-A470-C198-A776-54447677E73A}"/>
              </a:ext>
            </a:extLst>
          </p:cNvPr>
          <p:cNvSpPr txBox="1"/>
          <p:nvPr/>
        </p:nvSpPr>
        <p:spPr>
          <a:xfrm>
            <a:off x="630167" y="4347749"/>
            <a:ext cx="5760000" cy="4708981"/>
          </a:xfrm>
          <a:prstGeom prst="rect">
            <a:avLst/>
          </a:prstGeom>
          <a:noFill/>
        </p:spPr>
        <p:txBody>
          <a:bodyPr wrap="square" numCol="2" spcCol="360000">
            <a:spAutoFit/>
          </a:bodyPr>
          <a:lstStyle/>
          <a:p>
            <a:pPr defTabSz="417925">
              <a:defRPr/>
            </a:pPr>
            <a:r>
              <a:rPr lang="en-GB" sz="1200" dirty="0">
                <a:solidFill>
                  <a:srgbClr val="000000"/>
                </a:solidFill>
              </a:rPr>
              <a:t>Following a logistic regression, having  high STEM engagement, ethnicity and gender remain significant predictors of the likelihood that a student thinks they could become an engineer if they wanted to, when all other factors are controlled for. </a:t>
            </a:r>
          </a:p>
          <a:p>
            <a:pPr defTabSz="417925">
              <a:defRPr/>
            </a:pPr>
            <a:endParaRPr lang="en-GB" sz="1200" dirty="0">
              <a:solidFill>
                <a:srgbClr val="000000"/>
              </a:solidFill>
            </a:endParaRPr>
          </a:p>
          <a:p>
            <a:pPr marL="171450" indent="-171450" defTabSz="417925">
              <a:buFont typeface="Arial" panose="020B0604020202020204" pitchFamily="34" charset="0"/>
              <a:buChar char="•"/>
              <a:defRPr/>
            </a:pPr>
            <a:r>
              <a:rPr lang="en-GB" sz="1200" b="1" dirty="0">
                <a:solidFill>
                  <a:srgbClr val="000000"/>
                </a:solidFill>
              </a:rPr>
              <a:t>High STEM engagement was found to increase </a:t>
            </a:r>
            <a:r>
              <a:rPr lang="en-GB" sz="1200" dirty="0">
                <a:solidFill>
                  <a:srgbClr val="000000"/>
                </a:solidFill>
              </a:rPr>
              <a:t>the odds of thinking they could become an engineer by </a:t>
            </a:r>
            <a:r>
              <a:rPr lang="en-GB" sz="1200" b="1" dirty="0">
                <a:solidFill>
                  <a:srgbClr val="000000"/>
                </a:solidFill>
              </a:rPr>
              <a:t>nearly 2 times </a:t>
            </a:r>
            <a:r>
              <a:rPr lang="en-GB" sz="1200" dirty="0">
                <a:solidFill>
                  <a:srgbClr val="000000"/>
                </a:solidFill>
              </a:rPr>
              <a:t>compared with students with low prior STEM engagement (OR</a:t>
            </a:r>
            <a:r>
              <a:rPr lang="it-IT" sz="1200" dirty="0">
                <a:solidFill>
                  <a:srgbClr val="000000"/>
                </a:solidFill>
              </a:rPr>
              <a:t>= 1.99, 95% CI 1.30-3.04, p&lt;.05)</a:t>
            </a:r>
            <a:r>
              <a:rPr lang="en-GB" sz="1200" dirty="0">
                <a:solidFill>
                  <a:srgbClr val="000000"/>
                </a:solidFill>
              </a:rPr>
              <a:t>.</a:t>
            </a:r>
          </a:p>
          <a:p>
            <a:pPr defTabSz="417925">
              <a:defRPr/>
            </a:pPr>
            <a:endParaRPr lang="en-GB" sz="1200" dirty="0">
              <a:solidFill>
                <a:srgbClr val="000000"/>
              </a:solidFill>
            </a:endParaRPr>
          </a:p>
          <a:p>
            <a:pPr marL="171450" indent="-171450" defTabSz="417925">
              <a:buFont typeface="Arial" panose="020B0604020202020204" pitchFamily="34" charset="0"/>
              <a:buChar char="•"/>
              <a:defRPr/>
            </a:pPr>
            <a:r>
              <a:rPr lang="en-GB" sz="1200" b="1" dirty="0">
                <a:solidFill>
                  <a:srgbClr val="000000"/>
                </a:solidFill>
              </a:rPr>
              <a:t>Knowing someone in a STEM career increased the odds by around 75% </a:t>
            </a:r>
            <a:r>
              <a:rPr lang="en-GB" sz="1200" dirty="0">
                <a:solidFill>
                  <a:srgbClr val="000000"/>
                </a:solidFill>
              </a:rPr>
              <a:t>(OR = 1.75, 95%CI 1.24-2.48)</a:t>
            </a: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defTabSz="417925">
              <a:defRPr/>
            </a:pPr>
            <a:endParaRPr lang="en-GB" sz="1200" dirty="0">
              <a:solidFill>
                <a:srgbClr val="000000"/>
              </a:solidFill>
            </a:endParaRPr>
          </a:p>
          <a:p>
            <a:pPr marL="171450" indent="-171450" defTabSz="417925">
              <a:buFont typeface="Arial" panose="020B0604020202020204" pitchFamily="34" charset="0"/>
              <a:buChar char="•"/>
              <a:defRPr/>
            </a:pPr>
            <a:r>
              <a:rPr lang="en-GB" sz="1200" b="1" dirty="0">
                <a:solidFill>
                  <a:srgbClr val="000000"/>
                </a:solidFill>
              </a:rPr>
              <a:t>Asian students were nearly twice as likely as white students </a:t>
            </a:r>
            <a:r>
              <a:rPr lang="en-GB" sz="1200" dirty="0">
                <a:solidFill>
                  <a:srgbClr val="000000"/>
                </a:solidFill>
              </a:rPr>
              <a:t>to think they could become an engineer if they wanted to (OR = 1.91, 95%CI 1.30-2.80, p&lt;.05)</a:t>
            </a: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r>
              <a:rPr lang="en-GB" sz="1200" b="1" dirty="0">
                <a:solidFill>
                  <a:srgbClr val="000000"/>
                </a:solidFill>
              </a:rPr>
              <a:t>Female students were around half as likely</a:t>
            </a:r>
            <a:r>
              <a:rPr lang="en-GB" sz="1200" dirty="0">
                <a:solidFill>
                  <a:srgbClr val="000000"/>
                </a:solidFill>
              </a:rPr>
              <a:t> to think they could become an engineer as male students (OR = 0.53, 95%CI 0.32-0.87, p=0.01)</a:t>
            </a:r>
          </a:p>
        </p:txBody>
      </p:sp>
    </p:spTree>
    <p:extLst>
      <p:ext uri="{BB962C8B-B14F-4D97-AF65-F5344CB8AC3E}">
        <p14:creationId xmlns:p14="http://schemas.microsoft.com/office/powerpoint/2010/main" val="3571217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6377" y="1158868"/>
            <a:ext cx="5947020" cy="1096504"/>
          </a:xfrm>
          <a:prstGeom prst="rect">
            <a:avLst/>
          </a:prstGeom>
        </p:spPr>
        <p:txBody>
          <a:bodyPr/>
          <a:lstStyle/>
          <a:p>
            <a:pPr marL="0" indent="0">
              <a:lnSpc>
                <a:spcPct val="100000"/>
              </a:lnSpc>
              <a:spcBef>
                <a:spcPts val="0"/>
              </a:spcBef>
              <a:buNone/>
              <a:defRPr/>
            </a:pPr>
            <a:r>
              <a:rPr lang="en-GB" sz="1400" b="1" dirty="0">
                <a:solidFill>
                  <a:srgbClr val="000000"/>
                </a:solidFill>
              </a:rPr>
              <a:t>As well as confidence in their abilities, students need to believe that an engineering career would suit them.</a:t>
            </a:r>
          </a:p>
        </p:txBody>
      </p:sp>
      <p:pic>
        <p:nvPicPr>
          <p:cNvPr id="4" name="Picture 3" descr="A picture containing text, clipart&#10;&#10;Description automatically generated">
            <a:extLst>
              <a:ext uri="{FF2B5EF4-FFF2-40B4-BE49-F238E27FC236}">
                <a16:creationId xmlns:a16="http://schemas.microsoft.com/office/drawing/2014/main" id="{C8CBDAFB-02BD-F980-B20E-44C4CB25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46" y="9184320"/>
            <a:ext cx="1800000" cy="586575"/>
          </a:xfrm>
          <a:prstGeom prst="rect">
            <a:avLst/>
          </a:prstGeom>
        </p:spPr>
      </p:pic>
      <p:sp>
        <p:nvSpPr>
          <p:cNvPr id="5" name="Title 1">
            <a:extLst>
              <a:ext uri="{FF2B5EF4-FFF2-40B4-BE49-F238E27FC236}">
                <a16:creationId xmlns:a16="http://schemas.microsoft.com/office/drawing/2014/main" id="{F881F0CD-8EAA-085E-756A-A9074335E103}"/>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Empowering students</a:t>
            </a:r>
          </a:p>
        </p:txBody>
      </p:sp>
      <p:sp>
        <p:nvSpPr>
          <p:cNvPr id="9" name="TextBox 8">
            <a:extLst>
              <a:ext uri="{FF2B5EF4-FFF2-40B4-BE49-F238E27FC236}">
                <a16:creationId xmlns:a16="http://schemas.microsoft.com/office/drawing/2014/main" id="{2EEFAA33-E8A9-0E93-692F-690AFF3EED78}"/>
              </a:ext>
            </a:extLst>
          </p:cNvPr>
          <p:cNvSpPr txBox="1"/>
          <p:nvPr/>
        </p:nvSpPr>
        <p:spPr>
          <a:xfrm>
            <a:off x="546377" y="2714724"/>
            <a:ext cx="6101445" cy="10156627"/>
          </a:xfrm>
          <a:prstGeom prst="rect">
            <a:avLst/>
          </a:prstGeom>
          <a:noFill/>
        </p:spPr>
        <p:txBody>
          <a:bodyPr wrap="square" numCol="2" spcCol="360000">
            <a:spAutoFit/>
          </a:bodyPr>
          <a:lstStyle/>
          <a:p>
            <a:pPr defTabSz="417925">
              <a:defRPr/>
            </a:pPr>
            <a:r>
              <a:rPr lang="en-GB" sz="1200" dirty="0">
                <a:solidFill>
                  <a:srgbClr val="000000"/>
                </a:solidFill>
              </a:rPr>
              <a:t>Despite higher levels of interest in STEM careers, </a:t>
            </a:r>
            <a:r>
              <a:rPr lang="en-GB" sz="1200" b="1" dirty="0">
                <a:solidFill>
                  <a:srgbClr val="000000"/>
                </a:solidFill>
              </a:rPr>
              <a:t>Big Bang at School participants are less likely than 11 to 14 year old EBM participants (54%) </a:t>
            </a:r>
            <a:r>
              <a:rPr lang="en-GB" sz="1200" dirty="0">
                <a:solidFill>
                  <a:srgbClr val="000000"/>
                </a:solidFill>
              </a:rPr>
              <a:t>to see engineering as a suitable career for them. Of course, it is important to keep in mind that schools involved in the programme meet our EDI criteria, whereas the EBM is based on a nationally representative sample.</a:t>
            </a:r>
            <a:r>
              <a:rPr lang="en-GB" sz="1200" baseline="30000" dirty="0">
                <a:solidFill>
                  <a:srgbClr val="000000"/>
                </a:solidFill>
              </a:rPr>
              <a:t> </a:t>
            </a:r>
            <a:r>
              <a:rPr lang="en-GB" sz="1200" dirty="0">
                <a:solidFill>
                  <a:srgbClr val="000000"/>
                </a:solidFill>
              </a:rPr>
              <a:t> </a:t>
            </a:r>
          </a:p>
          <a:p>
            <a:pPr defTabSz="417925">
              <a:defRPr/>
            </a:pPr>
            <a:endParaRPr lang="en-GB" sz="1200" dirty="0">
              <a:solidFill>
                <a:srgbClr val="000000"/>
              </a:solidFill>
            </a:endParaRPr>
          </a:p>
          <a:p>
            <a:pPr defTabSz="417925">
              <a:defRPr/>
            </a:pPr>
            <a:r>
              <a:rPr lang="en-GB" sz="1200" dirty="0">
                <a:solidFill>
                  <a:srgbClr val="000000"/>
                </a:solidFill>
              </a:rPr>
              <a:t>However, this finding, alongside the lower interest in engineering among programme participants (30%), suggests more could be done to explicitly demonstrate how engineering is linked to other STEM disciplines and showcase potential careers in the sector.</a:t>
            </a:r>
          </a:p>
          <a:p>
            <a:pPr defTabSz="417925">
              <a:defRPr/>
            </a:pPr>
            <a:endParaRPr lang="en-GB" sz="1200" dirty="0">
              <a:solidFill>
                <a:srgbClr val="000000"/>
              </a:solidFill>
            </a:endParaRPr>
          </a:p>
          <a:p>
            <a:pPr defTabSz="417925">
              <a:defRPr/>
            </a:pPr>
            <a:r>
              <a:rPr lang="en-GB" sz="1200" dirty="0">
                <a:solidFill>
                  <a:srgbClr val="000000"/>
                </a:solidFill>
              </a:rPr>
              <a:t>Several characteristics were found to affect the likelihood that a student would agree that engineering was a suitable career for them when controlling for other factors.</a:t>
            </a:r>
          </a:p>
          <a:p>
            <a:pPr defTabSz="417925">
              <a:defRPr/>
            </a:pPr>
            <a:endParaRPr lang="en-GB" sz="1200" dirty="0">
              <a:solidFill>
                <a:srgbClr val="000000"/>
              </a:solidFill>
            </a:endParaRPr>
          </a:p>
          <a:p>
            <a:pPr marL="171450" indent="-171450" defTabSz="417925">
              <a:buFont typeface="Arial" panose="020B0604020202020204" pitchFamily="34" charset="0"/>
              <a:buChar char="•"/>
              <a:defRPr/>
            </a:pPr>
            <a:r>
              <a:rPr lang="en-GB" sz="1200" b="1" dirty="0">
                <a:solidFill>
                  <a:srgbClr val="000000"/>
                </a:solidFill>
              </a:rPr>
              <a:t>Asian students were about 79% more likely than white students to think that engineering would be a suitable career for them </a:t>
            </a:r>
            <a:r>
              <a:rPr lang="en-GB" sz="1200" dirty="0">
                <a:solidFill>
                  <a:srgbClr val="000000"/>
                </a:solidFill>
              </a:rPr>
              <a:t>(OR=1.79, 95%CI 1.12-2.87, p&lt;0.05).</a:t>
            </a:r>
          </a:p>
          <a:p>
            <a:pPr defTabSz="417925">
              <a:defRPr/>
            </a:pPr>
            <a:endParaRPr lang="en-GB" sz="600" dirty="0">
              <a:solidFill>
                <a:srgbClr val="000000"/>
              </a:solidFill>
            </a:endParaRPr>
          </a:p>
          <a:p>
            <a:pPr marL="171450" indent="-171450" defTabSz="417925">
              <a:buFont typeface="Arial" panose="020B0604020202020204" pitchFamily="34" charset="0"/>
              <a:buChar char="•"/>
              <a:defRPr/>
            </a:pPr>
            <a:r>
              <a:rPr lang="en-GB" sz="1200" b="1" dirty="0">
                <a:solidFill>
                  <a:srgbClr val="000000"/>
                </a:solidFill>
              </a:rPr>
              <a:t>Male students were nearly three and a half times as likely to think engineering is a suitable career for them, </a:t>
            </a:r>
            <a:r>
              <a:rPr lang="en-GB" sz="1200" dirty="0">
                <a:solidFill>
                  <a:srgbClr val="000000"/>
                </a:solidFill>
              </a:rPr>
              <a:t>compared to female students</a:t>
            </a:r>
            <a:r>
              <a:rPr lang="en-GB" sz="1200" b="1" dirty="0">
                <a:solidFill>
                  <a:srgbClr val="000000"/>
                </a:solidFill>
              </a:rPr>
              <a:t> </a:t>
            </a:r>
            <a:r>
              <a:rPr lang="en-GB" sz="1200" dirty="0">
                <a:solidFill>
                  <a:srgbClr val="000000"/>
                </a:solidFill>
              </a:rPr>
              <a:t>(OR = 3.41, 95%CI 1.99-5.85, p&lt;.05).</a:t>
            </a: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defTabSz="417925">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r>
              <a:rPr lang="en-GB" sz="1200" b="1" dirty="0">
                <a:solidFill>
                  <a:srgbClr val="000000"/>
                </a:solidFill>
              </a:rPr>
              <a:t>High STEM engagement was found to increase </a:t>
            </a:r>
            <a:r>
              <a:rPr lang="en-GB" sz="1200" dirty="0">
                <a:solidFill>
                  <a:srgbClr val="000000"/>
                </a:solidFill>
              </a:rPr>
              <a:t>the odds of students thinking engineering is a suitable career by </a:t>
            </a:r>
            <a:r>
              <a:rPr lang="en-GB" sz="1200" b="1" dirty="0">
                <a:solidFill>
                  <a:srgbClr val="000000"/>
                </a:solidFill>
              </a:rPr>
              <a:t>two and a half times </a:t>
            </a:r>
            <a:r>
              <a:rPr lang="en-GB" sz="1200" dirty="0">
                <a:solidFill>
                  <a:srgbClr val="000000"/>
                </a:solidFill>
              </a:rPr>
              <a:t>compared with students with low prior STEM engagement (OR = 2.60, 95%CI 1.43-4.72, p&lt;.05). </a:t>
            </a: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r>
              <a:rPr lang="en-GB" sz="1200" b="1" dirty="0">
                <a:solidFill>
                  <a:srgbClr val="000000"/>
                </a:solidFill>
              </a:rPr>
              <a:t>Medium STEM engagement increased </a:t>
            </a:r>
            <a:r>
              <a:rPr lang="en-GB" sz="1200" dirty="0">
                <a:solidFill>
                  <a:srgbClr val="000000"/>
                </a:solidFill>
              </a:rPr>
              <a:t>the odds of students thinking engineering would be a suitable career for them by </a:t>
            </a:r>
            <a:r>
              <a:rPr lang="en-GB" sz="1200" b="1" dirty="0">
                <a:solidFill>
                  <a:srgbClr val="000000"/>
                </a:solidFill>
              </a:rPr>
              <a:t>nearly two and a half times</a:t>
            </a:r>
            <a:r>
              <a:rPr lang="en-GB" sz="1200" dirty="0">
                <a:solidFill>
                  <a:srgbClr val="000000"/>
                </a:solidFill>
              </a:rPr>
              <a:t> compared with students with low prior STEM engagement</a:t>
            </a:r>
            <a:r>
              <a:rPr lang="en-GB" sz="1200" b="1" dirty="0">
                <a:solidFill>
                  <a:srgbClr val="000000"/>
                </a:solidFill>
              </a:rPr>
              <a:t> </a:t>
            </a:r>
            <a:r>
              <a:rPr lang="fr-FR" sz="1200" dirty="0">
                <a:solidFill>
                  <a:srgbClr val="000000"/>
                </a:solidFill>
              </a:rPr>
              <a:t>(OR = 2.46, 95%CI 1.39-4.35 p&lt;.05).</a:t>
            </a:r>
          </a:p>
          <a:p>
            <a:pPr defTabSz="417925">
              <a:defRPr/>
            </a:pPr>
            <a:endParaRPr lang="fr-FR" sz="1200" dirty="0">
              <a:solidFill>
                <a:srgbClr val="000000"/>
              </a:solidFill>
            </a:endParaRPr>
          </a:p>
          <a:p>
            <a:pPr marL="171450" indent="-171450" defTabSz="417925">
              <a:buFont typeface="Arial" panose="020B0604020202020204" pitchFamily="34" charset="0"/>
              <a:buChar char="•"/>
              <a:defRPr/>
            </a:pPr>
            <a:r>
              <a:rPr lang="en-GB" sz="1200" b="1" dirty="0">
                <a:solidFill>
                  <a:srgbClr val="000000"/>
                </a:solidFill>
              </a:rPr>
              <a:t>Knowing</a:t>
            </a:r>
            <a:r>
              <a:rPr lang="fr-FR" sz="1200" b="1" dirty="0">
                <a:solidFill>
                  <a:srgbClr val="000000"/>
                </a:solidFill>
              </a:rPr>
              <a:t> </a:t>
            </a:r>
            <a:r>
              <a:rPr lang="en-GB" sz="1200" b="1" dirty="0">
                <a:solidFill>
                  <a:srgbClr val="000000"/>
                </a:solidFill>
              </a:rPr>
              <a:t>someone in a STEM career increased the odds by around </a:t>
            </a:r>
            <a:r>
              <a:rPr lang="fr-FR" sz="1200" b="1" dirty="0">
                <a:solidFill>
                  <a:srgbClr val="000000"/>
                </a:solidFill>
              </a:rPr>
              <a:t>58% </a:t>
            </a:r>
            <a:r>
              <a:rPr lang="en-GB" sz="1200" dirty="0">
                <a:solidFill>
                  <a:srgbClr val="000000"/>
                </a:solidFill>
              </a:rPr>
              <a:t>(OR = 1.58, 95%CI 1.00-2.48, p&lt;0.05). </a:t>
            </a:r>
          </a:p>
          <a:p>
            <a:pPr marL="171450" indent="-171450" defTabSz="417925">
              <a:buFont typeface="Arial" panose="020B0604020202020204" pitchFamily="34" charset="0"/>
              <a:buChar char="•"/>
              <a:defRPr/>
            </a:pPr>
            <a:endParaRPr lang="en-GB" sz="1200" b="1" dirty="0">
              <a:solidFill>
                <a:srgbClr val="000000"/>
              </a:solidFill>
            </a:endParaRPr>
          </a:p>
          <a:p>
            <a:pPr defTabSz="417925">
              <a:defRPr/>
            </a:pPr>
            <a:endParaRPr lang="en-GB" sz="600" dirty="0">
              <a:solidFill>
                <a:srgbClr val="000000"/>
              </a:solidFill>
            </a:endParaRPr>
          </a:p>
          <a:p>
            <a:pPr defTabSz="417925">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p:txBody>
      </p:sp>
      <p:sp>
        <p:nvSpPr>
          <p:cNvPr id="7" name="TextBox 6">
            <a:extLst>
              <a:ext uri="{FF2B5EF4-FFF2-40B4-BE49-F238E27FC236}">
                <a16:creationId xmlns:a16="http://schemas.microsoft.com/office/drawing/2014/main" id="{91591EAC-5BC7-0021-6461-C4767649B31C}"/>
              </a:ext>
            </a:extLst>
          </p:cNvPr>
          <p:cNvSpPr txBox="1"/>
          <p:nvPr/>
        </p:nvSpPr>
        <p:spPr>
          <a:xfrm>
            <a:off x="457586" y="1707120"/>
            <a:ext cx="6124602" cy="1446550"/>
          </a:xfrm>
          <a:prstGeom prst="rect">
            <a:avLst/>
          </a:prstGeom>
          <a:noFill/>
          <a:ln w="38100">
            <a:noFill/>
          </a:ln>
        </p:spPr>
        <p:txBody>
          <a:bodyPr wrap="square" numCol="2"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22%</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 of students agreed that engineering would be a suitable career for them</a:t>
            </a:r>
            <a:endParaRPr lang="en-GB" sz="2800" b="1" dirty="0">
              <a:solidFill>
                <a:schemeClr val="accent6">
                  <a:lumMod val="75000"/>
                </a:schemeClr>
              </a:solidFill>
              <a:latin typeface="+mj-lt"/>
              <a:ea typeface="Calibri" panose="020F0502020204030204" pitchFamily="34" charset="0"/>
              <a:cs typeface="Times New Roman" panose="02020603050405020304" pitchFamily="18" charset="0"/>
            </a:endParaRPr>
          </a:p>
          <a:p>
            <a:endParaRPr lang="en-GB" sz="2800" b="1" dirty="0">
              <a:solidFill>
                <a:schemeClr val="accent6">
                  <a:lumMod val="75000"/>
                </a:schemeClr>
              </a:solidFill>
              <a:latin typeface="+mj-lt"/>
              <a:ea typeface="Calibri" panose="020F0502020204030204" pitchFamily="34" charset="0"/>
              <a:cs typeface="Times New Roman" panose="02020603050405020304" pitchFamily="18" charset="0"/>
            </a:endParaRPr>
          </a:p>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74% </a:t>
            </a:r>
            <a:r>
              <a:rPr kumimoji="0" lang="en-GB" sz="1800" b="1" i="0" u="none" strike="noStrike" kern="1200" cap="none" spc="0" normalizeH="0" baseline="0" noProof="0" dirty="0">
                <a:ln>
                  <a:noFill/>
                </a:ln>
                <a:solidFill>
                  <a:srgbClr val="70AD47">
                    <a:lumMod val="75000"/>
                  </a:srgbClr>
                </a:solidFill>
                <a:effectLst/>
                <a:uLnTx/>
                <a:uFillTx/>
                <a:latin typeface="Trebuchet MS" panose="020B0603020202020204"/>
                <a:ea typeface="Calibri" panose="020F0502020204030204" pitchFamily="34" charset="0"/>
                <a:cs typeface="Times New Roman" panose="02020603050405020304" pitchFamily="18" charset="0"/>
              </a:rPr>
              <a:t>of </a:t>
            </a:r>
            <a:r>
              <a:rPr kumimoji="0" lang="en-GB" sz="1600" b="1" i="0" u="none" strike="noStrike" kern="1200" cap="none" spc="0" normalizeH="0" baseline="0" noProof="0" dirty="0">
                <a:ln>
                  <a:noFill/>
                </a:ln>
                <a:solidFill>
                  <a:srgbClr val="70AD47">
                    <a:lumMod val="75000"/>
                  </a:srgbClr>
                </a:solidFill>
                <a:effectLst/>
                <a:uLnTx/>
                <a:uFillTx/>
                <a:latin typeface="Trebuchet MS" panose="020B0603020202020204"/>
                <a:ea typeface="Calibri" panose="020F0502020204030204" pitchFamily="34" charset="0"/>
                <a:cs typeface="Times New Roman" panose="02020603050405020304" pitchFamily="18" charset="0"/>
              </a:rPr>
              <a:t>students agreed that engineering was open to people from all backgrounds</a:t>
            </a:r>
          </a:p>
        </p:txBody>
      </p:sp>
      <p:graphicFrame>
        <p:nvGraphicFramePr>
          <p:cNvPr id="12" name="Chart 11">
            <a:extLst>
              <a:ext uri="{FF2B5EF4-FFF2-40B4-BE49-F238E27FC236}">
                <a16:creationId xmlns:a16="http://schemas.microsoft.com/office/drawing/2014/main" id="{40BD0807-3E7D-A382-2801-8630423A0596}"/>
              </a:ext>
            </a:extLst>
          </p:cNvPr>
          <p:cNvGraphicFramePr>
            <a:graphicFrameLocks/>
          </p:cNvGraphicFramePr>
          <p:nvPr>
            <p:extLst>
              <p:ext uri="{D42A27DB-BD31-4B8C-83A1-F6EECF244321}">
                <p14:modId xmlns:p14="http://schemas.microsoft.com/office/powerpoint/2010/main" val="1917135916"/>
              </p:ext>
            </p:extLst>
          </p:nvPr>
        </p:nvGraphicFramePr>
        <p:xfrm>
          <a:off x="2938063" y="2899661"/>
          <a:ext cx="3709759" cy="22235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48365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172962"/>
            <a:ext cx="5926228" cy="1096504"/>
          </a:xfrm>
          <a:prstGeom prst="rect">
            <a:avLst/>
          </a:prstGeom>
        </p:spPr>
        <p:txBody>
          <a:bodyPr/>
          <a:lstStyle/>
          <a:p>
            <a:pPr marL="0" indent="0">
              <a:lnSpc>
                <a:spcPct val="100000"/>
              </a:lnSpc>
              <a:spcBef>
                <a:spcPts val="0"/>
              </a:spcBef>
              <a:buNone/>
              <a:defRPr/>
            </a:pPr>
            <a:r>
              <a:rPr lang="en-GB" sz="1400" b="1" dirty="0">
                <a:solidFill>
                  <a:srgbClr val="000000"/>
                </a:solidFill>
              </a:rPr>
              <a:t>By increasing students’ knowledge about STEM, their interest in it and their belief that they can successfully build a career in STEM, Big Bang at School aims to increase the likelihood that young people will pursue a career in science, technology or engineering. While we cannot know if the programme has been successful in achieving that aim, it is useful to understand what young people think about the likelihood of making this career choice.</a:t>
            </a:r>
          </a:p>
        </p:txBody>
      </p:sp>
      <p:pic>
        <p:nvPicPr>
          <p:cNvPr id="4" name="Picture 3" descr="A picture containing text, clipart&#10;&#10;Description automatically generated">
            <a:extLst>
              <a:ext uri="{FF2B5EF4-FFF2-40B4-BE49-F238E27FC236}">
                <a16:creationId xmlns:a16="http://schemas.microsoft.com/office/drawing/2014/main" id="{C8CBDAFB-02BD-F980-B20E-44C4CB25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881F0CD-8EAA-085E-756A-A9074335E103}"/>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Empowering students</a:t>
            </a:r>
          </a:p>
        </p:txBody>
      </p:sp>
      <p:sp>
        <p:nvSpPr>
          <p:cNvPr id="2" name="TextBox 1">
            <a:extLst>
              <a:ext uri="{FF2B5EF4-FFF2-40B4-BE49-F238E27FC236}">
                <a16:creationId xmlns:a16="http://schemas.microsoft.com/office/drawing/2014/main" id="{7A002A4E-4475-7C85-374B-F4C698151394}"/>
              </a:ext>
            </a:extLst>
          </p:cNvPr>
          <p:cNvSpPr txBox="1"/>
          <p:nvPr/>
        </p:nvSpPr>
        <p:spPr>
          <a:xfrm>
            <a:off x="567052" y="2896959"/>
            <a:ext cx="2642194" cy="1508105"/>
          </a:xfrm>
          <a:prstGeom prst="rect">
            <a:avLst/>
          </a:prstGeom>
          <a:noFill/>
          <a:ln w="38100">
            <a:noFill/>
          </a:ln>
        </p:spPr>
        <p:txBody>
          <a:bodyPr wrap="square" numCol="1"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55%</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students said that they were likely to pursue a career in at least one of engineering, science or technology.</a:t>
            </a:r>
          </a:p>
        </p:txBody>
      </p:sp>
      <p:sp>
        <p:nvSpPr>
          <p:cNvPr id="9" name="TextBox 8">
            <a:extLst>
              <a:ext uri="{FF2B5EF4-FFF2-40B4-BE49-F238E27FC236}">
                <a16:creationId xmlns:a16="http://schemas.microsoft.com/office/drawing/2014/main" id="{2EEFAA33-E8A9-0E93-692F-690AFF3EED78}"/>
              </a:ext>
            </a:extLst>
          </p:cNvPr>
          <p:cNvSpPr txBox="1"/>
          <p:nvPr/>
        </p:nvSpPr>
        <p:spPr>
          <a:xfrm>
            <a:off x="567052" y="4490593"/>
            <a:ext cx="5760000" cy="5816977"/>
          </a:xfrm>
          <a:prstGeom prst="rect">
            <a:avLst/>
          </a:prstGeom>
          <a:noFill/>
        </p:spPr>
        <p:txBody>
          <a:bodyPr wrap="square" numCol="2" spcCol="360000">
            <a:spAutoFit/>
          </a:bodyPr>
          <a:lstStyle/>
          <a:p>
            <a:pPr defTabSz="417925">
              <a:defRPr/>
            </a:pPr>
            <a:r>
              <a:rPr lang="en-GB" sz="1200" dirty="0">
                <a:solidFill>
                  <a:srgbClr val="000000"/>
                </a:solidFill>
              </a:rPr>
              <a:t>Following a logistic regression, several student characteristics were found to be associated with an increased chance of a student saying they were likely or very likely to pursue a career in one of these areas. </a:t>
            </a:r>
          </a:p>
          <a:p>
            <a:pPr defTabSz="417925">
              <a:defRPr/>
            </a:pPr>
            <a:endParaRPr lang="en-GB" sz="1200" dirty="0">
              <a:solidFill>
                <a:srgbClr val="000000"/>
              </a:solidFill>
            </a:endParaRPr>
          </a:p>
          <a:p>
            <a:pPr marL="171450" indent="-171450" defTabSz="417925">
              <a:buFont typeface="Arial" panose="020B0604020202020204" pitchFamily="34" charset="0"/>
              <a:buChar char="•"/>
              <a:defRPr/>
            </a:pPr>
            <a:r>
              <a:rPr lang="en-GB" sz="1200" dirty="0">
                <a:solidFill>
                  <a:srgbClr val="000000"/>
                </a:solidFill>
              </a:rPr>
              <a:t>Students with medium STEM engagement were two times as likely, and students with a high STEM engagement were over three and a half times as likely, to think they were likely to pursue a STEM career compared to students with low STEM engagement (Medium: OR=2.09, 95%CI 1.39-3.16 p&lt;0.05; High: OR= 3.68, 95%CI 2.36-5.75, p&lt;0.05).</a:t>
            </a: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r>
              <a:rPr lang="en-GB" sz="1200" dirty="0">
                <a:solidFill>
                  <a:srgbClr val="000000"/>
                </a:solidFill>
              </a:rPr>
              <a:t>Students who know someone working in STEM were 79% more likely to think they were likely to they would pursue a STEM career (OR=1.79, 95%CI 1.26-2.54 p&lt;0.05).</a:t>
            </a: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defTabSz="417925">
              <a:defRPr/>
            </a:pPr>
            <a:endParaRPr lang="en-GB" sz="1200" dirty="0">
              <a:solidFill>
                <a:srgbClr val="000000"/>
              </a:solidFill>
            </a:endParaRPr>
          </a:p>
          <a:p>
            <a:pPr marL="171450" indent="-171450" defTabSz="417925">
              <a:buFont typeface="Arial" panose="020B0604020202020204" pitchFamily="34" charset="0"/>
              <a:buChar char="•"/>
              <a:defRPr/>
            </a:pPr>
            <a:r>
              <a:rPr lang="en-GB" sz="1200" dirty="0">
                <a:solidFill>
                  <a:srgbClr val="000000"/>
                </a:solidFill>
              </a:rPr>
              <a:t>Male students are twice as likely to agree that they are likely to pursue STEM careers as female students (OR=2.04, 95%CI 1.19-3.50 p&lt;.05)</a:t>
            </a:r>
          </a:p>
          <a:p>
            <a:pPr marL="171450" indent="-171450" defTabSz="417925">
              <a:buFont typeface="Arial" panose="020B0604020202020204" pitchFamily="34" charset="0"/>
              <a:buChar char="•"/>
              <a:defRPr/>
            </a:pPr>
            <a:endParaRPr lang="en-GB" sz="1200" dirty="0">
              <a:solidFill>
                <a:srgbClr val="000000"/>
              </a:solidFill>
            </a:endParaRPr>
          </a:p>
          <a:p>
            <a:pPr marL="171450" indent="-171450" defTabSz="417925">
              <a:buFont typeface="Arial" panose="020B0604020202020204" pitchFamily="34" charset="0"/>
              <a:buChar char="•"/>
              <a:defRPr/>
            </a:pPr>
            <a:r>
              <a:rPr lang="en-GB" sz="1200" dirty="0">
                <a:solidFill>
                  <a:srgbClr val="000000"/>
                </a:solidFill>
              </a:rPr>
              <a:t>Black students were twice as likely, and Asian students were over three times as likely to say they were likely to pursue STEM than white students (Black students: OR=2.08, 95%CI 1.10-3.89 p&lt;0.05; Asian students: OR=3.34, 95%CI 2.20-5.08 p&lt;0.05;).</a:t>
            </a:r>
          </a:p>
          <a:p>
            <a:pPr marL="171450" indent="-171450" defTabSz="417925">
              <a:buFont typeface="Arial" panose="020B0604020202020204" pitchFamily="34" charset="0"/>
              <a:buChar char="•"/>
              <a:defRPr/>
            </a:pPr>
            <a:endParaRPr lang="en-GB" sz="1200" dirty="0">
              <a:solidFill>
                <a:srgbClr val="000000"/>
              </a:solidFill>
            </a:endParaRPr>
          </a:p>
          <a:p>
            <a:pPr defTabSz="417925">
              <a:defRPr/>
            </a:pPr>
            <a:endParaRPr lang="en-GB" sz="1200" dirty="0">
              <a:solidFill>
                <a:srgbClr val="000000"/>
              </a:solidFill>
            </a:endParaRPr>
          </a:p>
        </p:txBody>
      </p:sp>
      <p:graphicFrame>
        <p:nvGraphicFramePr>
          <p:cNvPr id="6" name="Chart 5">
            <a:extLst>
              <a:ext uri="{FF2B5EF4-FFF2-40B4-BE49-F238E27FC236}">
                <a16:creationId xmlns:a16="http://schemas.microsoft.com/office/drawing/2014/main" id="{DE1A939F-E47D-3FF3-7F34-98DF9323C0EC}"/>
              </a:ext>
            </a:extLst>
          </p:cNvPr>
          <p:cNvGraphicFramePr>
            <a:graphicFrameLocks/>
          </p:cNvGraphicFramePr>
          <p:nvPr/>
        </p:nvGraphicFramePr>
        <p:xfrm>
          <a:off x="3290772" y="2984362"/>
          <a:ext cx="3036280" cy="172719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BB7BE8C1-7474-6C58-6EF9-AA6D19E8D129}"/>
              </a:ext>
            </a:extLst>
          </p:cNvPr>
          <p:cNvSpPr txBox="1"/>
          <p:nvPr/>
        </p:nvSpPr>
        <p:spPr>
          <a:xfrm>
            <a:off x="3209246" y="3180317"/>
            <a:ext cx="3495040" cy="276999"/>
          </a:xfrm>
          <a:prstGeom prst="rect">
            <a:avLst/>
          </a:prstGeom>
          <a:noFill/>
        </p:spPr>
        <p:txBody>
          <a:bodyPr wrap="square" rtlCol="0">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GB" sz="1200" i="1" dirty="0"/>
              <a:t>How likely</a:t>
            </a:r>
            <a:r>
              <a:rPr lang="en-GB" sz="1200" i="1" baseline="0" dirty="0"/>
              <a:t> are you to pursue a career in STEM?</a:t>
            </a:r>
            <a:endParaRPr lang="en-GB" sz="1200" i="1" dirty="0"/>
          </a:p>
        </p:txBody>
      </p:sp>
      <p:graphicFrame>
        <p:nvGraphicFramePr>
          <p:cNvPr id="8" name="Chart 7">
            <a:extLst>
              <a:ext uri="{FF2B5EF4-FFF2-40B4-BE49-F238E27FC236}">
                <a16:creationId xmlns:a16="http://schemas.microsoft.com/office/drawing/2014/main" id="{C9EF6BE2-8C9E-973E-45EB-A0330EB03616}"/>
              </a:ext>
            </a:extLst>
          </p:cNvPr>
          <p:cNvGraphicFramePr>
            <a:graphicFrameLocks/>
          </p:cNvGraphicFramePr>
          <p:nvPr>
            <p:extLst>
              <p:ext uri="{D42A27DB-BD31-4B8C-83A1-F6EECF244321}">
                <p14:modId xmlns:p14="http://schemas.microsoft.com/office/powerpoint/2010/main" val="1810249589"/>
              </p:ext>
            </p:extLst>
          </p:nvPr>
        </p:nvGraphicFramePr>
        <p:xfrm>
          <a:off x="3447052" y="3626993"/>
          <a:ext cx="2895412" cy="17271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88069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B44ADF0-95A6-0B71-A542-CC48B1BFCD41}"/>
              </a:ext>
            </a:extLst>
          </p:cNvPr>
          <p:cNvGraphicFramePr/>
          <p:nvPr>
            <p:extLst>
              <p:ext uri="{D42A27DB-BD31-4B8C-83A1-F6EECF244321}">
                <p14:modId xmlns:p14="http://schemas.microsoft.com/office/powerpoint/2010/main" val="560274678"/>
              </p:ext>
            </p:extLst>
          </p:nvPr>
        </p:nvGraphicFramePr>
        <p:xfrm>
          <a:off x="370193" y="2742382"/>
          <a:ext cx="6303904" cy="394410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541DC224-D0CB-0CE8-C213-BADD6D3027B7}"/>
              </a:ext>
            </a:extLst>
          </p:cNvPr>
          <p:cNvSpPr>
            <a:spLocks noGrp="1"/>
          </p:cNvSpPr>
          <p:nvPr>
            <p:ph type="body" sz="quarter" idx="4294967295"/>
          </p:nvPr>
        </p:nvSpPr>
        <p:spPr>
          <a:xfrm>
            <a:off x="168941" y="5327393"/>
            <a:ext cx="2008187" cy="665905"/>
          </a:xfrm>
          <a:prstGeom prst="rect">
            <a:avLst/>
          </a:prstGeom>
        </p:spPr>
        <p:txBody>
          <a:bodyPr numCol="1" spcCol="360000"/>
          <a:lstStyle/>
          <a:p>
            <a:pPr marL="0" indent="0" algn="ctr">
              <a:buNone/>
            </a:pPr>
            <a:r>
              <a:rPr lang="en-GB" sz="1200" dirty="0"/>
              <a:t>Agree or strongly agree that they knew about the kind of things </a:t>
            </a:r>
            <a:r>
              <a:rPr lang="en-GB" sz="1200" b="1" dirty="0"/>
              <a:t>scientists</a:t>
            </a:r>
            <a:r>
              <a:rPr lang="en-GB" sz="1200" dirty="0"/>
              <a:t> can do in their jobs</a:t>
            </a:r>
            <a:r>
              <a:rPr lang="en-GB" sz="1200" b="1" dirty="0"/>
              <a:t>.</a:t>
            </a:r>
            <a:endParaRPr lang="en-GB" sz="1200" dirty="0"/>
          </a:p>
          <a:p>
            <a:pPr marL="0" indent="0" algn="ctr">
              <a:buNone/>
            </a:pPr>
            <a:endParaRPr lang="en-GB" sz="1200" b="0" dirty="0"/>
          </a:p>
          <a:p>
            <a:pPr marL="0" indent="0" algn="ctr">
              <a:buNone/>
            </a:pPr>
            <a:endParaRPr lang="en-GB" sz="1200" dirty="0"/>
          </a:p>
          <a:p>
            <a:pPr marL="0" indent="0" algn="ctr">
              <a:buNone/>
            </a:pPr>
            <a:endParaRPr lang="en-GB" sz="1200" b="0" dirty="0"/>
          </a:p>
          <a:p>
            <a:pPr marL="0" indent="0" algn="ctr">
              <a:buNone/>
            </a:pPr>
            <a:endParaRPr lang="en-GB" sz="1200" b="0" dirty="0"/>
          </a:p>
          <a:p>
            <a:pPr marL="0" indent="0" algn="ctr">
              <a:buNone/>
            </a:pPr>
            <a:endParaRPr lang="en-GB" sz="1200" dirty="0"/>
          </a:p>
          <a:p>
            <a:pPr marL="0" indent="0" algn="ctr">
              <a:buNone/>
            </a:pPr>
            <a:endParaRPr lang="en-GB" sz="1200" b="0" dirty="0"/>
          </a:p>
          <a:p>
            <a:pPr marL="0" indent="0" algn="ctr">
              <a:buNone/>
            </a:pPr>
            <a:endParaRPr lang="en-GB" sz="1200" dirty="0"/>
          </a:p>
          <a:p>
            <a:pPr marL="0" indent="0" algn="ctr">
              <a:buNone/>
            </a:pPr>
            <a:endParaRPr lang="en-GB" sz="1200" b="0" dirty="0"/>
          </a:p>
          <a:p>
            <a:pPr marL="0" indent="0" algn="ctr">
              <a:buNone/>
            </a:pPr>
            <a:endParaRPr lang="en-GB" sz="1200" b="0" dirty="0"/>
          </a:p>
          <a:p>
            <a:pPr marL="0" indent="0" algn="ctr">
              <a:buNone/>
            </a:pPr>
            <a:endParaRPr lang="en-GB" sz="1200" dirty="0"/>
          </a:p>
        </p:txBody>
      </p:sp>
      <p:pic>
        <p:nvPicPr>
          <p:cNvPr id="6" name="Picture 5" descr="A picture containing text, clipart&#10;&#10;Description automatically generated">
            <a:extLst>
              <a:ext uri="{FF2B5EF4-FFF2-40B4-BE49-F238E27FC236}">
                <a16:creationId xmlns:a16="http://schemas.microsoft.com/office/drawing/2014/main" id="{94D38300-B83A-E941-638C-E3F3CE96C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32" y="9058051"/>
            <a:ext cx="1800000" cy="586575"/>
          </a:xfrm>
          <a:prstGeom prst="rect">
            <a:avLst/>
          </a:prstGeom>
        </p:spPr>
      </p:pic>
      <p:sp>
        <p:nvSpPr>
          <p:cNvPr id="8" name="Title 1">
            <a:extLst>
              <a:ext uri="{FF2B5EF4-FFF2-40B4-BE49-F238E27FC236}">
                <a16:creationId xmlns:a16="http://schemas.microsoft.com/office/drawing/2014/main" id="{54F9DDE1-B909-240A-26AA-43357A47DFF0}"/>
              </a:ext>
            </a:extLst>
          </p:cNvPr>
          <p:cNvSpPr txBox="1">
            <a:spLocks/>
          </p:cNvSpPr>
          <p:nvPr/>
        </p:nvSpPr>
        <p:spPr>
          <a:xfrm>
            <a:off x="0" y="641537"/>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Informing teachers</a:t>
            </a:r>
          </a:p>
        </p:txBody>
      </p:sp>
      <p:sp>
        <p:nvSpPr>
          <p:cNvPr id="9" name="Text Placeholder 2">
            <a:extLst>
              <a:ext uri="{FF2B5EF4-FFF2-40B4-BE49-F238E27FC236}">
                <a16:creationId xmlns:a16="http://schemas.microsoft.com/office/drawing/2014/main" id="{93B9465D-307E-2E2E-1990-5C49E1B6F679}"/>
              </a:ext>
            </a:extLst>
          </p:cNvPr>
          <p:cNvSpPr txBox="1">
            <a:spLocks/>
          </p:cNvSpPr>
          <p:nvPr/>
        </p:nvSpPr>
        <p:spPr>
          <a:xfrm>
            <a:off x="549000" y="1425153"/>
            <a:ext cx="5946290" cy="1176761"/>
          </a:xfrm>
          <a:prstGeom prst="rect">
            <a:avLst/>
          </a:prstGeom>
        </p:spPr>
        <p:txBody>
          <a:bodyPr/>
          <a:lstStyle>
            <a:lvl1pPr marL="104482" indent="-104482" algn="l" defTabSz="417925" rtl="0" eaLnBrk="1" latinLnBrk="0" hangingPunct="1">
              <a:lnSpc>
                <a:spcPct val="90000"/>
              </a:lnSpc>
              <a:spcBef>
                <a:spcPts val="457"/>
              </a:spcBef>
              <a:buFont typeface="Arial" panose="020B0604020202020204" pitchFamily="34" charset="0"/>
              <a:buChar char="•"/>
              <a:defRPr sz="1280" kern="1200">
                <a:solidFill>
                  <a:schemeClr val="tx1"/>
                </a:solidFill>
                <a:latin typeface="+mn-lt"/>
                <a:ea typeface="+mn-ea"/>
                <a:cs typeface="+mn-cs"/>
              </a:defRPr>
            </a:lvl1pPr>
            <a:lvl2pPr marL="313444" indent="-104482" algn="l" defTabSz="417925"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407" indent="-104482" algn="l" defTabSz="417925"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6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331"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94"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57"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21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82"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a:lstStyle>
          <a:p>
            <a:pPr marL="0" indent="0" defTabSz="417925">
              <a:buNone/>
              <a:defRPr/>
            </a:pPr>
            <a:r>
              <a:rPr lang="en-GB" sz="1400" b="1" dirty="0">
                <a:solidFill>
                  <a:srgbClr val="000000"/>
                </a:solidFill>
                <a:latin typeface="+mj-lt"/>
              </a:rPr>
              <a:t>As well as inspiring and informing students, Big Bang at School aims to support and inform teachers who provide essential guidance to students around future study and career options. Teachers can be instrumental in encouraging students to follow STEM subjects and career paths but can also be a barrier if they do not know about the diverse range of options available in STEM careers. </a:t>
            </a:r>
          </a:p>
        </p:txBody>
      </p:sp>
      <p:sp>
        <p:nvSpPr>
          <p:cNvPr id="2" name="TextBox 1">
            <a:extLst>
              <a:ext uri="{FF2B5EF4-FFF2-40B4-BE49-F238E27FC236}">
                <a16:creationId xmlns:a16="http://schemas.microsoft.com/office/drawing/2014/main" id="{5C6D091B-039C-EC0E-493B-7EE38FE431D8}"/>
              </a:ext>
            </a:extLst>
          </p:cNvPr>
          <p:cNvSpPr txBox="1"/>
          <p:nvPr/>
        </p:nvSpPr>
        <p:spPr>
          <a:xfrm>
            <a:off x="343132" y="6950442"/>
            <a:ext cx="6070525" cy="1677382"/>
          </a:xfrm>
          <a:prstGeom prst="rect">
            <a:avLst/>
          </a:prstGeom>
          <a:solidFill>
            <a:schemeClr val="bg1"/>
          </a:solidFill>
        </p:spPr>
        <p:txBody>
          <a:bodyPr wrap="square" numCol="2" spcCol="360000" rtlCol="0">
            <a:spAutoFit/>
          </a:bodyPr>
          <a:lstStyle/>
          <a:p>
            <a:pPr marL="0" indent="0">
              <a:buNone/>
            </a:pPr>
            <a:r>
              <a:rPr lang="en-GB" sz="2800" dirty="0">
                <a:solidFill>
                  <a:schemeClr val="accent6">
                    <a:lumMod val="75000"/>
                  </a:schemeClr>
                </a:solidFill>
              </a:rPr>
              <a:t>98</a:t>
            </a:r>
            <a:r>
              <a:rPr lang="en-GB" sz="2800" b="0" dirty="0">
                <a:solidFill>
                  <a:schemeClr val="accent6">
                    <a:lumMod val="75000"/>
                  </a:schemeClr>
                </a:solidFill>
              </a:rPr>
              <a:t>% </a:t>
            </a:r>
            <a:r>
              <a:rPr lang="en-GB" sz="1500" b="0" dirty="0">
                <a:solidFill>
                  <a:schemeClr val="accent6">
                    <a:lumMod val="75000"/>
                  </a:schemeClr>
                </a:solidFill>
              </a:rPr>
              <a:t>agreed (</a:t>
            </a:r>
            <a:r>
              <a:rPr lang="en-GB" sz="1500" dirty="0">
                <a:solidFill>
                  <a:schemeClr val="accent6">
                    <a:lumMod val="75000"/>
                  </a:schemeClr>
                </a:solidFill>
              </a:rPr>
              <a:t>40</a:t>
            </a:r>
            <a:r>
              <a:rPr lang="en-GB" sz="1500" b="0" dirty="0">
                <a:solidFill>
                  <a:schemeClr val="accent6">
                    <a:lumMod val="75000"/>
                  </a:schemeClr>
                </a:solidFill>
              </a:rPr>
              <a:t>%) or strongly agreed (</a:t>
            </a:r>
            <a:r>
              <a:rPr lang="en-GB" sz="1500" dirty="0">
                <a:solidFill>
                  <a:schemeClr val="accent6">
                    <a:lumMod val="75000"/>
                  </a:schemeClr>
                </a:solidFill>
              </a:rPr>
              <a:t>57</a:t>
            </a:r>
            <a:r>
              <a:rPr lang="en-GB" sz="1500" b="0" dirty="0">
                <a:solidFill>
                  <a:schemeClr val="accent6">
                    <a:lumMod val="75000"/>
                  </a:schemeClr>
                </a:solidFill>
              </a:rPr>
              <a:t>%) that they knew what subjects or qualifications their students would need to take next to become a </a:t>
            </a:r>
            <a:r>
              <a:rPr lang="en-GB" sz="1500" b="0" i="1" dirty="0">
                <a:solidFill>
                  <a:schemeClr val="accent6">
                    <a:lumMod val="75000"/>
                  </a:schemeClr>
                </a:solidFill>
              </a:rPr>
              <a:t>scientist</a:t>
            </a:r>
            <a:r>
              <a:rPr lang="en-GB" sz="1500" b="0" dirty="0">
                <a:solidFill>
                  <a:schemeClr val="accent6">
                    <a:lumMod val="75000"/>
                  </a:schemeClr>
                </a:solidFill>
              </a:rPr>
              <a:t> in the future.</a:t>
            </a:r>
            <a:endParaRPr lang="en-GB" sz="800" b="0" dirty="0">
              <a:solidFill>
                <a:schemeClr val="accent6">
                  <a:lumMod val="75000"/>
                </a:schemeClr>
              </a:solidFill>
            </a:endParaRPr>
          </a:p>
          <a:p>
            <a:pPr marL="0" indent="0">
              <a:buNone/>
            </a:pPr>
            <a:r>
              <a:rPr lang="en-GB" sz="2800" b="0" dirty="0">
                <a:solidFill>
                  <a:schemeClr val="accent6">
                    <a:lumMod val="75000"/>
                  </a:schemeClr>
                </a:solidFill>
              </a:rPr>
              <a:t>96% </a:t>
            </a:r>
            <a:r>
              <a:rPr lang="en-GB" sz="1500" b="0" dirty="0">
                <a:solidFill>
                  <a:schemeClr val="accent6">
                    <a:lumMod val="75000"/>
                  </a:schemeClr>
                </a:solidFill>
              </a:rPr>
              <a:t>agreed (36%) or strongly agreed (</a:t>
            </a:r>
            <a:r>
              <a:rPr lang="en-GB" sz="1500" dirty="0">
                <a:solidFill>
                  <a:schemeClr val="accent6">
                    <a:lumMod val="75000"/>
                  </a:schemeClr>
                </a:solidFill>
              </a:rPr>
              <a:t>60</a:t>
            </a:r>
            <a:r>
              <a:rPr lang="en-GB" sz="1500" b="0" dirty="0">
                <a:solidFill>
                  <a:schemeClr val="accent6">
                    <a:lumMod val="75000"/>
                  </a:schemeClr>
                </a:solidFill>
              </a:rPr>
              <a:t>%) that they knew what subjects or qualifications their students </a:t>
            </a:r>
            <a:r>
              <a:rPr lang="en-GB" sz="1500" dirty="0">
                <a:solidFill>
                  <a:schemeClr val="accent6">
                    <a:lumMod val="75000"/>
                  </a:schemeClr>
                </a:solidFill>
              </a:rPr>
              <a:t>would need </a:t>
            </a:r>
            <a:r>
              <a:rPr lang="en-GB" sz="1500" b="0" dirty="0">
                <a:solidFill>
                  <a:schemeClr val="accent6">
                    <a:lumMod val="75000"/>
                  </a:schemeClr>
                </a:solidFill>
              </a:rPr>
              <a:t>to take next to become an </a:t>
            </a:r>
            <a:r>
              <a:rPr lang="en-GB" sz="1500" b="0" i="1" dirty="0">
                <a:solidFill>
                  <a:schemeClr val="accent6">
                    <a:lumMod val="75000"/>
                  </a:schemeClr>
                </a:solidFill>
              </a:rPr>
              <a:t>engineer </a:t>
            </a:r>
            <a:r>
              <a:rPr lang="en-GB" sz="1500" b="0" dirty="0">
                <a:solidFill>
                  <a:schemeClr val="accent6">
                    <a:lumMod val="75000"/>
                  </a:schemeClr>
                </a:solidFill>
              </a:rPr>
              <a:t>in the future.</a:t>
            </a:r>
          </a:p>
        </p:txBody>
      </p:sp>
      <p:sp>
        <p:nvSpPr>
          <p:cNvPr id="5" name="Text Placeholder 2">
            <a:extLst>
              <a:ext uri="{FF2B5EF4-FFF2-40B4-BE49-F238E27FC236}">
                <a16:creationId xmlns:a16="http://schemas.microsoft.com/office/drawing/2014/main" id="{C4CF020D-A323-28C6-2539-2F95393CB556}"/>
              </a:ext>
            </a:extLst>
          </p:cNvPr>
          <p:cNvSpPr txBox="1">
            <a:spLocks/>
          </p:cNvSpPr>
          <p:nvPr/>
        </p:nvSpPr>
        <p:spPr>
          <a:xfrm>
            <a:off x="370193" y="6435343"/>
            <a:ext cx="6303904" cy="552328"/>
          </a:xfrm>
          <a:prstGeom prst="rect">
            <a:avLst/>
          </a:prstGeom>
        </p:spPr>
        <p:txBody>
          <a:bodyPr numCol="1" spcCol="360000"/>
          <a:lstStyle>
            <a:lvl1pPr marL="104482" indent="-104482" algn="l" defTabSz="417925" rtl="0" eaLnBrk="1" latinLnBrk="0" hangingPunct="1">
              <a:lnSpc>
                <a:spcPct val="90000"/>
              </a:lnSpc>
              <a:spcBef>
                <a:spcPts val="457"/>
              </a:spcBef>
              <a:buFont typeface="Arial" panose="020B0604020202020204" pitchFamily="34" charset="0"/>
              <a:buChar char="•"/>
              <a:defRPr sz="1280" kern="1200">
                <a:solidFill>
                  <a:schemeClr val="tx1"/>
                </a:solidFill>
                <a:latin typeface="+mn-lt"/>
                <a:ea typeface="+mn-ea"/>
                <a:cs typeface="+mn-cs"/>
              </a:defRPr>
            </a:lvl1pPr>
            <a:lvl2pPr marL="313444" indent="-104482" algn="l" defTabSz="417925"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407" indent="-104482" algn="l" defTabSz="417925"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6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331"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94"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57"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21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82"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a:lstStyle>
          <a:p>
            <a:pPr marL="0" indent="0">
              <a:buNone/>
            </a:pPr>
            <a:r>
              <a:rPr lang="en-GB" sz="1200" dirty="0"/>
              <a:t>Teachers had very good knowledge about engineering, science and technology careers.</a:t>
            </a:r>
            <a:r>
              <a:rPr lang="en-GB" sz="1200" baseline="30000" dirty="0">
                <a:solidFill>
                  <a:srgbClr val="000000"/>
                </a:solidFill>
              </a:rPr>
              <a:t>11</a:t>
            </a:r>
            <a:r>
              <a:rPr lang="en-GB" sz="1200" dirty="0"/>
              <a:t> They are also knowledgeable in the next steps that students would need to take to becoming a scientist or engineer:</a:t>
            </a:r>
          </a:p>
          <a:p>
            <a:pPr marL="0" indent="0">
              <a:buFont typeface="Arial" panose="020B0604020202020204" pitchFamily="34" charset="0"/>
              <a:buNone/>
            </a:pPr>
            <a:endParaRPr lang="en-GB" sz="1200" dirty="0"/>
          </a:p>
          <a:p>
            <a:pPr marL="0" indent="0">
              <a:buFont typeface="Arial" panose="020B0604020202020204" pitchFamily="34" charset="0"/>
              <a:buNone/>
            </a:pPr>
            <a:endParaRPr lang="en-GB" sz="1200" dirty="0"/>
          </a:p>
          <a:p>
            <a:pPr marL="0" indent="0">
              <a:buFont typeface="Arial" panose="020B0604020202020204" pitchFamily="34" charset="0"/>
              <a:buNone/>
            </a:pPr>
            <a:endParaRPr lang="en-GB" sz="1200" dirty="0"/>
          </a:p>
          <a:p>
            <a:pPr marL="0" indent="0">
              <a:buFont typeface="Arial" panose="020B0604020202020204" pitchFamily="34" charset="0"/>
              <a:buNone/>
            </a:pPr>
            <a:endParaRPr lang="en-GB" sz="1200" dirty="0"/>
          </a:p>
          <a:p>
            <a:pPr marL="0" indent="0">
              <a:buFont typeface="Arial" panose="020B0604020202020204" pitchFamily="34" charset="0"/>
              <a:buNone/>
            </a:pPr>
            <a:endParaRPr lang="en-GB" sz="1200" dirty="0"/>
          </a:p>
          <a:p>
            <a:pPr marL="0" indent="0">
              <a:buFont typeface="Arial" panose="020B0604020202020204" pitchFamily="34" charset="0"/>
              <a:buNone/>
            </a:pPr>
            <a:endParaRPr lang="en-GB" sz="1200" dirty="0"/>
          </a:p>
        </p:txBody>
      </p:sp>
      <p:sp>
        <p:nvSpPr>
          <p:cNvPr id="15" name="TextBox 14">
            <a:extLst>
              <a:ext uri="{FF2B5EF4-FFF2-40B4-BE49-F238E27FC236}">
                <a16:creationId xmlns:a16="http://schemas.microsoft.com/office/drawing/2014/main" id="{7502898B-5585-463A-0761-8C54DDDAB4E3}"/>
              </a:ext>
            </a:extLst>
          </p:cNvPr>
          <p:cNvSpPr txBox="1"/>
          <p:nvPr/>
        </p:nvSpPr>
        <p:spPr>
          <a:xfrm>
            <a:off x="875424" y="4218023"/>
            <a:ext cx="774571" cy="523220"/>
          </a:xfrm>
          <a:prstGeom prst="rect">
            <a:avLst/>
          </a:prstGeom>
          <a:noFill/>
        </p:spPr>
        <p:txBody>
          <a:bodyPr wrap="none" rtlCol="0">
            <a:spAutoFit/>
          </a:bodyPr>
          <a:lstStyle/>
          <a:p>
            <a:r>
              <a:rPr kumimoji="0" lang="en-GB" sz="2800" b="0" i="0" u="none" strike="noStrike" kern="1200" cap="none" spc="0" normalizeH="0" baseline="0" noProof="0" dirty="0">
                <a:ln>
                  <a:noFill/>
                </a:ln>
                <a:effectLst/>
                <a:uLnTx/>
                <a:uFillTx/>
                <a:latin typeface="Trebuchet MS" panose="020B0603020202020204"/>
                <a:ea typeface="+mn-ea"/>
                <a:cs typeface="+mn-cs"/>
              </a:rPr>
              <a:t>96%</a:t>
            </a:r>
            <a:endParaRPr lang="en-GB" dirty="0"/>
          </a:p>
        </p:txBody>
      </p:sp>
      <p:graphicFrame>
        <p:nvGraphicFramePr>
          <p:cNvPr id="16" name="Chart 15">
            <a:extLst>
              <a:ext uri="{FF2B5EF4-FFF2-40B4-BE49-F238E27FC236}">
                <a16:creationId xmlns:a16="http://schemas.microsoft.com/office/drawing/2014/main" id="{19C7FDD8-270F-1196-47CB-C2D0B47CD118}"/>
              </a:ext>
            </a:extLst>
          </p:cNvPr>
          <p:cNvGraphicFramePr/>
          <p:nvPr/>
        </p:nvGraphicFramePr>
        <p:xfrm>
          <a:off x="2628800" y="3603968"/>
          <a:ext cx="2008187" cy="17513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hart 17">
            <a:extLst>
              <a:ext uri="{FF2B5EF4-FFF2-40B4-BE49-F238E27FC236}">
                <a16:creationId xmlns:a16="http://schemas.microsoft.com/office/drawing/2014/main" id="{A19CAB6F-6421-25A3-EBCA-D9B798DBF210}"/>
              </a:ext>
            </a:extLst>
          </p:cNvPr>
          <p:cNvGraphicFramePr/>
          <p:nvPr/>
        </p:nvGraphicFramePr>
        <p:xfrm>
          <a:off x="4848927" y="3624391"/>
          <a:ext cx="2008187" cy="1751330"/>
        </p:xfrm>
        <a:graphic>
          <a:graphicData uri="http://schemas.openxmlformats.org/drawingml/2006/chart">
            <c:chart xmlns:c="http://schemas.openxmlformats.org/drawingml/2006/chart" xmlns:r="http://schemas.openxmlformats.org/officeDocument/2006/relationships" r:id="rId6"/>
          </a:graphicData>
        </a:graphic>
      </p:graphicFrame>
      <p:sp>
        <p:nvSpPr>
          <p:cNvPr id="21" name="TextBox 20">
            <a:extLst>
              <a:ext uri="{FF2B5EF4-FFF2-40B4-BE49-F238E27FC236}">
                <a16:creationId xmlns:a16="http://schemas.microsoft.com/office/drawing/2014/main" id="{004AAE12-11B5-8EBB-5945-8FFDC59EF574}"/>
              </a:ext>
            </a:extLst>
          </p:cNvPr>
          <p:cNvSpPr txBox="1"/>
          <p:nvPr/>
        </p:nvSpPr>
        <p:spPr>
          <a:xfrm>
            <a:off x="2340429" y="8936740"/>
            <a:ext cx="43336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solidFill>
                  <a:prstClr val="black"/>
                </a:solidFill>
                <a:latin typeface="Trebuchet MS" panose="020B0603020202020204"/>
              </a:rPr>
              <a:t>11. </a:t>
            </a:r>
            <a:r>
              <a:rPr kumimoji="0" lang="en-GB" sz="1000" b="0" i="0" u="none" strike="noStrike" kern="1200" cap="none" spc="0" normalizeH="0" baseline="0" noProof="0" dirty="0">
                <a:ln>
                  <a:noFill/>
                </a:ln>
                <a:solidFill>
                  <a:prstClr val="black"/>
                </a:solidFill>
                <a:effectLst/>
                <a:uLnTx/>
                <a:uFillTx/>
                <a:latin typeface="Trebuchet MS" panose="020B0603020202020204"/>
                <a:ea typeface="+mn-ea"/>
                <a:cs typeface="+mn-cs"/>
              </a:rPr>
              <a:t>The sample size in each group was not big enough to explore any differences by whether respondents teach a STEM subject or not. However the higher knowledge around science career could be due to the fact that most respondents reported teaching a science subject.</a:t>
            </a:r>
          </a:p>
        </p:txBody>
      </p:sp>
    </p:spTree>
    <p:extLst>
      <p:ext uri="{BB962C8B-B14F-4D97-AF65-F5344CB8AC3E}">
        <p14:creationId xmlns:p14="http://schemas.microsoft.com/office/powerpoint/2010/main" val="2899307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C7E8-D2CE-4F48-B711-F4EAADF47A7F}"/>
              </a:ext>
            </a:extLst>
          </p:cNvPr>
          <p:cNvSpPr>
            <a:spLocks noGrp="1"/>
          </p:cNvSpPr>
          <p:nvPr>
            <p:ph type="title" idx="4294967295"/>
          </p:nvPr>
        </p:nvSpPr>
        <p:spPr>
          <a:xfrm>
            <a:off x="0" y="262695"/>
            <a:ext cx="6858000" cy="576000"/>
          </a:xfrm>
          <a:prstGeom prst="rect">
            <a:avLst/>
          </a:prstGeom>
          <a:solidFill>
            <a:srgbClr val="00A773"/>
          </a:solidFill>
        </p:spPr>
        <p:txBody>
          <a:bodyPr anchor="ctr"/>
          <a:lstStyle/>
          <a:p>
            <a:pPr marL="533400"/>
            <a:r>
              <a:rPr lang="en-GB" sz="2000" dirty="0">
                <a:solidFill>
                  <a:schemeClr val="bg1"/>
                </a:solidFill>
              </a:rPr>
              <a:t>Introduction</a:t>
            </a:r>
          </a:p>
        </p:txBody>
      </p:sp>
      <p:sp>
        <p:nvSpPr>
          <p:cNvPr id="4" name="Text Placeholder 3">
            <a:extLst>
              <a:ext uri="{FF2B5EF4-FFF2-40B4-BE49-F238E27FC236}">
                <a16:creationId xmlns:a16="http://schemas.microsoft.com/office/drawing/2014/main" id="{F08C16D6-C20F-4D4D-8866-5537D4AAFB0A}"/>
              </a:ext>
            </a:extLst>
          </p:cNvPr>
          <p:cNvSpPr>
            <a:spLocks noGrp="1"/>
          </p:cNvSpPr>
          <p:nvPr>
            <p:ph type="body" sz="quarter" idx="4294967295"/>
          </p:nvPr>
        </p:nvSpPr>
        <p:spPr>
          <a:xfrm>
            <a:off x="269398" y="998250"/>
            <a:ext cx="6319199" cy="1979455"/>
          </a:xfrm>
          <a:prstGeom prst="rect">
            <a:avLst/>
          </a:prstGeom>
        </p:spPr>
        <p:txBody>
          <a:bodyPr/>
          <a:lstStyle/>
          <a:p>
            <a:pPr marL="0" indent="0">
              <a:lnSpc>
                <a:spcPct val="107000"/>
              </a:lnSpc>
              <a:spcAft>
                <a:spcPts val="800"/>
              </a:spcAft>
              <a:buNone/>
            </a:pPr>
            <a:r>
              <a:rPr lang="en-GB" sz="1400" b="1" dirty="0">
                <a:effectLst/>
                <a:ea typeface="Calibri" panose="020F0502020204030204" pitchFamily="34" charset="0"/>
                <a:cs typeface="Times New Roman" panose="02020603050405020304" pitchFamily="18" charset="0"/>
              </a:rPr>
              <a:t>The Big Bang at School programme enables schools that meet EngineeringUK’s EDI criteria</a:t>
            </a:r>
            <a:r>
              <a:rPr lang="en-GB" sz="1400" b="1" baseline="30000" dirty="0">
                <a:effectLst/>
              </a:rPr>
              <a:t>1</a:t>
            </a:r>
            <a:r>
              <a:rPr lang="en-GB" sz="1400" b="1" dirty="0">
                <a:effectLst/>
                <a:ea typeface="Calibri" panose="020F0502020204030204" pitchFamily="34" charset="0"/>
                <a:cs typeface="Times New Roman" panose="02020603050405020304" pitchFamily="18" charset="0"/>
              </a:rPr>
              <a:t> to host a STEM event in their own school environment, which demonstrates the breadth of STEM careers and get students involved in hands on STEM activities and workshops. The model is unique in its outreach in that it is for the whole school. It is delivered by directly targeting schools across the UK, providing bursaries and assistance through delivery partners with the aim to enhance teacher support and confidence.</a:t>
            </a:r>
            <a:endParaRPr lang="en-GB" sz="1100" b="1" dirty="0"/>
          </a:p>
        </p:txBody>
      </p:sp>
      <p:pic>
        <p:nvPicPr>
          <p:cNvPr id="8" name="Picture 7" descr="A picture containing text, clipart&#10;&#10;Description automatically generated">
            <a:extLst>
              <a:ext uri="{FF2B5EF4-FFF2-40B4-BE49-F238E27FC236}">
                <a16:creationId xmlns:a16="http://schemas.microsoft.com/office/drawing/2014/main" id="{B2F6C2A0-C9E4-C7D3-7BC5-5CA317B9B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ext Placeholder 3">
            <a:extLst>
              <a:ext uri="{FF2B5EF4-FFF2-40B4-BE49-F238E27FC236}">
                <a16:creationId xmlns:a16="http://schemas.microsoft.com/office/drawing/2014/main" id="{52EBD815-EB17-B7A3-F237-1776CA207FC7}"/>
              </a:ext>
            </a:extLst>
          </p:cNvPr>
          <p:cNvSpPr txBox="1">
            <a:spLocks/>
          </p:cNvSpPr>
          <p:nvPr/>
        </p:nvSpPr>
        <p:spPr>
          <a:xfrm>
            <a:off x="316053" y="4066528"/>
            <a:ext cx="6319199" cy="4384427"/>
          </a:xfrm>
          <a:prstGeom prst="rect">
            <a:avLst/>
          </a:prstGeom>
        </p:spPr>
        <p:txBody>
          <a:bodyPr numCol="2" spcCol="360000"/>
          <a:lstStyle>
            <a:lvl1pPr marL="104482" indent="-104482" algn="l" defTabSz="417925" rtl="0" eaLnBrk="1" latinLnBrk="0" hangingPunct="1">
              <a:lnSpc>
                <a:spcPct val="90000"/>
              </a:lnSpc>
              <a:spcBef>
                <a:spcPts val="457"/>
              </a:spcBef>
              <a:buFont typeface="Arial" panose="020B0604020202020204" pitchFamily="34" charset="0"/>
              <a:buChar char="•"/>
              <a:defRPr sz="1280" kern="1200">
                <a:solidFill>
                  <a:schemeClr val="tx1"/>
                </a:solidFill>
                <a:latin typeface="+mn-lt"/>
                <a:ea typeface="+mn-ea"/>
                <a:cs typeface="+mn-cs"/>
              </a:defRPr>
            </a:lvl1pPr>
            <a:lvl2pPr marL="313444" indent="-104482" algn="l" defTabSz="417925"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407" indent="-104482" algn="l" defTabSz="417925"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6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331"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94"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57"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21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82"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a:lstStyle>
          <a:p>
            <a:pPr marL="0" indent="0">
              <a:lnSpc>
                <a:spcPct val="107000"/>
              </a:lnSpc>
              <a:spcAft>
                <a:spcPts val="800"/>
              </a:spcAft>
              <a:buNone/>
            </a:pPr>
            <a:r>
              <a:rPr lang="en-GB" sz="1200" dirty="0">
                <a:effectLst/>
                <a:ea typeface="Calibri" panose="020F0502020204030204" pitchFamily="34" charset="0"/>
                <a:cs typeface="Times New Roman" panose="02020603050405020304" pitchFamily="18" charset="0"/>
              </a:rPr>
              <a:t>This report presents feedback from students and teachers who took part in the Big Bang at programme in 2021/22, gathered via a mix of online surveys and virtual teacher interviews. Throughout the year, two evaluation approaches were trialled, both incentivising schools to make time within the school day for their students to complete the surveys. One consisted of collecting data before and after the event (pre- and post- approach) and the other an post-only approach.</a:t>
            </a:r>
            <a:r>
              <a:rPr lang="en-GB" sz="1200" baseline="30000" dirty="0">
                <a:effectLst/>
                <a:ea typeface="Calibri" panose="020F0502020204030204" pitchFamily="34" charset="0"/>
                <a:cs typeface="Times New Roman" panose="02020603050405020304" pitchFamily="18" charset="0"/>
              </a:rPr>
              <a:t> </a:t>
            </a:r>
            <a:endParaRPr lang="en-GB" sz="1200" dirty="0">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200" dirty="0">
                <a:effectLst/>
                <a:ea typeface="Calibri" panose="020F0502020204030204" pitchFamily="34" charset="0"/>
                <a:cs typeface="Times New Roman" panose="02020603050405020304" pitchFamily="18" charset="0"/>
              </a:rPr>
              <a:t>Feedback from students enables us to better understand their experiences and any perceived impact they feel the programme has had on their skills, their interest in engineering careers or in taking part in more STEM related activities. It also helps us to explore more generally their attitudes towards STEM and whether there are differences in overall programme experience based on students gender, ethnicity, year group or eligibility for free school meals (FSM).</a:t>
            </a:r>
          </a:p>
          <a:p>
            <a:pPr marL="0" indent="0">
              <a:lnSpc>
                <a:spcPct val="107000"/>
              </a:lnSpc>
              <a:spcAft>
                <a:spcPts val="800"/>
              </a:spcAft>
              <a:buNone/>
            </a:pPr>
            <a:r>
              <a:rPr lang="en-GB" sz="1200" dirty="0">
                <a:effectLst/>
                <a:ea typeface="Calibri" panose="020F0502020204030204" pitchFamily="34" charset="0"/>
                <a:cs typeface="Times New Roman" panose="02020603050405020304" pitchFamily="18" charset="0"/>
              </a:rPr>
              <a:t>Feedback from teachers provides insights into their perspective on the programme’s impact for students, any additional benefits for the school, and what they feel they have gained from participating. </a:t>
            </a:r>
          </a:p>
          <a:p>
            <a:pPr marL="0" indent="0">
              <a:lnSpc>
                <a:spcPct val="107000"/>
              </a:lnSpc>
              <a:spcAft>
                <a:spcPts val="800"/>
              </a:spcAft>
              <a:buNone/>
            </a:pPr>
            <a:r>
              <a:rPr lang="en-GB" sz="1200" dirty="0">
                <a:effectLst/>
                <a:ea typeface="Calibri" panose="020F0502020204030204" pitchFamily="34" charset="0"/>
                <a:cs typeface="Times New Roman" panose="02020603050405020304" pitchFamily="18" charset="0"/>
              </a:rPr>
              <a:t>This information allows us to continually improve the programme and the processes of delivering it, and to gain some understanding of how far the programme is meeting its aims of informing and inspiring young people into further STEM study and careers.</a:t>
            </a:r>
          </a:p>
          <a:p>
            <a:pPr marL="0" indent="0">
              <a:lnSpc>
                <a:spcPct val="107000"/>
              </a:lnSpc>
              <a:spcAft>
                <a:spcPts val="800"/>
              </a:spcAft>
              <a:buNone/>
            </a:pPr>
            <a:r>
              <a:rPr lang="en-GB" sz="1200" dirty="0">
                <a:effectLst/>
                <a:ea typeface="Calibri" panose="020F0502020204030204" pitchFamily="34" charset="0"/>
                <a:cs typeface="Times New Roman" panose="02020603050405020304" pitchFamily="18" charset="0"/>
              </a:rPr>
              <a:t>We also ask for teachers’ recommendations and suggestions for further inspiring young people in STEM. These views help to shape future iterations of this programme and the wider work of EngineeringUK.</a:t>
            </a:r>
          </a:p>
          <a:p>
            <a:pPr marL="0" indent="0">
              <a:lnSpc>
                <a:spcPct val="107000"/>
              </a:lnSpc>
              <a:spcBef>
                <a:spcPts val="275"/>
              </a:spcBef>
              <a:spcAft>
                <a:spcPts val="1200"/>
              </a:spcAft>
              <a:buNone/>
            </a:pPr>
            <a:endParaRPr lang="en-GB" sz="1200" dirty="0">
              <a:latin typeface="+mj-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1658326-F727-559B-17C6-C56284CBA0C2}"/>
              </a:ext>
            </a:extLst>
          </p:cNvPr>
          <p:cNvSpPr txBox="1"/>
          <p:nvPr/>
        </p:nvSpPr>
        <p:spPr>
          <a:xfrm>
            <a:off x="362710" y="2944556"/>
            <a:ext cx="2754440" cy="1031051"/>
          </a:xfrm>
          <a:prstGeom prst="rect">
            <a:avLst/>
          </a:prstGeom>
          <a:noFill/>
          <a:ln w="38100">
            <a:noFill/>
          </a:ln>
        </p:spPr>
        <p:txBody>
          <a:bodyPr wrap="square" rtlCol="0">
            <a:spAutoFit/>
          </a:bodyPr>
          <a:lstStyle/>
          <a:p>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In 2021/22: </a:t>
            </a:r>
          </a:p>
          <a:p>
            <a:endParaRPr lang="en-GB" sz="100" b="1" dirty="0">
              <a:solidFill>
                <a:schemeClr val="accent6">
                  <a:lumMod val="75000"/>
                </a:schemeClr>
              </a:solidFill>
              <a:latin typeface="+mj-lt"/>
              <a:ea typeface="Calibri" panose="020F0502020204030204" pitchFamily="34" charset="0"/>
              <a:cs typeface="Times New Roman" panose="02020603050405020304" pitchFamily="18" charset="0"/>
            </a:endParaRPr>
          </a:p>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38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EDI schools delivered a Big Bang at School</a:t>
            </a:r>
          </a:p>
        </p:txBody>
      </p:sp>
      <p:sp>
        <p:nvSpPr>
          <p:cNvPr id="3" name="TextBox 2">
            <a:extLst>
              <a:ext uri="{FF2B5EF4-FFF2-40B4-BE49-F238E27FC236}">
                <a16:creationId xmlns:a16="http://schemas.microsoft.com/office/drawing/2014/main" id="{C3CECFF4-35E8-D8A3-6950-EDACC2A382D3}"/>
              </a:ext>
            </a:extLst>
          </p:cNvPr>
          <p:cNvSpPr txBox="1"/>
          <p:nvPr/>
        </p:nvSpPr>
        <p:spPr>
          <a:xfrm>
            <a:off x="3785239" y="2939437"/>
            <a:ext cx="2803358" cy="1015663"/>
          </a:xfrm>
          <a:prstGeom prst="rect">
            <a:avLst/>
          </a:prstGeom>
          <a:noFill/>
          <a:ln w="38100">
            <a:noFill/>
          </a:ln>
        </p:spPr>
        <p:txBody>
          <a:bodyPr wrap="square" rtlCol="0">
            <a:spAutoFit/>
          </a:bodyPr>
          <a:lstStyle/>
          <a:p>
            <a:r>
              <a:rPr lang="en-GB" sz="1600" b="1" dirty="0">
                <a:solidFill>
                  <a:srgbClr val="70AD47">
                    <a:lumMod val="75000"/>
                  </a:srgbClr>
                </a:solidFill>
                <a:latin typeface="Trebuchet MS" panose="020B0603020202020204"/>
                <a:ea typeface="Calibri" panose="020F0502020204030204" pitchFamily="34" charset="0"/>
                <a:cs typeface="Times New Roman" panose="02020603050405020304" pitchFamily="18" charset="0"/>
              </a:rPr>
              <a:t>around </a:t>
            </a:r>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11,000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students attended </a:t>
            </a:r>
          </a:p>
          <a:p>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a Big Bang at School</a:t>
            </a:r>
          </a:p>
        </p:txBody>
      </p:sp>
      <p:sp>
        <p:nvSpPr>
          <p:cNvPr id="7" name="TextBox 6">
            <a:extLst>
              <a:ext uri="{FF2B5EF4-FFF2-40B4-BE49-F238E27FC236}">
                <a16:creationId xmlns:a16="http://schemas.microsoft.com/office/drawing/2014/main" id="{B5AF9864-F473-7E97-DBD6-691B7E902123}"/>
              </a:ext>
            </a:extLst>
          </p:cNvPr>
          <p:cNvSpPr txBox="1"/>
          <p:nvPr/>
        </p:nvSpPr>
        <p:spPr>
          <a:xfrm>
            <a:off x="3475653" y="8907750"/>
            <a:ext cx="3212432" cy="861774"/>
          </a:xfrm>
          <a:prstGeom prst="rect">
            <a:avLst/>
          </a:prstGeom>
          <a:noFill/>
        </p:spPr>
        <p:txBody>
          <a:bodyPr wrap="square" rtlCol="0">
            <a:spAutoFit/>
          </a:bodyPr>
          <a:lstStyle/>
          <a:p>
            <a:r>
              <a:rPr lang="en-GB" sz="1000" dirty="0"/>
              <a:t>1. Equality, Diversity and Inclusion criteria, based on student population with higher numbers from groups typically under-represented in engineering. For more detail, see </a:t>
            </a:r>
            <a:r>
              <a:rPr lang="en-GB" sz="1000" dirty="0">
                <a:hlinkClick r:id="rId4"/>
              </a:rPr>
              <a:t>EngineeringUK EDI Criteria - Tomorrow's Engineers (tomorrowsengineers.org.uk)</a:t>
            </a:r>
            <a:endParaRPr lang="en-GB" sz="1000" dirty="0"/>
          </a:p>
        </p:txBody>
      </p:sp>
    </p:spTree>
    <p:extLst>
      <p:ext uri="{BB962C8B-B14F-4D97-AF65-F5344CB8AC3E}">
        <p14:creationId xmlns:p14="http://schemas.microsoft.com/office/powerpoint/2010/main" val="148024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1DC224-D0CB-0CE8-C213-BADD6D3027B7}"/>
              </a:ext>
            </a:extLst>
          </p:cNvPr>
          <p:cNvSpPr>
            <a:spLocks noGrp="1"/>
          </p:cNvSpPr>
          <p:nvPr>
            <p:ph type="body" sz="quarter" idx="4294967295"/>
          </p:nvPr>
        </p:nvSpPr>
        <p:spPr>
          <a:xfrm>
            <a:off x="549000" y="3710260"/>
            <a:ext cx="5851800" cy="4146332"/>
          </a:xfrm>
          <a:prstGeom prst="rect">
            <a:avLst/>
          </a:prstGeom>
        </p:spPr>
        <p:txBody>
          <a:bodyPr numCol="2" spcCol="360000"/>
          <a:lstStyle/>
          <a:p>
            <a:pPr marL="0" indent="0">
              <a:buNone/>
            </a:pPr>
            <a:r>
              <a:rPr lang="en-GB" sz="1200" b="0" dirty="0"/>
              <a:t>In general, responding teachers felt confident about advising students around STEM careers, though confidence was slightl</a:t>
            </a:r>
            <a:r>
              <a:rPr lang="en-GB" sz="1200" dirty="0"/>
              <a:t>y </a:t>
            </a:r>
            <a:r>
              <a:rPr lang="en-GB" sz="1200" b="0" dirty="0"/>
              <a:t>lower around technology than engineering or science.</a:t>
            </a:r>
          </a:p>
          <a:p>
            <a:pPr marL="0" indent="0">
              <a:buNone/>
            </a:pPr>
            <a:endParaRPr lang="en-GB" sz="1200" b="0" dirty="0"/>
          </a:p>
          <a:p>
            <a:pPr marL="0" indent="0">
              <a:buNone/>
            </a:pPr>
            <a:r>
              <a:rPr lang="en-GB" sz="1200" b="0" dirty="0"/>
              <a:t>96% of teachers felt fairly (</a:t>
            </a:r>
            <a:r>
              <a:rPr lang="en-GB" sz="1200" dirty="0"/>
              <a:t>26</a:t>
            </a:r>
            <a:r>
              <a:rPr lang="en-GB" sz="1200" b="0" dirty="0"/>
              <a:t>%) or very (70%) confident giving advice about science careers; </a:t>
            </a:r>
            <a:r>
              <a:rPr lang="en-GB" sz="1200" dirty="0"/>
              <a:t>91</a:t>
            </a:r>
            <a:r>
              <a:rPr lang="en-GB" sz="1200" b="0" dirty="0"/>
              <a:t>% felt fairly (49%) or very (</a:t>
            </a:r>
            <a:r>
              <a:rPr lang="en-GB" sz="1200" dirty="0"/>
              <a:t>43</a:t>
            </a:r>
            <a:r>
              <a:rPr lang="en-GB" sz="1200" b="0" dirty="0"/>
              <a:t>%) confident giving advice about engineering careers; 81% felt fairly (45%) or very (</a:t>
            </a:r>
            <a:r>
              <a:rPr lang="en-GB" sz="1200" dirty="0"/>
              <a:t>36</a:t>
            </a:r>
            <a:r>
              <a:rPr lang="en-GB" sz="1200" b="0" dirty="0"/>
              <a:t>%) confident giving advice about technology careers. </a:t>
            </a:r>
          </a:p>
          <a:p>
            <a:pPr marL="0" indent="0">
              <a:buNone/>
            </a:pPr>
            <a:endParaRPr lang="en-GB" sz="1200" b="0" dirty="0"/>
          </a:p>
          <a:p>
            <a:pPr marL="0" indent="0">
              <a:buNone/>
            </a:pPr>
            <a:endParaRPr lang="en-GB" sz="1200" b="0" dirty="0"/>
          </a:p>
          <a:p>
            <a:pPr marL="0" indent="0">
              <a:buNone/>
            </a:pPr>
            <a:endParaRPr lang="en-GB" sz="1200" b="0" dirty="0"/>
          </a:p>
          <a:p>
            <a:pPr marL="0" indent="0">
              <a:buNone/>
            </a:pPr>
            <a:endParaRPr lang="en-GB" sz="1200" dirty="0"/>
          </a:p>
          <a:p>
            <a:pPr marL="0" indent="0">
              <a:buNone/>
            </a:pPr>
            <a:endParaRPr lang="en-GB" sz="1200" b="1" dirty="0"/>
          </a:p>
          <a:p>
            <a:pPr marL="0" indent="0">
              <a:buNone/>
            </a:pPr>
            <a:endParaRPr lang="en-GB" sz="1200" b="1" dirty="0"/>
          </a:p>
          <a:p>
            <a:pPr marL="0" indent="0">
              <a:buNone/>
            </a:pPr>
            <a:r>
              <a:rPr lang="en-GB" sz="1200" dirty="0"/>
              <a:t>Over 95% of respondents said they had recommended that a student consider a career in engineering in the last 2-3 years (2% reported they didn’t know and 2% said they had not). </a:t>
            </a:r>
          </a:p>
          <a:p>
            <a:pPr marL="0" indent="0">
              <a:buNone/>
            </a:pPr>
            <a:endParaRPr lang="en-GB" sz="1200" dirty="0"/>
          </a:p>
          <a:p>
            <a:pPr marL="0" indent="0">
              <a:buNone/>
            </a:pPr>
            <a:r>
              <a:rPr lang="en-GB" sz="1200" dirty="0"/>
              <a:t>Over 8 in 10 respondents (81%) said they were more likely to recommend engineering as a career after taking part in Big Bang at School.</a:t>
            </a:r>
          </a:p>
          <a:p>
            <a:pPr marL="0" indent="0">
              <a:buNone/>
            </a:pPr>
            <a:endParaRPr lang="en-GB" sz="1200" b="0" dirty="0"/>
          </a:p>
          <a:p>
            <a:pPr marL="0" indent="0">
              <a:buNone/>
            </a:pPr>
            <a:r>
              <a:rPr lang="en-GB" sz="1200" dirty="0"/>
              <a:t>A large majority of respondents agreed that their school supported pupils to develop the skills needed to pursue engineering: 53% strongly agreed, 43% agreed, 2% neutral and 2% disagreed; no respondent strongly disagreed.</a:t>
            </a:r>
          </a:p>
        </p:txBody>
      </p:sp>
      <p:sp>
        <p:nvSpPr>
          <p:cNvPr id="7" name="TextBox 6">
            <a:extLst>
              <a:ext uri="{FF2B5EF4-FFF2-40B4-BE49-F238E27FC236}">
                <a16:creationId xmlns:a16="http://schemas.microsoft.com/office/drawing/2014/main" id="{BF23CFA1-33E4-4DC2-A44C-66AEC1500A00}"/>
              </a:ext>
            </a:extLst>
          </p:cNvPr>
          <p:cNvSpPr txBox="1"/>
          <p:nvPr/>
        </p:nvSpPr>
        <p:spPr>
          <a:xfrm>
            <a:off x="549000" y="1556014"/>
            <a:ext cx="5760000" cy="954107"/>
          </a:xfrm>
          <a:prstGeom prst="rect">
            <a:avLst/>
          </a:prstGeom>
          <a:noFill/>
        </p:spPr>
        <p:txBody>
          <a:bodyPr wrap="square">
            <a:spAutoFit/>
          </a:bodyPr>
          <a:lstStyle/>
          <a:p>
            <a:pPr defTabSz="417925">
              <a:defRPr/>
            </a:pPr>
            <a:r>
              <a:rPr lang="en-GB" sz="1400" b="1" dirty="0">
                <a:solidFill>
                  <a:srgbClr val="000000"/>
                </a:solidFill>
              </a:rPr>
              <a:t>Beyond teachers’ knowledge of STEM careers and next steps to pursue those pathways, it is important that they feel confident in providing advice to students. </a:t>
            </a:r>
          </a:p>
          <a:p>
            <a:pPr defTabSz="417925">
              <a:defRPr/>
            </a:pPr>
            <a:endParaRPr lang="en-GB" sz="1400" dirty="0">
              <a:solidFill>
                <a:schemeClr val="accent6"/>
              </a:solidFill>
              <a:latin typeface="+mj-l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CB5DCDD-4E0A-38AD-8550-5BB630ACD212}"/>
              </a:ext>
            </a:extLst>
          </p:cNvPr>
          <p:cNvSpPr txBox="1"/>
          <p:nvPr/>
        </p:nvSpPr>
        <p:spPr>
          <a:xfrm>
            <a:off x="890967" y="2417938"/>
            <a:ext cx="5076065" cy="1015663"/>
          </a:xfrm>
          <a:prstGeom prst="rect">
            <a:avLst/>
          </a:prstGeom>
          <a:solidFill>
            <a:schemeClr val="bg1"/>
          </a:solidFill>
        </p:spPr>
        <p:txBody>
          <a:bodyPr wrap="square" rtlCol="0">
            <a:spAutoFit/>
          </a:bodyPr>
          <a:lstStyle/>
          <a:p>
            <a:r>
              <a:rPr lang="en-GB" sz="2800" dirty="0">
                <a:solidFill>
                  <a:schemeClr val="accent6">
                    <a:lumMod val="75000"/>
                  </a:schemeClr>
                </a:solidFill>
                <a:latin typeface="+mj-lt"/>
                <a:ea typeface="Calibri" panose="020F0502020204030204" pitchFamily="34" charset="0"/>
                <a:cs typeface="Times New Roman" panose="02020603050405020304" pitchFamily="18" charset="0"/>
              </a:rPr>
              <a:t>61% </a:t>
            </a:r>
            <a:r>
              <a:rPr lang="en-GB" sz="1600" dirty="0">
                <a:solidFill>
                  <a:schemeClr val="accent6">
                    <a:lumMod val="75000"/>
                  </a:schemeClr>
                </a:solidFill>
                <a:latin typeface="+mj-lt"/>
                <a:ea typeface="Calibri" panose="020F0502020204030204" pitchFamily="34" charset="0"/>
                <a:cs typeface="Times New Roman" panose="02020603050405020304" pitchFamily="18" charset="0"/>
              </a:rPr>
              <a:t>of teachers said they were more confident giving engineering careers advice after taking part in Big Bang at School</a:t>
            </a:r>
          </a:p>
        </p:txBody>
      </p:sp>
      <p:pic>
        <p:nvPicPr>
          <p:cNvPr id="8" name="Picture 7" descr="A picture containing text, clipart&#10;&#10;Description automatically generated">
            <a:extLst>
              <a:ext uri="{FF2B5EF4-FFF2-40B4-BE49-F238E27FC236}">
                <a16:creationId xmlns:a16="http://schemas.microsoft.com/office/drawing/2014/main" id="{0CC37186-AB96-6483-056E-09783F3F4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E8D9DC5E-378F-5CBA-021E-AA1D0DE9FC0C}"/>
              </a:ext>
            </a:extLst>
          </p:cNvPr>
          <p:cNvSpPr txBox="1">
            <a:spLocks/>
          </p:cNvSpPr>
          <p:nvPr/>
        </p:nvSpPr>
        <p:spPr>
          <a:xfrm>
            <a:off x="0" y="641537"/>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The impact of Big Bang at School on teachers</a:t>
            </a:r>
          </a:p>
        </p:txBody>
      </p:sp>
    </p:spTree>
    <p:extLst>
      <p:ext uri="{BB962C8B-B14F-4D97-AF65-F5344CB8AC3E}">
        <p14:creationId xmlns:p14="http://schemas.microsoft.com/office/powerpoint/2010/main" val="3240048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C7E8-D2CE-4F48-B711-F4EAADF47A7F}"/>
              </a:ext>
            </a:extLst>
          </p:cNvPr>
          <p:cNvSpPr>
            <a:spLocks noGrp="1"/>
          </p:cNvSpPr>
          <p:nvPr>
            <p:ph type="title" idx="4294967295"/>
          </p:nvPr>
        </p:nvSpPr>
        <p:spPr>
          <a:xfrm>
            <a:off x="0" y="1082052"/>
            <a:ext cx="6858000" cy="1007359"/>
          </a:xfrm>
          <a:prstGeom prst="rect">
            <a:avLst/>
          </a:prstGeom>
          <a:solidFill>
            <a:srgbClr val="00A773"/>
          </a:solidFill>
        </p:spPr>
        <p:txBody>
          <a:bodyPr anchor="ctr"/>
          <a:lstStyle/>
          <a:p>
            <a:pPr marL="533400"/>
            <a:r>
              <a:rPr lang="en-GB" sz="3200" dirty="0">
                <a:solidFill>
                  <a:schemeClr val="bg1"/>
                </a:solidFill>
              </a:rPr>
              <a:t>Learning for improvement</a:t>
            </a:r>
          </a:p>
        </p:txBody>
      </p:sp>
      <p:pic>
        <p:nvPicPr>
          <p:cNvPr id="7" name="Picture 6" descr="A picture containing text, clipart&#10;&#10;Description automatically generated">
            <a:extLst>
              <a:ext uri="{FF2B5EF4-FFF2-40B4-BE49-F238E27FC236}">
                <a16:creationId xmlns:a16="http://schemas.microsoft.com/office/drawing/2014/main" id="{42C951C0-5B30-E6A0-4496-97EAD31DF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pic>
        <p:nvPicPr>
          <p:cNvPr id="4" name="Picture 3">
            <a:extLst>
              <a:ext uri="{FF2B5EF4-FFF2-40B4-BE49-F238E27FC236}">
                <a16:creationId xmlns:a16="http://schemas.microsoft.com/office/drawing/2014/main" id="{399EACF2-ABB1-79AC-353C-D2F4A43C1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03158"/>
            <a:ext cx="6858000" cy="3857625"/>
          </a:xfrm>
          <a:prstGeom prst="rect">
            <a:avLst/>
          </a:prstGeom>
        </p:spPr>
      </p:pic>
    </p:spTree>
    <p:extLst>
      <p:ext uri="{BB962C8B-B14F-4D97-AF65-F5344CB8AC3E}">
        <p14:creationId xmlns:p14="http://schemas.microsoft.com/office/powerpoint/2010/main" val="1650751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534" y="1503593"/>
            <a:ext cx="5946959" cy="880643"/>
          </a:xfrm>
          <a:prstGeom prst="rect">
            <a:avLst/>
          </a:prstGeom>
        </p:spPr>
        <p:txBody>
          <a:bodyPr/>
          <a:lstStyle/>
          <a:p>
            <a:pPr marL="0" indent="0">
              <a:buNone/>
              <a:defRPr/>
            </a:pPr>
            <a:r>
              <a:rPr lang="en-GB" sz="1400" b="1" dirty="0">
                <a:latin typeface="+mj-lt"/>
                <a:ea typeface="Calibri" panose="020F0502020204030204" pitchFamily="34" charset="0"/>
                <a:cs typeface="Times New Roman" panose="02020603050405020304" pitchFamily="18" charset="0"/>
              </a:rPr>
              <a:t>Students who did not enjoy taking part in the Big Bang at School were asked for suggestions on ways we could make the programme more enjoyable. We received nearly 40 free text responses categorised below to show which aspects of the programme were commonly mentioned.</a:t>
            </a:r>
          </a:p>
        </p:txBody>
      </p:sp>
      <p:sp>
        <p:nvSpPr>
          <p:cNvPr id="7" name="TextBox 6">
            <a:extLst>
              <a:ext uri="{FF2B5EF4-FFF2-40B4-BE49-F238E27FC236}">
                <a16:creationId xmlns:a16="http://schemas.microsoft.com/office/drawing/2014/main" id="{BF23CFA1-33E4-4DC2-A44C-66AEC1500A00}"/>
              </a:ext>
            </a:extLst>
          </p:cNvPr>
          <p:cNvSpPr txBox="1"/>
          <p:nvPr/>
        </p:nvSpPr>
        <p:spPr>
          <a:xfrm>
            <a:off x="587777" y="2718980"/>
            <a:ext cx="5760000" cy="6370975"/>
          </a:xfrm>
          <a:prstGeom prst="rect">
            <a:avLst/>
          </a:prstGeom>
          <a:noFill/>
        </p:spPr>
        <p:txBody>
          <a:bodyPr wrap="square" numCol="2" spcCol="360000">
            <a:spAutoFit/>
          </a:bodyPr>
          <a:lstStyle/>
          <a:p>
            <a:pPr>
              <a:defRPr/>
            </a:pPr>
            <a:r>
              <a:rPr lang="en-GB" sz="1200" dirty="0">
                <a:latin typeface="+mj-lt"/>
                <a:ea typeface="Calibri" panose="020F0502020204030204" pitchFamily="34" charset="0"/>
                <a:cs typeface="Times New Roman" panose="02020603050405020304" pitchFamily="18" charset="0"/>
              </a:rPr>
              <a:t>Over one third of responses mentioned they did not know about ways to make Big Bang at School more enjoyable. However, the remaining responses included the following suggestions:</a:t>
            </a:r>
          </a:p>
          <a:p>
            <a:pPr>
              <a:defRPr/>
            </a:pPr>
            <a:endParaRPr lang="en-GB" sz="1200" b="1" dirty="0">
              <a:latin typeface="+mj-lt"/>
              <a:ea typeface="Calibri" panose="020F0502020204030204" pitchFamily="34" charset="0"/>
              <a:cs typeface="Times New Roman" panose="02020603050405020304" pitchFamily="18" charset="0"/>
            </a:endParaRPr>
          </a:p>
          <a:p>
            <a:pPr>
              <a:defRPr/>
            </a:pPr>
            <a:r>
              <a:rPr lang="en-GB" sz="1200" b="1" dirty="0">
                <a:latin typeface="+mj-lt"/>
                <a:ea typeface="Calibri" panose="020F0502020204030204" pitchFamily="34" charset="0"/>
                <a:cs typeface="Times New Roman" panose="02020603050405020304" pitchFamily="18" charset="0"/>
              </a:rPr>
              <a:t>Just ‘add more’</a:t>
            </a:r>
            <a:endParaRPr lang="en-GB" sz="1200" dirty="0">
              <a:latin typeface="+mj-lt"/>
              <a:ea typeface="Calibri" panose="020F0502020204030204" pitchFamily="34" charset="0"/>
              <a:cs typeface="Times New Roman" panose="02020603050405020304" pitchFamily="18" charset="0"/>
            </a:endParaRPr>
          </a:p>
          <a:p>
            <a:pPr>
              <a:defRPr/>
            </a:pPr>
            <a:r>
              <a:rPr lang="en-GB" sz="1200" dirty="0">
                <a:latin typeface="+mj-lt"/>
                <a:ea typeface="Calibri" panose="020F0502020204030204" pitchFamily="34" charset="0"/>
                <a:cs typeface="Times New Roman" panose="02020603050405020304" pitchFamily="18" charset="0"/>
              </a:rPr>
              <a:t>Eleven responses mentioned more activities, specifically ones that are fun and practical, would make the programme more enjoyable. Some reported examples to achieve this through adding more experiments or offering prizes.</a:t>
            </a: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r>
              <a:rPr lang="en-GB" sz="1200" b="1" dirty="0">
                <a:latin typeface="+mj-lt"/>
                <a:ea typeface="Calibri" panose="020F0502020204030204" pitchFamily="34" charset="0"/>
                <a:cs typeface="Times New Roman" panose="02020603050405020304" pitchFamily="18" charset="0"/>
              </a:rPr>
              <a:t>Consider ways to be more inclusive</a:t>
            </a:r>
          </a:p>
          <a:p>
            <a:pPr>
              <a:defRPr/>
            </a:pPr>
            <a:r>
              <a:rPr lang="en-GB" sz="1200" dirty="0">
                <a:latin typeface="+mj-lt"/>
                <a:ea typeface="Calibri" panose="020F0502020204030204" pitchFamily="34" charset="0"/>
                <a:cs typeface="Times New Roman" panose="02020603050405020304" pitchFamily="18" charset="0"/>
              </a:rPr>
              <a:t>Ten responses included references to the need for the event to be more </a:t>
            </a:r>
            <a:r>
              <a:rPr lang="en-GB" sz="1200" b="1" dirty="0">
                <a:latin typeface="+mj-lt"/>
                <a:ea typeface="Calibri" panose="020F0502020204030204" pitchFamily="34" charset="0"/>
                <a:cs typeface="Times New Roman" panose="02020603050405020304" pitchFamily="18" charset="0"/>
              </a:rPr>
              <a:t>inclusive</a:t>
            </a:r>
            <a:r>
              <a:rPr lang="en-GB" sz="1200" dirty="0">
                <a:latin typeface="+mj-lt"/>
                <a:ea typeface="Calibri" panose="020F0502020204030204" pitchFamily="34" charset="0"/>
                <a:cs typeface="Times New Roman" panose="02020603050405020304" pitchFamily="18" charset="0"/>
              </a:rPr>
              <a:t> and </a:t>
            </a:r>
            <a:r>
              <a:rPr lang="en-GB" sz="1200" b="1" dirty="0">
                <a:latin typeface="+mj-lt"/>
                <a:ea typeface="Calibri" panose="020F0502020204030204" pitchFamily="34" charset="0"/>
                <a:cs typeface="Times New Roman" panose="02020603050405020304" pitchFamily="18" charset="0"/>
              </a:rPr>
              <a:t>age appropriate</a:t>
            </a:r>
            <a:r>
              <a:rPr lang="en-GB" sz="1200" dirty="0">
                <a:latin typeface="+mj-lt"/>
                <a:ea typeface="Calibri" panose="020F0502020204030204" pitchFamily="34" charset="0"/>
                <a:cs typeface="Times New Roman" panose="02020603050405020304" pitchFamily="18" charset="0"/>
              </a:rPr>
              <a:t>. For example, suggesting simplifying language by ‘using words that we know’. </a:t>
            </a:r>
            <a:endParaRPr lang="en-GB" sz="1200" b="1"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r>
              <a:rPr lang="en-GB" sz="1200" b="1" dirty="0">
                <a:latin typeface="+mj-lt"/>
                <a:ea typeface="Calibri" panose="020F0502020204030204" pitchFamily="34" charset="0"/>
                <a:cs typeface="Times New Roman" panose="02020603050405020304" pitchFamily="18" charset="0"/>
              </a:rPr>
              <a:t>Number and selection of students</a:t>
            </a:r>
          </a:p>
          <a:p>
            <a:pPr>
              <a:defRPr/>
            </a:pPr>
            <a:r>
              <a:rPr lang="en-GB" sz="1200" dirty="0">
                <a:latin typeface="+mj-lt"/>
                <a:ea typeface="Calibri" panose="020F0502020204030204" pitchFamily="34" charset="0"/>
                <a:cs typeface="Times New Roman" panose="02020603050405020304" pitchFamily="18" charset="0"/>
              </a:rPr>
              <a:t>Five also mentioned it’s worth considering the number of students who take part, saying the event they took part in was too crowded and noisy. One student suggested only inviting students who are interested to take part in the activities.</a:t>
            </a: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p:txBody>
      </p:sp>
      <p:pic>
        <p:nvPicPr>
          <p:cNvPr id="4" name="Picture 3" descr="A picture containing text, clipart&#10;&#10;Description automatically generated">
            <a:extLst>
              <a:ext uri="{FF2B5EF4-FFF2-40B4-BE49-F238E27FC236}">
                <a16:creationId xmlns:a16="http://schemas.microsoft.com/office/drawing/2014/main" id="{B9A5DB32-AD63-87D4-AB44-323E77036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2955083-EC61-6DFD-A479-0A4728BD7446}"/>
              </a:ext>
            </a:extLst>
          </p:cNvPr>
          <p:cNvSpPr txBox="1">
            <a:spLocks/>
          </p:cNvSpPr>
          <p:nvPr/>
        </p:nvSpPr>
        <p:spPr>
          <a:xfrm>
            <a:off x="0" y="641537"/>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Learning for improvement: student feedback</a:t>
            </a:r>
          </a:p>
        </p:txBody>
      </p:sp>
      <p:sp>
        <p:nvSpPr>
          <p:cNvPr id="2" name="TextBox 1">
            <a:extLst>
              <a:ext uri="{FF2B5EF4-FFF2-40B4-BE49-F238E27FC236}">
                <a16:creationId xmlns:a16="http://schemas.microsoft.com/office/drawing/2014/main" id="{D323E5C4-E2BE-A7B4-5228-DE4AD1A6C24C}"/>
              </a:ext>
            </a:extLst>
          </p:cNvPr>
          <p:cNvSpPr txBox="1"/>
          <p:nvPr/>
        </p:nvSpPr>
        <p:spPr>
          <a:xfrm>
            <a:off x="3615817" y="2784114"/>
            <a:ext cx="2713634" cy="1384995"/>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“You could make it more enjoyable by making some of the experiments more understandable. I went to some stall and their experiments were very complex so I did not understand what their experiments actually were.”</a:t>
            </a:r>
          </a:p>
        </p:txBody>
      </p:sp>
      <p:sp>
        <p:nvSpPr>
          <p:cNvPr id="6" name="TextBox 5">
            <a:extLst>
              <a:ext uri="{FF2B5EF4-FFF2-40B4-BE49-F238E27FC236}">
                <a16:creationId xmlns:a16="http://schemas.microsoft.com/office/drawing/2014/main" id="{1F106CF9-28CF-1B22-5F15-CB393072DA54}"/>
              </a:ext>
            </a:extLst>
          </p:cNvPr>
          <p:cNvSpPr txBox="1"/>
          <p:nvPr/>
        </p:nvSpPr>
        <p:spPr>
          <a:xfrm>
            <a:off x="3615817" y="4355490"/>
            <a:ext cx="2713634" cy="461665"/>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“Make it better for people with social anxiety.”</a:t>
            </a:r>
          </a:p>
        </p:txBody>
      </p:sp>
      <p:sp>
        <p:nvSpPr>
          <p:cNvPr id="8" name="TextBox 7">
            <a:extLst>
              <a:ext uri="{FF2B5EF4-FFF2-40B4-BE49-F238E27FC236}">
                <a16:creationId xmlns:a16="http://schemas.microsoft.com/office/drawing/2014/main" id="{7AB96246-1FA2-E1CB-F229-ACE52A7A2EFE}"/>
              </a:ext>
            </a:extLst>
          </p:cNvPr>
          <p:cNvSpPr txBox="1"/>
          <p:nvPr/>
        </p:nvSpPr>
        <p:spPr>
          <a:xfrm>
            <a:off x="3601359" y="6487435"/>
            <a:ext cx="2728091" cy="646331"/>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“[Make it] more fun and not really learning but learning in a way that you make things.”</a:t>
            </a:r>
          </a:p>
        </p:txBody>
      </p:sp>
      <p:sp>
        <p:nvSpPr>
          <p:cNvPr id="9" name="TextBox 8">
            <a:extLst>
              <a:ext uri="{FF2B5EF4-FFF2-40B4-BE49-F238E27FC236}">
                <a16:creationId xmlns:a16="http://schemas.microsoft.com/office/drawing/2014/main" id="{45A6FA1A-35F6-6D53-A9D4-34FEE552C81F}"/>
              </a:ext>
            </a:extLst>
          </p:cNvPr>
          <p:cNvSpPr txBox="1"/>
          <p:nvPr/>
        </p:nvSpPr>
        <p:spPr>
          <a:xfrm>
            <a:off x="3601360" y="5839880"/>
            <a:ext cx="2713634" cy="461665"/>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“By adding more activities to careers to make it more enjoyable.”</a:t>
            </a:r>
          </a:p>
        </p:txBody>
      </p:sp>
      <p:sp>
        <p:nvSpPr>
          <p:cNvPr id="10" name="TextBox 9">
            <a:extLst>
              <a:ext uri="{FF2B5EF4-FFF2-40B4-BE49-F238E27FC236}">
                <a16:creationId xmlns:a16="http://schemas.microsoft.com/office/drawing/2014/main" id="{7C10685B-40E1-B2E9-ABA6-3EE9CDE24E5B}"/>
              </a:ext>
            </a:extLst>
          </p:cNvPr>
          <p:cNvSpPr txBox="1"/>
          <p:nvPr/>
        </p:nvSpPr>
        <p:spPr>
          <a:xfrm>
            <a:off x="3615817" y="5008883"/>
            <a:ext cx="2713634" cy="646331"/>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“Make the building part more fun: add a timer or whoever finishes first gets a prize maybe.”</a:t>
            </a:r>
          </a:p>
        </p:txBody>
      </p:sp>
      <p:sp>
        <p:nvSpPr>
          <p:cNvPr id="13" name="TextBox 12">
            <a:extLst>
              <a:ext uri="{FF2B5EF4-FFF2-40B4-BE49-F238E27FC236}">
                <a16:creationId xmlns:a16="http://schemas.microsoft.com/office/drawing/2014/main" id="{09576600-B036-BE91-9B1D-6C37CBD6BAAE}"/>
              </a:ext>
            </a:extLst>
          </p:cNvPr>
          <p:cNvSpPr txBox="1"/>
          <p:nvPr/>
        </p:nvSpPr>
        <p:spPr>
          <a:xfrm>
            <a:off x="3615817" y="7319656"/>
            <a:ext cx="2713633" cy="1015663"/>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“Only let people part take who want to instead of forcing uninterested students to learn about something they aren't interested in.”</a:t>
            </a:r>
          </a:p>
        </p:txBody>
      </p:sp>
    </p:spTree>
    <p:extLst>
      <p:ext uri="{BB962C8B-B14F-4D97-AF65-F5344CB8AC3E}">
        <p14:creationId xmlns:p14="http://schemas.microsoft.com/office/powerpoint/2010/main" val="106091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70928" y="1368943"/>
            <a:ext cx="5907972" cy="1276471"/>
          </a:xfrm>
          <a:prstGeom prst="rect">
            <a:avLst/>
          </a:prstGeom>
        </p:spPr>
        <p:txBody>
          <a:bodyPr/>
          <a:lstStyle/>
          <a:p>
            <a:pPr marL="0" indent="0">
              <a:buNone/>
            </a:pPr>
            <a:r>
              <a:rPr lang="en-GB" sz="1400" b="1" dirty="0">
                <a:latin typeface="+mj-lt"/>
                <a:ea typeface="Calibri" panose="020F0502020204030204" pitchFamily="34" charset="0"/>
                <a:cs typeface="Times New Roman" panose="02020603050405020304" pitchFamily="18" charset="0"/>
              </a:rPr>
              <a:t>Teachers were asked for suggestions about how to improve engagement with students from groups under-represented in engineering. One third of responses mentioned the programme was already effective at engaging these groups. The remaining responses referred to a variety of suggestions grouped by: diverse speakers and content, tailoring and targeting activities and practical considerations for delivery.</a:t>
            </a:r>
          </a:p>
        </p:txBody>
      </p:sp>
      <p:pic>
        <p:nvPicPr>
          <p:cNvPr id="4" name="Picture 3" descr="A picture containing text, clipart&#10;&#10;Description automatically generated">
            <a:extLst>
              <a:ext uri="{FF2B5EF4-FFF2-40B4-BE49-F238E27FC236}">
                <a16:creationId xmlns:a16="http://schemas.microsoft.com/office/drawing/2014/main" id="{B9A5DB32-AD63-87D4-AB44-323E77036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92170"/>
            <a:ext cx="1800000" cy="586575"/>
          </a:xfrm>
          <a:prstGeom prst="rect">
            <a:avLst/>
          </a:prstGeom>
        </p:spPr>
      </p:pic>
      <p:sp>
        <p:nvSpPr>
          <p:cNvPr id="5" name="Title 1">
            <a:extLst>
              <a:ext uri="{FF2B5EF4-FFF2-40B4-BE49-F238E27FC236}">
                <a16:creationId xmlns:a16="http://schemas.microsoft.com/office/drawing/2014/main" id="{F2955083-EC61-6DFD-A479-0A4728BD7446}"/>
              </a:ext>
            </a:extLst>
          </p:cNvPr>
          <p:cNvSpPr txBox="1">
            <a:spLocks/>
          </p:cNvSpPr>
          <p:nvPr/>
        </p:nvSpPr>
        <p:spPr>
          <a:xfrm>
            <a:off x="0" y="641537"/>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Learning for improvement: teacher feedback</a:t>
            </a:r>
          </a:p>
        </p:txBody>
      </p:sp>
      <p:sp>
        <p:nvSpPr>
          <p:cNvPr id="2" name="TextBox 1">
            <a:extLst>
              <a:ext uri="{FF2B5EF4-FFF2-40B4-BE49-F238E27FC236}">
                <a16:creationId xmlns:a16="http://schemas.microsoft.com/office/drawing/2014/main" id="{49685780-44A7-7B21-BAC8-DE535CCE7045}"/>
              </a:ext>
            </a:extLst>
          </p:cNvPr>
          <p:cNvSpPr txBox="1"/>
          <p:nvPr/>
        </p:nvSpPr>
        <p:spPr>
          <a:xfrm>
            <a:off x="482062" y="2893488"/>
            <a:ext cx="3465010" cy="6370975"/>
          </a:xfrm>
          <a:prstGeom prst="rect">
            <a:avLst/>
          </a:prstGeom>
          <a:noFill/>
        </p:spPr>
        <p:txBody>
          <a:bodyPr wrap="square" numCol="1" spcCol="360000">
            <a:spAutoFit/>
          </a:bodyPr>
          <a:lstStyle/>
          <a:p>
            <a:pPr>
              <a:defRPr/>
            </a:pPr>
            <a:r>
              <a:rPr lang="en-GB" sz="1200" b="1" dirty="0">
                <a:latin typeface="+mj-lt"/>
                <a:ea typeface="Calibri" panose="020F0502020204030204" pitchFamily="34" charset="0"/>
                <a:cs typeface="Times New Roman" panose="02020603050405020304" pitchFamily="18" charset="0"/>
              </a:rPr>
              <a:t>Diverse speakers and content</a:t>
            </a:r>
          </a:p>
          <a:p>
            <a:pPr>
              <a:defRPr/>
            </a:pPr>
            <a:r>
              <a:rPr lang="en-GB" sz="1200" dirty="0">
                <a:latin typeface="+mj-lt"/>
                <a:ea typeface="Calibri" panose="020F0502020204030204" pitchFamily="34" charset="0"/>
                <a:cs typeface="Times New Roman" panose="02020603050405020304" pitchFamily="18" charset="0"/>
              </a:rPr>
              <a:t>Teachers suggested having diverse speakers or more explicit role models. One response mentioned it might be worth having engineering related speakers, while another mentioned showcasing a diverse range of STEM areas would be beneficial (rather than specialisms students have already heard about before). Beyond the diversity of the speakers and content, one response mentioned having more hands on activities may be beneficial at engaging under-represented groups in engineering. Another suggestion was for activities to be more explicitly linked to careers, demonstrating to students how they are connected to roles or jobs in STEM.</a:t>
            </a:r>
          </a:p>
          <a:p>
            <a:pPr>
              <a:defRPr/>
            </a:pPr>
            <a:endParaRPr lang="en-GB" sz="1200" b="1" dirty="0">
              <a:latin typeface="+mj-lt"/>
              <a:ea typeface="Calibri" panose="020F0502020204030204" pitchFamily="34" charset="0"/>
              <a:cs typeface="Times New Roman" panose="02020603050405020304" pitchFamily="18" charset="0"/>
            </a:endParaRPr>
          </a:p>
          <a:p>
            <a:pPr>
              <a:defRPr/>
            </a:pPr>
            <a:r>
              <a:rPr lang="en-GB" sz="1200" b="1" dirty="0">
                <a:latin typeface="+mj-lt"/>
                <a:ea typeface="Calibri" panose="020F0502020204030204" pitchFamily="34" charset="0"/>
                <a:cs typeface="Times New Roman" panose="02020603050405020304" pitchFamily="18" charset="0"/>
              </a:rPr>
              <a:t>Tailoring and targeting activities </a:t>
            </a:r>
          </a:p>
          <a:p>
            <a:pPr>
              <a:defRPr/>
            </a:pPr>
            <a:r>
              <a:rPr lang="en-GB" sz="1200" dirty="0">
                <a:latin typeface="+mj-lt"/>
                <a:ea typeface="Calibri" panose="020F0502020204030204" pitchFamily="34" charset="0"/>
                <a:cs typeface="Times New Roman" panose="02020603050405020304" pitchFamily="18" charset="0"/>
              </a:rPr>
              <a:t>This includes considering the abilities of participating students and planning in more detail how to engage SEND students in STEM learning. Another suggestion was to target student participation, ensuring the same number of female and male students are encouraged to participate in activities. </a:t>
            </a:r>
          </a:p>
          <a:p>
            <a:pPr>
              <a:defRPr/>
            </a:pPr>
            <a:endParaRPr lang="en-GB" sz="1200" dirty="0">
              <a:latin typeface="+mj-lt"/>
              <a:ea typeface="Calibri" panose="020F0502020204030204" pitchFamily="34" charset="0"/>
              <a:cs typeface="Times New Roman" panose="02020603050405020304" pitchFamily="18" charset="0"/>
            </a:endParaRPr>
          </a:p>
          <a:p>
            <a:pPr>
              <a:defRPr/>
            </a:pPr>
            <a:r>
              <a:rPr lang="en-GB" sz="1200" b="1" dirty="0">
                <a:latin typeface="+mj-lt"/>
                <a:ea typeface="Calibri" panose="020F0502020204030204" pitchFamily="34" charset="0"/>
                <a:cs typeface="Times New Roman" panose="02020603050405020304" pitchFamily="18" charset="0"/>
              </a:rPr>
              <a:t>Practical considerations for delivery</a:t>
            </a:r>
            <a:endParaRPr lang="en-GB" sz="1200" i="1" dirty="0">
              <a:latin typeface="+mj-lt"/>
              <a:ea typeface="Calibri" panose="020F0502020204030204" pitchFamily="34" charset="0"/>
              <a:cs typeface="Times New Roman" panose="02020603050405020304" pitchFamily="18" charset="0"/>
            </a:endParaRPr>
          </a:p>
          <a:p>
            <a:pPr>
              <a:defRPr/>
            </a:pPr>
            <a:r>
              <a:rPr lang="en-GB" sz="1200" dirty="0">
                <a:latin typeface="+mj-lt"/>
                <a:ea typeface="Calibri" panose="020F0502020204030204" pitchFamily="34" charset="0"/>
                <a:cs typeface="Times New Roman" panose="02020603050405020304" pitchFamily="18" charset="0"/>
              </a:rPr>
              <a:t>This includes planning time allocated for sessions throughout the year, financial support for teacher cover and more resources. Although the response doesn’t specify the themes of resources, it could be general resources on how to support and engage students in these groups.</a:t>
            </a:r>
            <a:endParaRPr lang="en-GB" sz="1200" i="1" dirty="0">
              <a:latin typeface="+mj-lt"/>
              <a:ea typeface="Calibri" panose="020F0502020204030204" pitchFamily="34" charset="0"/>
              <a:cs typeface="Times New Roman" panose="02020603050405020304" pitchFamily="18" charset="0"/>
            </a:endParaRPr>
          </a:p>
          <a:p>
            <a:pPr>
              <a:defRPr/>
            </a:pPr>
            <a:endParaRPr lang="en-GB" sz="1200" i="1" dirty="0">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6029784-D43B-AF82-4D67-7B358CE4806F}"/>
              </a:ext>
            </a:extLst>
          </p:cNvPr>
          <p:cNvSpPr txBox="1"/>
          <p:nvPr/>
        </p:nvSpPr>
        <p:spPr>
          <a:xfrm>
            <a:off x="4035938" y="4492268"/>
            <a:ext cx="2340000" cy="1754326"/>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“I noticed that only one of the presenters was a woman and none were from a minority ethnic group. My suggestion would be to have presenter from a more diverse background. This would inspire girls and children from ethnic minority groups.”</a:t>
            </a:r>
          </a:p>
        </p:txBody>
      </p:sp>
      <p:sp>
        <p:nvSpPr>
          <p:cNvPr id="8" name="TextBox 7">
            <a:extLst>
              <a:ext uri="{FF2B5EF4-FFF2-40B4-BE49-F238E27FC236}">
                <a16:creationId xmlns:a16="http://schemas.microsoft.com/office/drawing/2014/main" id="{CA131986-B013-90E3-B149-B62CB6017A0B}"/>
              </a:ext>
            </a:extLst>
          </p:cNvPr>
          <p:cNvSpPr txBox="1"/>
          <p:nvPr/>
        </p:nvSpPr>
        <p:spPr>
          <a:xfrm>
            <a:off x="4022296" y="6838385"/>
            <a:ext cx="2340000" cy="1015663"/>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“Ensure the careers fair part has more presenters, and short activities to try or picture and props to show what the jobs are like.”</a:t>
            </a:r>
          </a:p>
        </p:txBody>
      </p:sp>
      <p:sp>
        <p:nvSpPr>
          <p:cNvPr id="11" name="TextBox 10">
            <a:extLst>
              <a:ext uri="{FF2B5EF4-FFF2-40B4-BE49-F238E27FC236}">
                <a16:creationId xmlns:a16="http://schemas.microsoft.com/office/drawing/2014/main" id="{A101DB46-C747-BC9A-D0BE-CF17A881F0A2}"/>
              </a:ext>
            </a:extLst>
          </p:cNvPr>
          <p:cNvSpPr txBox="1"/>
          <p:nvPr/>
        </p:nvSpPr>
        <p:spPr>
          <a:xfrm>
            <a:off x="4035938" y="8445839"/>
            <a:ext cx="2340000" cy="646331"/>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“Planning more days over the year and plan one day where we can bring ks4 and ks5.”</a:t>
            </a:r>
          </a:p>
        </p:txBody>
      </p:sp>
      <p:sp>
        <p:nvSpPr>
          <p:cNvPr id="7" name="TextBox 6">
            <a:extLst>
              <a:ext uri="{FF2B5EF4-FFF2-40B4-BE49-F238E27FC236}">
                <a16:creationId xmlns:a16="http://schemas.microsoft.com/office/drawing/2014/main" id="{E3A750BD-259A-F431-FA55-C70C42B6E888}"/>
              </a:ext>
            </a:extLst>
          </p:cNvPr>
          <p:cNvSpPr txBox="1"/>
          <p:nvPr/>
        </p:nvSpPr>
        <p:spPr>
          <a:xfrm>
            <a:off x="4035938" y="3148516"/>
            <a:ext cx="2340000" cy="646331"/>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“We ran the event across all the classes - so all pupils were able to engage equally.”</a:t>
            </a:r>
          </a:p>
        </p:txBody>
      </p:sp>
    </p:spTree>
    <p:extLst>
      <p:ext uri="{BB962C8B-B14F-4D97-AF65-F5344CB8AC3E}">
        <p14:creationId xmlns:p14="http://schemas.microsoft.com/office/powerpoint/2010/main" val="666811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8999" y="1360697"/>
            <a:ext cx="5873571" cy="698692"/>
          </a:xfrm>
          <a:prstGeom prst="rect">
            <a:avLst/>
          </a:prstGeom>
        </p:spPr>
        <p:txBody>
          <a:bodyPr/>
          <a:lstStyle/>
          <a:p>
            <a:pPr marL="0" indent="0">
              <a:buNone/>
              <a:defRPr/>
            </a:pPr>
            <a:r>
              <a:rPr lang="en-GB" sz="1400" b="1" dirty="0">
                <a:solidFill>
                  <a:srgbClr val="404040"/>
                </a:solidFill>
                <a:latin typeface="+mj-lt"/>
                <a:ea typeface="Calibri" panose="020F0502020204030204" pitchFamily="34" charset="0"/>
                <a:cs typeface="Times New Roman" panose="02020603050405020304" pitchFamily="18" charset="0"/>
              </a:rPr>
              <a:t>Through interviews with teachers, participants shared their suggestions on ways to improve participation and student engagement in schools. </a:t>
            </a:r>
          </a:p>
        </p:txBody>
      </p:sp>
      <p:sp>
        <p:nvSpPr>
          <p:cNvPr id="7" name="TextBox 6">
            <a:extLst>
              <a:ext uri="{FF2B5EF4-FFF2-40B4-BE49-F238E27FC236}">
                <a16:creationId xmlns:a16="http://schemas.microsoft.com/office/drawing/2014/main" id="{BF23CFA1-33E4-4DC2-A44C-66AEC1500A00}"/>
              </a:ext>
            </a:extLst>
          </p:cNvPr>
          <p:cNvSpPr txBox="1"/>
          <p:nvPr/>
        </p:nvSpPr>
        <p:spPr>
          <a:xfrm>
            <a:off x="549000" y="2145615"/>
            <a:ext cx="5760000" cy="5632311"/>
          </a:xfrm>
          <a:prstGeom prst="rect">
            <a:avLst/>
          </a:prstGeom>
          <a:noFill/>
        </p:spPr>
        <p:txBody>
          <a:bodyPr wrap="square" numCol="2" spcCol="360000">
            <a:spAutoFit/>
          </a:bodyPr>
          <a:lstStyle/>
          <a:p>
            <a:pPr>
              <a:defRPr/>
            </a:pPr>
            <a:r>
              <a:rPr lang="en-GB" sz="1200" i="1" dirty="0">
                <a:solidFill>
                  <a:srgbClr val="404040"/>
                </a:solidFill>
                <a:latin typeface="+mj-lt"/>
                <a:ea typeface="Calibri" panose="020F0502020204030204" pitchFamily="34" charset="0"/>
                <a:cs typeface="Times New Roman" panose="02020603050405020304" pitchFamily="18" charset="0"/>
              </a:rPr>
              <a:t>General suggestions</a:t>
            </a:r>
          </a:p>
          <a:p>
            <a:pPr>
              <a:defRPr/>
            </a:pPr>
            <a:endParaRPr lang="en-GB" sz="1200" i="1" dirty="0">
              <a:solidFill>
                <a:srgbClr val="404040"/>
              </a:solidFill>
              <a:latin typeface="+mj-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200" b="1" dirty="0">
                <a:latin typeface="+mn-lt"/>
                <a:ea typeface="Times New Roman" panose="02020603050405020304" pitchFamily="18" charset="0"/>
              </a:rPr>
              <a:t>Carry out school consultations </a:t>
            </a:r>
            <a:r>
              <a:rPr lang="en-GB" sz="1200" dirty="0">
                <a:latin typeface="+mn-lt"/>
                <a:ea typeface="Times New Roman" panose="02020603050405020304" pitchFamily="18" charset="0"/>
              </a:rPr>
              <a:t>in particular with special schools to tailor resources to student needs and ensure activities are accessible.</a:t>
            </a:r>
          </a:p>
          <a:p>
            <a:pPr marL="171450" indent="-171450">
              <a:buFont typeface="Arial" panose="020B0604020202020204" pitchFamily="34" charset="0"/>
              <a:buChar char="•"/>
            </a:pPr>
            <a:endParaRPr lang="en-GB" sz="1200" dirty="0">
              <a:latin typeface="+mn-lt"/>
              <a:ea typeface="Times New Roman" panose="02020603050405020304" pitchFamily="18" charset="0"/>
            </a:endParaRPr>
          </a:p>
          <a:p>
            <a:pPr marL="171450" indent="-171450">
              <a:buFont typeface="Arial" panose="020B0604020202020204" pitchFamily="34" charset="0"/>
              <a:buChar char="•"/>
            </a:pPr>
            <a:r>
              <a:rPr lang="en-GB" sz="1200" b="1" dirty="0">
                <a:latin typeface="+mn-lt"/>
                <a:ea typeface="Times New Roman" panose="02020603050405020304" pitchFamily="18" charset="0"/>
              </a:rPr>
              <a:t>Improve communication</a:t>
            </a:r>
            <a:r>
              <a:rPr lang="en-GB" sz="1200" dirty="0">
                <a:latin typeface="+mn-lt"/>
                <a:ea typeface="Times New Roman" panose="02020603050405020304" pitchFamily="18" charset="0"/>
              </a:rPr>
              <a:t>, in particular related to bursaries, deadlines for online applications (for bursaries and Big Bang Competition), branding schools can use for the events and process for fulfilling the school agreement requirements.</a:t>
            </a:r>
          </a:p>
          <a:p>
            <a:pPr marL="171450" indent="-171450">
              <a:buFont typeface="Arial" panose="020B0604020202020204" pitchFamily="34" charset="0"/>
              <a:buChar char="•"/>
            </a:pPr>
            <a:endParaRPr lang="en-GB" sz="1200" dirty="0">
              <a:latin typeface="+mn-lt"/>
              <a:ea typeface="Times New Roman" panose="02020603050405020304" pitchFamily="18" charset="0"/>
            </a:endParaRPr>
          </a:p>
          <a:p>
            <a:pPr marL="171450" indent="-171450">
              <a:buFont typeface="Arial" panose="020B0604020202020204" pitchFamily="34" charset="0"/>
              <a:buChar char="•"/>
            </a:pPr>
            <a:r>
              <a:rPr lang="en-GB" sz="1200" b="1" dirty="0">
                <a:ea typeface="Times New Roman" panose="02020603050405020304" pitchFamily="18" charset="0"/>
              </a:rPr>
              <a:t>Share examples</a:t>
            </a:r>
            <a:r>
              <a:rPr lang="en-GB" sz="1200" dirty="0">
                <a:ea typeface="Times New Roman" panose="02020603050405020304" pitchFamily="18" charset="0"/>
              </a:rPr>
              <a:t> </a:t>
            </a:r>
            <a:r>
              <a:rPr lang="en-GB" sz="1200" b="1" dirty="0">
                <a:ea typeface="Times New Roman" panose="02020603050405020304" pitchFamily="18" charset="0"/>
              </a:rPr>
              <a:t>of delivery. </a:t>
            </a:r>
            <a:r>
              <a:rPr lang="en-GB" sz="1200" dirty="0"/>
              <a:t>There is an interest in knowing about what other schools and teachers are doing for their Big Bang at School and how the bursary funds are used.</a:t>
            </a:r>
          </a:p>
          <a:p>
            <a:endParaRPr lang="en-GB" sz="1200" dirty="0"/>
          </a:p>
          <a:p>
            <a:pPr marL="171450" indent="-171450">
              <a:buFont typeface="Arial" panose="020B0604020202020204" pitchFamily="34" charset="0"/>
              <a:buChar char="•"/>
            </a:pPr>
            <a:r>
              <a:rPr lang="en-GB" sz="1200" b="1" dirty="0">
                <a:latin typeface="+mn-lt"/>
                <a:ea typeface="Times New Roman" panose="02020603050405020304" pitchFamily="18" charset="0"/>
              </a:rPr>
              <a:t>Create a network of teachers </a:t>
            </a:r>
            <a:r>
              <a:rPr lang="en-GB" sz="1200" dirty="0">
                <a:latin typeface="+mn-lt"/>
                <a:ea typeface="Times New Roman" panose="02020603050405020304" pitchFamily="18" charset="0"/>
              </a:rPr>
              <a:t>to share experiences or ideas for Big Bang at School activities. This was highlighted as particularly helpful for new schools joining the programme.</a:t>
            </a:r>
          </a:p>
          <a:p>
            <a:pPr marL="171450" indent="-171450">
              <a:buFont typeface="Arial" panose="020B0604020202020204" pitchFamily="34" charset="0"/>
              <a:buChar char="•"/>
            </a:pPr>
            <a:endParaRPr lang="en-GB" sz="1200" dirty="0">
              <a:ea typeface="Times New Roman" panose="02020603050405020304" pitchFamily="18" charset="0"/>
            </a:endParaRPr>
          </a:p>
          <a:p>
            <a:pPr marL="171450" indent="-171450">
              <a:buFont typeface="Arial" panose="020B0604020202020204" pitchFamily="34" charset="0"/>
              <a:buChar char="•"/>
            </a:pPr>
            <a:endParaRPr lang="en-GB" sz="1200" dirty="0">
              <a:latin typeface="+mn-lt"/>
              <a:ea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p:txBody>
      </p:sp>
      <p:pic>
        <p:nvPicPr>
          <p:cNvPr id="4" name="Picture 3" descr="A picture containing text, clipart&#10;&#10;Description automatically generated">
            <a:extLst>
              <a:ext uri="{FF2B5EF4-FFF2-40B4-BE49-F238E27FC236}">
                <a16:creationId xmlns:a16="http://schemas.microsoft.com/office/drawing/2014/main" id="{B9A5DB32-AD63-87D4-AB44-323E77036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2955083-EC61-6DFD-A479-0A4728BD7446}"/>
              </a:ext>
            </a:extLst>
          </p:cNvPr>
          <p:cNvSpPr txBox="1">
            <a:spLocks/>
          </p:cNvSpPr>
          <p:nvPr/>
        </p:nvSpPr>
        <p:spPr>
          <a:xfrm>
            <a:off x="0" y="641537"/>
            <a:ext cx="6858000" cy="576263"/>
          </a:xfrm>
          <a:prstGeom prst="rect">
            <a:avLst/>
          </a:prstGeom>
          <a:solidFill>
            <a:schemeClr val="accent1"/>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In depth: Ways to improve participation</a:t>
            </a:r>
          </a:p>
        </p:txBody>
      </p:sp>
      <p:sp>
        <p:nvSpPr>
          <p:cNvPr id="2" name="TextBox 1">
            <a:extLst>
              <a:ext uri="{FF2B5EF4-FFF2-40B4-BE49-F238E27FC236}">
                <a16:creationId xmlns:a16="http://schemas.microsoft.com/office/drawing/2014/main" id="{A841B0AF-A0F5-FD38-CABE-8CC4243281A6}"/>
              </a:ext>
            </a:extLst>
          </p:cNvPr>
          <p:cNvSpPr txBox="1"/>
          <p:nvPr/>
        </p:nvSpPr>
        <p:spPr>
          <a:xfrm>
            <a:off x="3536303" y="5183344"/>
            <a:ext cx="2829482" cy="3046988"/>
          </a:xfrm>
          <a:prstGeom prst="rect">
            <a:avLst/>
          </a:prstGeom>
          <a:solidFill>
            <a:schemeClr val="accent1">
              <a:lumMod val="40000"/>
              <a:lumOff val="60000"/>
              <a:alpha val="50196"/>
            </a:schemeClr>
          </a:solidFill>
        </p:spPr>
        <p:txBody>
          <a:bodyPr wrap="square" rtlCol="0">
            <a:spAutoFit/>
          </a:bodyPr>
          <a:lstStyle/>
          <a:p>
            <a:pPr>
              <a:defRPr/>
            </a:pPr>
            <a:r>
              <a:rPr lang="en-GB" sz="1200" i="1" dirty="0">
                <a:latin typeface="+mj-lt"/>
                <a:cs typeface="Times New Roman" panose="02020603050405020304" pitchFamily="18" charset="0"/>
              </a:rPr>
              <a:t>“I thought your website and the resources were all really accessible having the templates and everything there just to reduce the time and workload of organizing that. I mean, maybe some sort of network of schools [as an improvement]. Say for instance, somebody else in my area, if they'd done that [a Big Bang at School] before, it would have been quite helpful to maybe contact them and say so…How did you do it? How did you do this? Uhm, how did it go? What worked well? What didn't?...Can you recommend any local businesses? Or that kind of thing.” </a:t>
            </a:r>
          </a:p>
        </p:txBody>
      </p:sp>
      <p:sp>
        <p:nvSpPr>
          <p:cNvPr id="6" name="TextBox 5">
            <a:extLst>
              <a:ext uri="{FF2B5EF4-FFF2-40B4-BE49-F238E27FC236}">
                <a16:creationId xmlns:a16="http://schemas.microsoft.com/office/drawing/2014/main" id="{206ED7BA-324A-AB30-0BA6-A31007F19E12}"/>
              </a:ext>
            </a:extLst>
          </p:cNvPr>
          <p:cNvSpPr txBox="1"/>
          <p:nvPr/>
        </p:nvSpPr>
        <p:spPr>
          <a:xfrm>
            <a:off x="3536303" y="2598999"/>
            <a:ext cx="2829482" cy="2123658"/>
          </a:xfrm>
          <a:prstGeom prst="rect">
            <a:avLst/>
          </a:prstGeom>
          <a:solidFill>
            <a:schemeClr val="accent1">
              <a:lumMod val="40000"/>
              <a:lumOff val="60000"/>
              <a:alpha val="50196"/>
            </a:schemeClr>
          </a:solidFill>
        </p:spPr>
        <p:txBody>
          <a:bodyPr wrap="square" rtlCol="0">
            <a:spAutoFit/>
          </a:bodyPr>
          <a:lstStyle/>
          <a:p>
            <a:pPr>
              <a:defRPr/>
            </a:pPr>
            <a:r>
              <a:rPr lang="en-GB" sz="1200" i="1" dirty="0">
                <a:latin typeface="+mj-lt"/>
                <a:cs typeface="Times New Roman" panose="02020603050405020304" pitchFamily="18" charset="0"/>
              </a:rPr>
              <a:t>“We don't often get given money in schools to spend on what you want and linked to STEM, for example, and so some kind of more detailed ideas of what you could spend [the bursary] on. I just know that if you're new to this role or if you’re planning the event for the first time, what to spend the money on that could be in a lasting, meaningful way, sometimes is a quite difficult thing to think.”</a:t>
            </a:r>
          </a:p>
        </p:txBody>
      </p:sp>
    </p:spTree>
    <p:extLst>
      <p:ext uri="{BB962C8B-B14F-4D97-AF65-F5344CB8AC3E}">
        <p14:creationId xmlns:p14="http://schemas.microsoft.com/office/powerpoint/2010/main" val="1199485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23CFA1-33E4-4DC2-A44C-66AEC1500A00}"/>
              </a:ext>
            </a:extLst>
          </p:cNvPr>
          <p:cNvSpPr txBox="1"/>
          <p:nvPr/>
        </p:nvSpPr>
        <p:spPr>
          <a:xfrm>
            <a:off x="549000" y="2420866"/>
            <a:ext cx="5760000" cy="8032968"/>
          </a:xfrm>
          <a:prstGeom prst="rect">
            <a:avLst/>
          </a:prstGeom>
          <a:noFill/>
        </p:spPr>
        <p:txBody>
          <a:bodyPr wrap="square" numCol="2" spcCol="360000">
            <a:spAutoFit/>
          </a:bodyPr>
          <a:lstStyle/>
          <a:p>
            <a:pPr>
              <a:defRPr/>
            </a:pPr>
            <a:r>
              <a:rPr lang="en-GB" sz="1200" b="1" dirty="0">
                <a:latin typeface="+mj-lt"/>
                <a:ea typeface="Calibri" panose="020F0502020204030204" pitchFamily="34" charset="0"/>
                <a:cs typeface="Times New Roman" panose="02020603050405020304" pitchFamily="18" charset="0"/>
              </a:rPr>
              <a:t>Informat</a:t>
            </a:r>
            <a:r>
              <a:rPr lang="en-GB" sz="1200" dirty="0">
                <a:latin typeface="+mj-lt"/>
                <a:ea typeface="Calibri" panose="020F0502020204030204" pitchFamily="34" charset="0"/>
                <a:cs typeface="Times New Roman" panose="02020603050405020304" pitchFamily="18" charset="0"/>
              </a:rPr>
              <a:t>i</a:t>
            </a:r>
            <a:r>
              <a:rPr lang="en-GB" sz="1200" b="1" dirty="0">
                <a:latin typeface="+mj-lt"/>
                <a:ea typeface="Calibri" panose="020F0502020204030204" pitchFamily="34" charset="0"/>
                <a:cs typeface="Times New Roman" panose="02020603050405020304" pitchFamily="18" charset="0"/>
              </a:rPr>
              <a:t>on about roles and pathways towards engineering </a:t>
            </a:r>
          </a:p>
          <a:p>
            <a:pPr>
              <a:defRPr/>
            </a:pPr>
            <a:r>
              <a:rPr lang="en-GB" sz="1200" dirty="0">
                <a:latin typeface="+mj-lt"/>
                <a:ea typeface="Calibri" panose="020F0502020204030204" pitchFamily="34" charset="0"/>
                <a:cs typeface="Times New Roman" panose="02020603050405020304" pitchFamily="18" charset="0"/>
              </a:rPr>
              <a:t>Seven teachers suggested that up to date information on the range of roles in STEM would be helpful. Five of these also suggested it would be beneficial to have information on different pathways into engineering, other than academic ones.</a:t>
            </a:r>
          </a:p>
          <a:p>
            <a:pPr>
              <a:defRPr/>
            </a:pPr>
            <a:endParaRPr lang="en-GB" sz="1200" dirty="0">
              <a:latin typeface="+mj-lt"/>
              <a:ea typeface="Calibri" panose="020F0502020204030204" pitchFamily="34" charset="0"/>
              <a:cs typeface="Times New Roman" panose="02020603050405020304" pitchFamily="18" charset="0"/>
            </a:endParaRPr>
          </a:p>
          <a:p>
            <a:pPr>
              <a:defRPr/>
            </a:pPr>
            <a:r>
              <a:rPr lang="en-GB" sz="1200" dirty="0">
                <a:latin typeface="+mj-lt"/>
                <a:ea typeface="Calibri" panose="020F0502020204030204" pitchFamily="34" charset="0"/>
                <a:cs typeface="Times New Roman" panose="02020603050405020304" pitchFamily="18" charset="0"/>
              </a:rPr>
              <a:t>Some teachers specifically mentioned the usefulness of having example job summaries or profiles with roles and responsibilities outlined. Others mentioned the information should be clear, concise and easy to understand for students (age appropriate).</a:t>
            </a: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r>
              <a:rPr lang="en-GB" sz="1200" b="1" dirty="0">
                <a:latin typeface="+mj-lt"/>
                <a:ea typeface="Calibri" panose="020F0502020204030204" pitchFamily="34" charset="0"/>
                <a:cs typeface="Times New Roman" panose="02020603050405020304" pitchFamily="18" charset="0"/>
              </a:rPr>
              <a:t>STEM professional engagement</a:t>
            </a:r>
            <a:endParaRPr lang="en-GB" sz="1200" dirty="0">
              <a:latin typeface="+mj-lt"/>
              <a:ea typeface="Calibri" panose="020F0502020204030204" pitchFamily="34" charset="0"/>
              <a:cs typeface="Times New Roman" panose="02020603050405020304" pitchFamily="18" charset="0"/>
            </a:endParaRPr>
          </a:p>
          <a:p>
            <a:pPr>
              <a:defRPr/>
            </a:pPr>
            <a:r>
              <a:rPr lang="en-GB" sz="1200" dirty="0">
                <a:latin typeface="+mj-lt"/>
                <a:ea typeface="Calibri" panose="020F0502020204030204" pitchFamily="34" charset="0"/>
                <a:cs typeface="Times New Roman" panose="02020603050405020304" pitchFamily="18" charset="0"/>
              </a:rPr>
              <a:t>Six of the 19 comments suggested that more interaction with engineers, particularly in-person, would be helpful. Another suggestion included increasing the number of volunteers who can support schools in the event by facilitating sessions. </a:t>
            </a:r>
          </a:p>
          <a:p>
            <a:pPr>
              <a:defRPr/>
            </a:pPr>
            <a:endParaRPr lang="en-GB" sz="1200" dirty="0">
              <a:latin typeface="+mj-lt"/>
              <a:ea typeface="Calibri" panose="020F0502020204030204" pitchFamily="34" charset="0"/>
              <a:cs typeface="Times New Roman" panose="02020603050405020304" pitchFamily="18" charset="0"/>
            </a:endParaRPr>
          </a:p>
          <a:p>
            <a:pPr>
              <a:defRPr/>
            </a:pPr>
            <a:r>
              <a:rPr lang="en-GB" sz="1200" b="1" dirty="0">
                <a:latin typeface="+mj-lt"/>
                <a:ea typeface="Calibri" panose="020F0502020204030204" pitchFamily="34" charset="0"/>
                <a:cs typeface="Times New Roman" panose="02020603050405020304" pitchFamily="18" charset="0"/>
              </a:rPr>
              <a:t>Additional resources</a:t>
            </a:r>
            <a:endParaRPr lang="en-GB" sz="1200" dirty="0">
              <a:latin typeface="+mj-lt"/>
              <a:ea typeface="Calibri" panose="020F0502020204030204" pitchFamily="34" charset="0"/>
              <a:cs typeface="Times New Roman" panose="02020603050405020304" pitchFamily="18" charset="0"/>
            </a:endParaRPr>
          </a:p>
          <a:p>
            <a:pPr>
              <a:defRPr/>
            </a:pPr>
            <a:r>
              <a:rPr lang="en-GB" sz="1200" dirty="0">
                <a:latin typeface="+mj-lt"/>
                <a:ea typeface="Calibri" panose="020F0502020204030204" pitchFamily="34" charset="0"/>
                <a:cs typeface="Times New Roman" panose="02020603050405020304" pitchFamily="18" charset="0"/>
              </a:rPr>
              <a:t>Three teachers suggested having more resources in general about engineering careers. One suggested these should be easy to share with students (e.g. PowerPoints or weblinks). Another suggested resources to run short activities blended with the curriculum.</a:t>
            </a: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a:p>
            <a:pPr>
              <a:defRPr/>
            </a:pPr>
            <a:endParaRPr lang="en-GB" sz="1200" dirty="0">
              <a:latin typeface="+mj-lt"/>
              <a:ea typeface="Calibri" panose="020F0502020204030204" pitchFamily="34" charset="0"/>
              <a:cs typeface="Times New Roman" panose="02020603050405020304" pitchFamily="18" charset="0"/>
            </a:endParaRPr>
          </a:p>
        </p:txBody>
      </p:sp>
      <p:pic>
        <p:nvPicPr>
          <p:cNvPr id="3" name="Picture 2" descr="A picture containing text, clipart&#10;&#10;Description automatically generated">
            <a:extLst>
              <a:ext uri="{FF2B5EF4-FFF2-40B4-BE49-F238E27FC236}">
                <a16:creationId xmlns:a16="http://schemas.microsoft.com/office/drawing/2014/main" id="{EA555CC3-D151-C80C-BF70-50B2D5881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4" name="Title 1">
            <a:extLst>
              <a:ext uri="{FF2B5EF4-FFF2-40B4-BE49-F238E27FC236}">
                <a16:creationId xmlns:a16="http://schemas.microsoft.com/office/drawing/2014/main" id="{C06B7598-D57B-F404-C2C4-5410CB4CB844}"/>
              </a:ext>
            </a:extLst>
          </p:cNvPr>
          <p:cNvSpPr txBox="1">
            <a:spLocks/>
          </p:cNvSpPr>
          <p:nvPr/>
        </p:nvSpPr>
        <p:spPr>
          <a:xfrm>
            <a:off x="0" y="641537"/>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Learning for improvement: teacher feedback</a:t>
            </a:r>
          </a:p>
        </p:txBody>
      </p:sp>
      <p:sp>
        <p:nvSpPr>
          <p:cNvPr id="5" name="TextBox 4">
            <a:extLst>
              <a:ext uri="{FF2B5EF4-FFF2-40B4-BE49-F238E27FC236}">
                <a16:creationId xmlns:a16="http://schemas.microsoft.com/office/drawing/2014/main" id="{CC87CD53-0F58-30E5-59FD-721BDD049C6F}"/>
              </a:ext>
            </a:extLst>
          </p:cNvPr>
          <p:cNvSpPr txBox="1"/>
          <p:nvPr/>
        </p:nvSpPr>
        <p:spPr>
          <a:xfrm>
            <a:off x="549000" y="1401445"/>
            <a:ext cx="5760000" cy="954107"/>
          </a:xfrm>
          <a:prstGeom prst="rect">
            <a:avLst/>
          </a:prstGeom>
          <a:noFill/>
        </p:spPr>
        <p:txBody>
          <a:bodyPr wrap="square">
            <a:spAutoFit/>
          </a:bodyPr>
          <a:lstStyle/>
          <a:p>
            <a:pPr>
              <a:defRPr/>
            </a:pPr>
            <a:r>
              <a:rPr lang="en-GB" sz="1400" b="1" dirty="0">
                <a:latin typeface="+mj-lt"/>
                <a:ea typeface="Calibri" panose="020F0502020204030204" pitchFamily="34" charset="0"/>
                <a:cs typeface="Times New Roman" panose="02020603050405020304" pitchFamily="18" charset="0"/>
              </a:rPr>
              <a:t>We asked teachers what additional support they would find helpful when speaking to students about engineering careers. Nineteen respondents gave suggestions about what would be useful for them. </a:t>
            </a:r>
          </a:p>
        </p:txBody>
      </p:sp>
      <p:sp>
        <p:nvSpPr>
          <p:cNvPr id="2" name="TextBox 1">
            <a:extLst>
              <a:ext uri="{FF2B5EF4-FFF2-40B4-BE49-F238E27FC236}">
                <a16:creationId xmlns:a16="http://schemas.microsoft.com/office/drawing/2014/main" id="{AB74E724-0753-4B46-9D20-DCB0D6930A63}"/>
              </a:ext>
            </a:extLst>
          </p:cNvPr>
          <p:cNvSpPr txBox="1"/>
          <p:nvPr/>
        </p:nvSpPr>
        <p:spPr>
          <a:xfrm>
            <a:off x="549000" y="6097497"/>
            <a:ext cx="2495952" cy="1015663"/>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“Offering [students] insights to various jobs in engineering via video links or in person talks with engineers or interactive games.”</a:t>
            </a:r>
          </a:p>
        </p:txBody>
      </p:sp>
      <p:sp>
        <p:nvSpPr>
          <p:cNvPr id="8" name="TextBox 7">
            <a:extLst>
              <a:ext uri="{FF2B5EF4-FFF2-40B4-BE49-F238E27FC236}">
                <a16:creationId xmlns:a16="http://schemas.microsoft.com/office/drawing/2014/main" id="{B064EC49-1FBA-8928-A68D-202B0D63FCD7}"/>
              </a:ext>
            </a:extLst>
          </p:cNvPr>
          <p:cNvSpPr txBox="1"/>
          <p:nvPr/>
        </p:nvSpPr>
        <p:spPr>
          <a:xfrm>
            <a:off x="549000" y="7500579"/>
            <a:ext cx="2495952" cy="1015663"/>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“Careers profiles with key points about qualifications needed, job description, salary, route into the careers other than attending university.”</a:t>
            </a:r>
          </a:p>
        </p:txBody>
      </p:sp>
      <p:sp>
        <p:nvSpPr>
          <p:cNvPr id="6" name="TextBox 5">
            <a:extLst>
              <a:ext uri="{FF2B5EF4-FFF2-40B4-BE49-F238E27FC236}">
                <a16:creationId xmlns:a16="http://schemas.microsoft.com/office/drawing/2014/main" id="{A9748AB6-075C-97A9-2859-902E7FEA32B9}"/>
              </a:ext>
            </a:extLst>
          </p:cNvPr>
          <p:cNvSpPr txBox="1"/>
          <p:nvPr/>
        </p:nvSpPr>
        <p:spPr>
          <a:xfrm>
            <a:off x="3626028" y="6864804"/>
            <a:ext cx="2495952" cy="461665"/>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“Visits from Engineers, Scientists and IT professionals.”</a:t>
            </a:r>
          </a:p>
        </p:txBody>
      </p:sp>
      <p:sp>
        <p:nvSpPr>
          <p:cNvPr id="9" name="TextBox 8">
            <a:extLst>
              <a:ext uri="{FF2B5EF4-FFF2-40B4-BE49-F238E27FC236}">
                <a16:creationId xmlns:a16="http://schemas.microsoft.com/office/drawing/2014/main" id="{1A939312-897B-46FB-C8A4-AD8783264253}"/>
              </a:ext>
            </a:extLst>
          </p:cNvPr>
          <p:cNvSpPr txBox="1"/>
          <p:nvPr/>
        </p:nvSpPr>
        <p:spPr>
          <a:xfrm>
            <a:off x="3626028" y="7673558"/>
            <a:ext cx="2495952" cy="830997"/>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“Posters with the careers are a really nice way to have information up around the school.”</a:t>
            </a:r>
          </a:p>
        </p:txBody>
      </p:sp>
      <p:sp>
        <p:nvSpPr>
          <p:cNvPr id="10" name="TextBox 9">
            <a:extLst>
              <a:ext uri="{FF2B5EF4-FFF2-40B4-BE49-F238E27FC236}">
                <a16:creationId xmlns:a16="http://schemas.microsoft.com/office/drawing/2014/main" id="{E46F2E41-55EB-DFC1-FC77-1348E81DF670}"/>
              </a:ext>
            </a:extLst>
          </p:cNvPr>
          <p:cNvSpPr txBox="1"/>
          <p:nvPr/>
        </p:nvSpPr>
        <p:spPr>
          <a:xfrm>
            <a:off x="3626028" y="6056050"/>
            <a:ext cx="2495952" cy="461665"/>
          </a:xfrm>
          <a:prstGeom prst="rect">
            <a:avLst/>
          </a:prstGeom>
          <a:solidFill>
            <a:srgbClr val="00A773">
              <a:alpha val="50196"/>
            </a:srgbClr>
          </a:solidFill>
        </p:spPr>
        <p:txBody>
          <a:bodyPr wrap="square" rtlCol="0">
            <a:spAutoFit/>
          </a:bodyPr>
          <a:lstStyle/>
          <a:p>
            <a:pPr>
              <a:defRPr/>
            </a:pPr>
            <a:r>
              <a:rPr lang="en-GB" sz="1200" i="1" dirty="0">
                <a:latin typeface="+mj-lt"/>
                <a:ea typeface="Calibri" panose="020F0502020204030204" pitchFamily="34" charset="0"/>
                <a:cs typeface="Times New Roman" panose="02020603050405020304" pitchFamily="18" charset="0"/>
              </a:rPr>
              <a:t>“More engineers to come in and speak to us and our students.”</a:t>
            </a:r>
          </a:p>
        </p:txBody>
      </p:sp>
    </p:spTree>
    <p:extLst>
      <p:ext uri="{BB962C8B-B14F-4D97-AF65-F5344CB8AC3E}">
        <p14:creationId xmlns:p14="http://schemas.microsoft.com/office/powerpoint/2010/main" val="859195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8999" y="1511704"/>
            <a:ext cx="6016620" cy="935937"/>
          </a:xfrm>
          <a:prstGeom prst="rect">
            <a:avLst/>
          </a:prstGeom>
        </p:spPr>
        <p:txBody>
          <a:bodyPr/>
          <a:lstStyle/>
          <a:p>
            <a:pPr marL="0" indent="0">
              <a:buNone/>
              <a:defRPr/>
            </a:pPr>
            <a:r>
              <a:rPr lang="en-GB" sz="1400" b="1" dirty="0">
                <a:solidFill>
                  <a:srgbClr val="404040"/>
                </a:solidFill>
                <a:latin typeface="+mj-lt"/>
                <a:ea typeface="Calibri" panose="020F0502020204030204" pitchFamily="34" charset="0"/>
                <a:cs typeface="Times New Roman" panose="02020603050405020304" pitchFamily="18" charset="0"/>
              </a:rPr>
              <a:t>Another aim of the teacher interviews was to explore any wider impact that teachers feel Big Bang at School has had in their school.</a:t>
            </a:r>
          </a:p>
        </p:txBody>
      </p:sp>
      <p:sp>
        <p:nvSpPr>
          <p:cNvPr id="7" name="TextBox 6">
            <a:extLst>
              <a:ext uri="{FF2B5EF4-FFF2-40B4-BE49-F238E27FC236}">
                <a16:creationId xmlns:a16="http://schemas.microsoft.com/office/drawing/2014/main" id="{BF23CFA1-33E4-4DC2-A44C-66AEC1500A00}"/>
              </a:ext>
            </a:extLst>
          </p:cNvPr>
          <p:cNvSpPr txBox="1"/>
          <p:nvPr/>
        </p:nvSpPr>
        <p:spPr>
          <a:xfrm>
            <a:off x="523319" y="2212588"/>
            <a:ext cx="6042300" cy="9694962"/>
          </a:xfrm>
          <a:prstGeom prst="rect">
            <a:avLst/>
          </a:prstGeom>
          <a:noFill/>
        </p:spPr>
        <p:txBody>
          <a:bodyPr wrap="square" numCol="2" spcCol="360000">
            <a:spAutoFit/>
          </a:bodyPr>
          <a:lstStyle/>
          <a:p>
            <a:pPr marL="73025" defTabSz="868363">
              <a:tabLst>
                <a:tab pos="5202238" algn="l"/>
              </a:tabLst>
            </a:pPr>
            <a:r>
              <a:rPr lang="en-GB" sz="1200" dirty="0">
                <a:latin typeface="+mn-lt"/>
                <a:ea typeface="Times New Roman" panose="02020603050405020304" pitchFamily="18" charset="0"/>
              </a:rPr>
              <a:t>Teachers shared their views on the wider impact of running a Big Bang at school, seeing running the event as a:</a:t>
            </a:r>
          </a:p>
          <a:p>
            <a:pPr marL="73025" defTabSz="868363">
              <a:tabLst>
                <a:tab pos="5202238" algn="l"/>
              </a:tabLst>
            </a:pPr>
            <a:endParaRPr lang="en-GB" sz="1200" dirty="0">
              <a:latin typeface="+mn-lt"/>
              <a:ea typeface="Times New Roman" panose="02020603050405020304" pitchFamily="18" charset="0"/>
            </a:endParaRPr>
          </a:p>
          <a:p>
            <a:pPr marL="358775" indent="-285750" defTabSz="868363">
              <a:buFont typeface="Arial" panose="020B0604020202020204" pitchFamily="34" charset="0"/>
              <a:buChar char="•"/>
              <a:tabLst>
                <a:tab pos="5202238" algn="l"/>
              </a:tabLst>
            </a:pPr>
            <a:r>
              <a:rPr lang="en-GB" sz="1200" dirty="0">
                <a:effectLst/>
                <a:latin typeface="+mn-lt"/>
                <a:ea typeface="Times New Roman" panose="02020603050405020304" pitchFamily="18" charset="0"/>
              </a:rPr>
              <a:t>Possibility to build on the success and learning for future years to establish a legacy within the school. In one case </a:t>
            </a:r>
            <a:r>
              <a:rPr lang="en-GB" sz="1200" dirty="0">
                <a:latin typeface="+mn-lt"/>
                <a:ea typeface="Times New Roman" panose="02020603050405020304" pitchFamily="18" charset="0"/>
              </a:rPr>
              <a:t>the success of the first year delivery of Big Bang at School lead to increased student demand to join the school’s STEM club and additional school funding allocated to STEM</a:t>
            </a:r>
            <a:endParaRPr lang="en-GB" sz="1200" dirty="0">
              <a:ea typeface="Times New Roman" panose="02020603050405020304" pitchFamily="18" charset="0"/>
            </a:endParaRPr>
          </a:p>
          <a:p>
            <a:pPr marL="358775" indent="-285750" defTabSz="868363">
              <a:buFont typeface="Arial" panose="020B0604020202020204" pitchFamily="34" charset="0"/>
              <a:buChar char="•"/>
              <a:tabLst>
                <a:tab pos="5202238" algn="l"/>
              </a:tabLst>
            </a:pPr>
            <a:r>
              <a:rPr lang="en-GB" sz="1200" dirty="0">
                <a:latin typeface="+mn-lt"/>
                <a:ea typeface="Times New Roman" panose="02020603050405020304" pitchFamily="18" charset="0"/>
              </a:rPr>
              <a:t>Opportunity for students to engage with potential future employers and build confidence when interacting with other adults</a:t>
            </a:r>
          </a:p>
          <a:p>
            <a:pPr marL="358775" indent="-285750" defTabSz="868363">
              <a:buFont typeface="Arial" panose="020B0604020202020204" pitchFamily="34" charset="0"/>
              <a:buChar char="•"/>
              <a:tabLst>
                <a:tab pos="5202238" algn="l"/>
              </a:tabLst>
            </a:pPr>
            <a:r>
              <a:rPr lang="en-GB" sz="1200" dirty="0">
                <a:latin typeface="+mn-lt"/>
                <a:ea typeface="Times New Roman" panose="02020603050405020304" pitchFamily="18" charset="0"/>
              </a:rPr>
              <a:t>Opportunity for </a:t>
            </a:r>
            <a:r>
              <a:rPr lang="en-GB" sz="1200" dirty="0">
                <a:ea typeface="Times New Roman" panose="02020603050405020304" pitchFamily="18" charset="0"/>
              </a:rPr>
              <a:t>the school </a:t>
            </a:r>
            <a:r>
              <a:rPr lang="en-GB" sz="1200" dirty="0">
                <a:latin typeface="+mn-lt"/>
                <a:ea typeface="Times New Roman" panose="02020603050405020304" pitchFamily="18" charset="0"/>
              </a:rPr>
              <a:t>to build relationships with local employers for future STEM activities</a:t>
            </a:r>
          </a:p>
          <a:p>
            <a:pPr marL="358775" indent="-285750" defTabSz="868363">
              <a:buFont typeface="Arial" panose="020B0604020202020204" pitchFamily="34" charset="0"/>
              <a:buChar char="•"/>
              <a:tabLst>
                <a:tab pos="5202238" algn="l"/>
              </a:tabLst>
            </a:pPr>
            <a:endParaRPr lang="en-GB" sz="1200" dirty="0">
              <a:latin typeface="+mn-lt"/>
              <a:ea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endParaRPr lang="en-GB" sz="1200" b="1" i="1" dirty="0">
              <a:solidFill>
                <a:schemeClr val="accent6"/>
              </a:solidFill>
              <a:latin typeface="+mj-lt"/>
              <a:ea typeface="Calibri" panose="020F0502020204030204" pitchFamily="34" charset="0"/>
              <a:cs typeface="Times New Roman" panose="02020603050405020304" pitchFamily="18" charset="0"/>
            </a:endParaRPr>
          </a:p>
          <a:p>
            <a:pPr>
              <a:defRPr/>
            </a:pPr>
            <a:r>
              <a:rPr lang="en-GB" sz="1200" b="1" dirty="0">
                <a:latin typeface="+mj-lt"/>
                <a:ea typeface="Calibri" panose="020F0502020204030204" pitchFamily="34" charset="0"/>
                <a:cs typeface="Times New Roman" panose="02020603050405020304" pitchFamily="18" charset="0"/>
              </a:rPr>
              <a:t>Future plans</a:t>
            </a:r>
          </a:p>
          <a:p>
            <a:pPr defTabSz="868363">
              <a:tabLst>
                <a:tab pos="5202238" algn="l"/>
              </a:tabLst>
              <a:defRPr/>
            </a:pPr>
            <a:r>
              <a:rPr lang="en-GB" sz="1200" dirty="0"/>
              <a:t>There is an interest in using Big Bang at School to foster a STEM culture in schools. For example: </a:t>
            </a:r>
          </a:p>
          <a:p>
            <a:pPr marL="171450" indent="-171450" defTabSz="868363">
              <a:buFont typeface="Arial" panose="020B0604020202020204" pitchFamily="34" charset="0"/>
              <a:buChar char="•"/>
              <a:tabLst>
                <a:tab pos="5202238" algn="l"/>
              </a:tabLst>
              <a:defRPr/>
            </a:pPr>
            <a:r>
              <a:rPr lang="en-GB" sz="1200" dirty="0"/>
              <a:t>By raising awareness of what STEM is and what careers in these sectors could include</a:t>
            </a:r>
          </a:p>
          <a:p>
            <a:pPr marL="171450" indent="-171450" defTabSz="868363">
              <a:buFont typeface="Arial" panose="020B0604020202020204" pitchFamily="34" charset="0"/>
              <a:buChar char="•"/>
              <a:tabLst>
                <a:tab pos="5202238" algn="l"/>
              </a:tabLst>
              <a:defRPr/>
            </a:pPr>
            <a:r>
              <a:rPr lang="en-GB" sz="1200" dirty="0"/>
              <a:t>Leveraging older students to run workshops /share learning with their younger peers</a:t>
            </a:r>
          </a:p>
          <a:p>
            <a:pPr defTabSz="868363">
              <a:tabLst>
                <a:tab pos="5202238" algn="l"/>
              </a:tabLst>
              <a:defRPr/>
            </a:pPr>
            <a:endParaRPr lang="en-GB" sz="1200" dirty="0"/>
          </a:p>
          <a:p>
            <a:pPr defTabSz="868363">
              <a:tabLst>
                <a:tab pos="5202238" algn="l"/>
              </a:tabLst>
              <a:defRPr/>
            </a:pPr>
            <a:r>
              <a:rPr lang="en-GB" sz="1200" dirty="0"/>
              <a:t>Fostering school ownership of the event is also seen as an important element:</a:t>
            </a:r>
          </a:p>
          <a:p>
            <a:pPr marL="171450" indent="-171450" defTabSz="868363">
              <a:buFont typeface="Arial" panose="020B0604020202020204" pitchFamily="34" charset="0"/>
              <a:buChar char="•"/>
              <a:tabLst>
                <a:tab pos="5202238" algn="l"/>
              </a:tabLst>
              <a:defRPr/>
            </a:pPr>
            <a:r>
              <a:rPr lang="en-GB" sz="1200" dirty="0"/>
              <a:t>Some future plans involve possibly spending money towards equipment rather than external workshops </a:t>
            </a:r>
          </a:p>
          <a:p>
            <a:pPr marL="171450" indent="-171450" defTabSz="868363">
              <a:buFont typeface="Arial" panose="020B0604020202020204" pitchFamily="34" charset="0"/>
              <a:buChar char="•"/>
              <a:tabLst>
                <a:tab pos="5202238" algn="l"/>
              </a:tabLst>
              <a:defRPr/>
            </a:pPr>
            <a:r>
              <a:rPr lang="en-GB" sz="1200" dirty="0"/>
              <a:t>Some shared they were looking to  take a more active role in developing or adapting resources that are tailored for students of different abilities	</a:t>
            </a:r>
          </a:p>
          <a:p>
            <a:pPr defTabSz="868363">
              <a:tabLst>
                <a:tab pos="5202238" algn="l"/>
              </a:tabLst>
              <a:defRPr/>
            </a:pPr>
            <a:endParaRPr lang="en-GB" sz="1200" dirty="0"/>
          </a:p>
          <a:p>
            <a:pPr defTabSz="868363">
              <a:tabLst>
                <a:tab pos="5202238" algn="l"/>
              </a:tabLst>
              <a:defRPr/>
            </a:pPr>
            <a:endParaRPr lang="en-GB" sz="1200" dirty="0"/>
          </a:p>
          <a:p>
            <a:pPr defTabSz="868363">
              <a:tabLst>
                <a:tab pos="5202238" algn="l"/>
              </a:tabLst>
              <a:defRPr/>
            </a:pPr>
            <a:endParaRPr lang="en-GB" sz="1200" dirty="0"/>
          </a:p>
          <a:p>
            <a:pPr defTabSz="868363">
              <a:tabLst>
                <a:tab pos="5202238" algn="l"/>
              </a:tabLst>
              <a:defRPr/>
            </a:pPr>
            <a:endParaRPr lang="en-GB" sz="1200" dirty="0"/>
          </a:p>
          <a:p>
            <a:pPr defTabSz="868363">
              <a:tabLst>
                <a:tab pos="5202238" algn="l"/>
              </a:tabLst>
              <a:defRPr/>
            </a:pPr>
            <a:endParaRPr lang="en-GB" sz="1200" dirty="0"/>
          </a:p>
          <a:p>
            <a:pPr defTabSz="868363">
              <a:tabLst>
                <a:tab pos="5202238" algn="l"/>
              </a:tabLst>
              <a:defRPr/>
            </a:pPr>
            <a:endParaRPr lang="en-GB" sz="1200" dirty="0"/>
          </a:p>
          <a:p>
            <a:pPr defTabSz="868363">
              <a:tabLst>
                <a:tab pos="5202238" algn="l"/>
              </a:tabLst>
              <a:defRPr/>
            </a:pPr>
            <a:endParaRPr lang="en-GB" sz="1200" dirty="0"/>
          </a:p>
          <a:p>
            <a:pPr defTabSz="868363">
              <a:tabLst>
                <a:tab pos="5202238" algn="l"/>
              </a:tabLst>
              <a:defRPr/>
            </a:pPr>
            <a:endParaRPr lang="en-GB" sz="1200" dirty="0"/>
          </a:p>
          <a:p>
            <a:pPr defTabSz="868363">
              <a:tabLst>
                <a:tab pos="5202238" algn="l"/>
              </a:tabLst>
              <a:defRPr/>
            </a:pPr>
            <a:endParaRPr lang="en-GB" sz="1200" dirty="0"/>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a:p>
            <a:pPr algn="ctr">
              <a:defRPr/>
            </a:pPr>
            <a:endParaRPr lang="en-GB" sz="1200" i="1" dirty="0">
              <a:solidFill>
                <a:schemeClr val="accent6"/>
              </a:solidFill>
              <a:latin typeface="+mj-lt"/>
              <a:ea typeface="Calibri" panose="020F0502020204030204" pitchFamily="34" charset="0"/>
              <a:cs typeface="Times New Roman" panose="02020603050405020304" pitchFamily="18" charset="0"/>
            </a:endParaRPr>
          </a:p>
        </p:txBody>
      </p:sp>
      <p:pic>
        <p:nvPicPr>
          <p:cNvPr id="4" name="Picture 3" descr="A picture containing text, clipart&#10;&#10;Description automatically generated">
            <a:extLst>
              <a:ext uri="{FF2B5EF4-FFF2-40B4-BE49-F238E27FC236}">
                <a16:creationId xmlns:a16="http://schemas.microsoft.com/office/drawing/2014/main" id="{B9A5DB32-AD63-87D4-AB44-323E77036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2955083-EC61-6DFD-A479-0A4728BD7446}"/>
              </a:ext>
            </a:extLst>
          </p:cNvPr>
          <p:cNvSpPr txBox="1">
            <a:spLocks/>
          </p:cNvSpPr>
          <p:nvPr/>
        </p:nvSpPr>
        <p:spPr>
          <a:xfrm>
            <a:off x="0" y="641537"/>
            <a:ext cx="6858000" cy="576263"/>
          </a:xfrm>
          <a:prstGeom prst="rect">
            <a:avLst/>
          </a:prstGeom>
          <a:solidFill>
            <a:schemeClr val="accent1"/>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In depth: Wider impact of Big Bang at School</a:t>
            </a:r>
          </a:p>
        </p:txBody>
      </p:sp>
      <p:sp>
        <p:nvSpPr>
          <p:cNvPr id="2" name="TextBox 1">
            <a:extLst>
              <a:ext uri="{FF2B5EF4-FFF2-40B4-BE49-F238E27FC236}">
                <a16:creationId xmlns:a16="http://schemas.microsoft.com/office/drawing/2014/main" id="{633612DA-CD42-AD6B-208C-213929924C3E}"/>
              </a:ext>
            </a:extLst>
          </p:cNvPr>
          <p:cNvSpPr txBox="1"/>
          <p:nvPr/>
        </p:nvSpPr>
        <p:spPr>
          <a:xfrm>
            <a:off x="642257" y="6388273"/>
            <a:ext cx="5692424" cy="2123658"/>
          </a:xfrm>
          <a:prstGeom prst="rect">
            <a:avLst/>
          </a:prstGeom>
          <a:solidFill>
            <a:schemeClr val="accent1">
              <a:lumMod val="40000"/>
              <a:lumOff val="60000"/>
              <a:alpha val="50196"/>
            </a:schemeClr>
          </a:solidFill>
        </p:spPr>
        <p:txBody>
          <a:bodyPr wrap="square" rtlCol="0">
            <a:spAutoFit/>
          </a:bodyPr>
          <a:lstStyle/>
          <a:p>
            <a:pPr>
              <a:defRPr/>
            </a:pPr>
            <a:r>
              <a:rPr lang="en-GB" sz="1200" i="1" dirty="0">
                <a:latin typeface="+mj-lt"/>
                <a:cs typeface="Times New Roman" panose="02020603050405020304" pitchFamily="18" charset="0"/>
              </a:rPr>
              <a:t>“I already yesterday spoke with the head teacher about increasing the funds for the STEM club like that because even the school themselves, the SLT, they saw the impact of it [Big Bang at School] and how the kids engaged. They will help us also with a little bit of funding for the future […]. I think that it's a long term impact because they are taking me more seriously when I speak…it's not anymore like just a science club to have fun. They see what can be done with it. And I think the people in SLT who are not from a science background could see that. Because in our SLT there is only one science teacher and one math teacher. The rest are from English, history or geography then they couldn't see it, but when they came and they saw what we can do with it, I think they also want to be part of it.”</a:t>
            </a:r>
          </a:p>
        </p:txBody>
      </p:sp>
    </p:spTree>
    <p:extLst>
      <p:ext uri="{BB962C8B-B14F-4D97-AF65-F5344CB8AC3E}">
        <p14:creationId xmlns:p14="http://schemas.microsoft.com/office/powerpoint/2010/main" val="1093311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C7E8-D2CE-4F48-B711-F4EAADF47A7F}"/>
              </a:ext>
            </a:extLst>
          </p:cNvPr>
          <p:cNvSpPr>
            <a:spLocks noGrp="1"/>
          </p:cNvSpPr>
          <p:nvPr>
            <p:ph type="title" idx="4294967295"/>
          </p:nvPr>
        </p:nvSpPr>
        <p:spPr>
          <a:xfrm>
            <a:off x="0" y="1082052"/>
            <a:ext cx="6858000" cy="1007359"/>
          </a:xfrm>
          <a:prstGeom prst="rect">
            <a:avLst/>
          </a:prstGeom>
          <a:solidFill>
            <a:srgbClr val="00A773"/>
          </a:solidFill>
        </p:spPr>
        <p:txBody>
          <a:bodyPr anchor="ctr"/>
          <a:lstStyle/>
          <a:p>
            <a:pPr marL="533400"/>
            <a:r>
              <a:rPr lang="en-GB" sz="3200" dirty="0">
                <a:solidFill>
                  <a:schemeClr val="bg1"/>
                </a:solidFill>
              </a:rPr>
              <a:t>Conclusions and recommendations</a:t>
            </a:r>
          </a:p>
        </p:txBody>
      </p:sp>
      <p:pic>
        <p:nvPicPr>
          <p:cNvPr id="7" name="Picture 6" descr="A picture containing text, clipart&#10;&#10;Description automatically generated">
            <a:extLst>
              <a:ext uri="{FF2B5EF4-FFF2-40B4-BE49-F238E27FC236}">
                <a16:creationId xmlns:a16="http://schemas.microsoft.com/office/drawing/2014/main" id="{42C951C0-5B30-E6A0-4496-97EAD31DF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pic>
        <p:nvPicPr>
          <p:cNvPr id="4" name="Picture 3" descr="A group of people sitting at a table&#10;&#10;Description automatically generated with low confidence">
            <a:extLst>
              <a:ext uri="{FF2B5EF4-FFF2-40B4-BE49-F238E27FC236}">
                <a16:creationId xmlns:a16="http://schemas.microsoft.com/office/drawing/2014/main" id="{7A01FCD9-3712-1616-2A36-F5A97C89F9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2286"/>
            <a:ext cx="6858000" cy="4574286"/>
          </a:xfrm>
          <a:prstGeom prst="rect">
            <a:avLst/>
          </a:prstGeom>
        </p:spPr>
      </p:pic>
    </p:spTree>
    <p:extLst>
      <p:ext uri="{BB962C8B-B14F-4D97-AF65-F5344CB8AC3E}">
        <p14:creationId xmlns:p14="http://schemas.microsoft.com/office/powerpoint/2010/main" val="859107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23CFA1-33E4-4DC2-A44C-66AEC1500A00}"/>
              </a:ext>
            </a:extLst>
          </p:cNvPr>
          <p:cNvSpPr txBox="1"/>
          <p:nvPr/>
        </p:nvSpPr>
        <p:spPr>
          <a:xfrm>
            <a:off x="362707" y="3350142"/>
            <a:ext cx="6355725" cy="7663636"/>
          </a:xfrm>
          <a:prstGeom prst="rect">
            <a:avLst/>
          </a:prstGeom>
          <a:noFill/>
        </p:spPr>
        <p:txBody>
          <a:bodyPr wrap="square" numCol="2" spcCol="360000">
            <a:spAutoFit/>
          </a:bodyPr>
          <a:lstStyle/>
          <a:p>
            <a:pPr>
              <a:defRPr/>
            </a:pPr>
            <a:r>
              <a:rPr lang="en-GB" sz="1200" b="1" dirty="0">
                <a:solidFill>
                  <a:srgbClr val="00A773"/>
                </a:solidFill>
                <a:latin typeface="+mj-lt"/>
                <a:ea typeface="Calibri" panose="020F0502020204030204" pitchFamily="34" charset="0"/>
                <a:cs typeface="Times New Roman" panose="02020603050405020304" pitchFamily="18" charset="0"/>
              </a:rPr>
              <a:t>Experiences of Big Bang at School</a:t>
            </a:r>
            <a:endParaRPr lang="en-GB" sz="1200" dirty="0">
              <a:solidFill>
                <a:srgbClr val="404040"/>
              </a:solidFill>
              <a:latin typeface="+mj-lt"/>
              <a:ea typeface="Calibri" panose="020F0502020204030204" pitchFamily="34" charset="0"/>
              <a:cs typeface="Times New Roman" panose="02020603050405020304" pitchFamily="18" charset="0"/>
            </a:endParaRPr>
          </a:p>
          <a:p>
            <a:pPr>
              <a:defRPr/>
            </a:pPr>
            <a:r>
              <a:rPr lang="en-GB" sz="1200" dirty="0">
                <a:latin typeface="+mj-lt"/>
                <a:ea typeface="Calibri" panose="020F0502020204030204" pitchFamily="34" charset="0"/>
                <a:cs typeface="Times New Roman" panose="02020603050405020304" pitchFamily="18" charset="0"/>
              </a:rPr>
              <a:t>Students reported they enjoyed taking part in Big Bang at School (74%) and teachers rated the programme very highly (94%), agreeing it is engaging for their students (88%).</a:t>
            </a:r>
          </a:p>
          <a:p>
            <a:endParaRPr lang="en-GB" sz="1200" dirty="0"/>
          </a:p>
          <a:p>
            <a:r>
              <a:rPr lang="en-GB" sz="1200" dirty="0"/>
              <a:t>Teacher rating is down slightly compared to last year, and some of the feedback in this report may help to explain this, in particular with regard to the timings and communication around the bursary. Despite these, overall enjoyment is high. </a:t>
            </a:r>
          </a:p>
          <a:p>
            <a:endParaRPr lang="en-GB" sz="1200" dirty="0"/>
          </a:p>
          <a:p>
            <a:r>
              <a:rPr lang="en-GB" sz="1200" dirty="0"/>
              <a:t>Big Bang at School is particularly enjoyable for students who already know someone working in STEM, but findings also suggest it may be equally enjoyable for students with different levels of prior STEM engagement. This suggests the programme may be as effective at sparking as well as fostering interest in STEM. </a:t>
            </a:r>
            <a:endParaRPr lang="en-GB" sz="1200" dirty="0">
              <a:latin typeface="+mj-lt"/>
              <a:ea typeface="Calibri" panose="020F0502020204030204" pitchFamily="34" charset="0"/>
              <a:cs typeface="Times New Roman" panose="02020603050405020304" pitchFamily="18" charset="0"/>
            </a:endParaRPr>
          </a:p>
          <a:p>
            <a:pPr>
              <a:defRPr/>
            </a:pPr>
            <a:endParaRPr lang="en-GB" sz="1200" b="1" dirty="0">
              <a:solidFill>
                <a:srgbClr val="00A773"/>
              </a:solidFill>
              <a:latin typeface="+mj-lt"/>
              <a:ea typeface="Calibri" panose="020F0502020204030204" pitchFamily="34" charset="0"/>
              <a:cs typeface="Times New Roman" panose="02020603050405020304" pitchFamily="18" charset="0"/>
            </a:endParaRPr>
          </a:p>
          <a:p>
            <a:pPr>
              <a:defRPr/>
            </a:pPr>
            <a:r>
              <a:rPr lang="en-GB" sz="1200" b="1" dirty="0">
                <a:solidFill>
                  <a:srgbClr val="00A773"/>
                </a:solidFill>
                <a:latin typeface="+mj-lt"/>
                <a:cs typeface="Times New Roman" panose="02020603050405020304" pitchFamily="18" charset="0"/>
              </a:rPr>
              <a:t>Inspiring students about STEM</a:t>
            </a:r>
          </a:p>
          <a:p>
            <a:pPr>
              <a:defRPr/>
            </a:pPr>
            <a:r>
              <a:rPr lang="en-GB" sz="1200" dirty="0">
                <a:latin typeface="+mj-lt"/>
                <a:ea typeface="Calibri" panose="020F0502020204030204" pitchFamily="34" charset="0"/>
                <a:cs typeface="Times New Roman" panose="02020603050405020304" pitchFamily="18" charset="0"/>
              </a:rPr>
              <a:t>44% of students felt that the</a:t>
            </a:r>
          </a:p>
          <a:p>
            <a:pPr>
              <a:defRPr/>
            </a:pPr>
            <a:r>
              <a:rPr lang="en-GB" sz="1200" dirty="0">
                <a:latin typeface="+mj-lt"/>
                <a:ea typeface="Calibri" panose="020F0502020204030204" pitchFamily="34" charset="0"/>
                <a:cs typeface="Times New Roman" panose="02020603050405020304" pitchFamily="18" charset="0"/>
              </a:rPr>
              <a:t>programme made them want to do</a:t>
            </a:r>
          </a:p>
          <a:p>
            <a:pPr>
              <a:defRPr/>
            </a:pPr>
            <a:r>
              <a:rPr lang="en-GB" sz="1200" dirty="0">
                <a:latin typeface="+mj-lt"/>
                <a:ea typeface="Calibri" panose="020F0502020204030204" pitchFamily="34" charset="0"/>
                <a:cs typeface="Times New Roman" panose="02020603050405020304" pitchFamily="18" charset="0"/>
              </a:rPr>
              <a:t>more STEM activities and 30% agreed they wanted find out more</a:t>
            </a:r>
          </a:p>
          <a:p>
            <a:pPr>
              <a:defRPr/>
            </a:pPr>
            <a:r>
              <a:rPr lang="en-GB" sz="1200" dirty="0">
                <a:latin typeface="+mj-lt"/>
                <a:ea typeface="Calibri" panose="020F0502020204030204" pitchFamily="34" charset="0"/>
                <a:cs typeface="Times New Roman" panose="02020603050405020304" pitchFamily="18" charset="0"/>
              </a:rPr>
              <a:t>about STEM careers afterwards. This was</a:t>
            </a:r>
          </a:p>
          <a:p>
            <a:pPr>
              <a:defRPr/>
            </a:pPr>
            <a:r>
              <a:rPr lang="en-GB" sz="1200" dirty="0">
                <a:latin typeface="+mj-lt"/>
                <a:ea typeface="Calibri" panose="020F0502020204030204" pitchFamily="34" charset="0"/>
                <a:cs typeface="Times New Roman" panose="02020603050405020304" pitchFamily="18" charset="0"/>
              </a:rPr>
              <a:t>particularly true for students who are</a:t>
            </a:r>
          </a:p>
          <a:p>
            <a:pPr>
              <a:defRPr/>
            </a:pPr>
            <a:r>
              <a:rPr lang="en-GB" sz="1200" dirty="0">
                <a:latin typeface="+mj-lt"/>
                <a:ea typeface="Calibri" panose="020F0502020204030204" pitchFamily="34" charset="0"/>
                <a:cs typeface="Times New Roman" panose="02020603050405020304" pitchFamily="18" charset="0"/>
              </a:rPr>
              <a:t>already highly engaged in STEM</a:t>
            </a:r>
          </a:p>
          <a:p>
            <a:pPr>
              <a:defRPr/>
            </a:pPr>
            <a:r>
              <a:rPr lang="en-GB" sz="1200" dirty="0">
                <a:latin typeface="+mj-lt"/>
                <a:ea typeface="Calibri" panose="020F0502020204030204" pitchFamily="34" charset="0"/>
                <a:cs typeface="Times New Roman" panose="02020603050405020304" pitchFamily="18" charset="0"/>
              </a:rPr>
              <a:t>activities, male students and Asian students.</a:t>
            </a:r>
          </a:p>
          <a:p>
            <a:pPr>
              <a:defRPr/>
            </a:pPr>
            <a:endParaRPr lang="en-GB" sz="1200"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r>
              <a:rPr lang="en-GB" sz="1200" b="1" dirty="0">
                <a:solidFill>
                  <a:srgbClr val="00A773"/>
                </a:solidFill>
                <a:latin typeface="+mj-lt"/>
                <a:ea typeface="Calibri" panose="020F0502020204030204" pitchFamily="34" charset="0"/>
                <a:cs typeface="Times New Roman" panose="02020603050405020304" pitchFamily="18" charset="0"/>
              </a:rPr>
              <a:t>Engaging students in STEM activities</a:t>
            </a: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r>
              <a:rPr lang="en-GB" sz="1200" dirty="0"/>
              <a:t>Overall, students particularly enjoyed the hands on aspect of activities and the variety of student project work. Having fun, while also learning about STEM careers were valued as well.</a:t>
            </a:r>
          </a:p>
          <a:p>
            <a:pPr>
              <a:defRPr/>
            </a:pPr>
            <a:endParaRPr lang="en-GB" sz="1200" dirty="0"/>
          </a:p>
          <a:p>
            <a:pPr>
              <a:defRPr/>
            </a:pPr>
            <a:r>
              <a:rPr lang="en-GB" sz="1200" dirty="0"/>
              <a:t>Teachers also tended to agree that Big Bang at School was engaging to students across a range of abilities in STEM. However, considering their feedback, the programme may not be as successful at engaging all students, in particular students from minority ethnic groups. Given that Asian students were more likely to enjoy the programme (compared to white students), we must also refrain from generalising findings for students from various ethnic backgrounds that often tend to be grouped together.</a:t>
            </a: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r>
              <a:rPr lang="en-GB" sz="1200" b="1" dirty="0">
                <a:solidFill>
                  <a:srgbClr val="00A773"/>
                </a:solidFill>
                <a:latin typeface="+mj-lt"/>
                <a:ea typeface="Calibri" panose="020F0502020204030204" pitchFamily="34" charset="0"/>
                <a:cs typeface="Times New Roman" panose="02020603050405020304" pitchFamily="18" charset="0"/>
              </a:rPr>
              <a:t>Demonstrating the breadth of STEM careers</a:t>
            </a:r>
          </a:p>
          <a:p>
            <a:pPr>
              <a:defRPr/>
            </a:pPr>
            <a:r>
              <a:rPr lang="en-GB" sz="1200" dirty="0">
                <a:latin typeface="+mj-lt"/>
                <a:ea typeface="Calibri" panose="020F0502020204030204" pitchFamily="34" charset="0"/>
                <a:cs typeface="Times New Roman" panose="02020603050405020304" pitchFamily="18" charset="0"/>
              </a:rPr>
              <a:t>Although fewer teachers directly mentioned the information on STEM careers, it is still considered a positive element by some. It could be the case that more schools may need support on linking programme activities with STEM careers, or facilitating student engagements with STEM professionals. Only 33% of teachers said their students met an engineering professional during the programme.</a:t>
            </a: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solidFill>
                <a:srgbClr val="00A773"/>
              </a:solidFill>
              <a:latin typeface="+mj-lt"/>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C06B7598-D57B-F404-C2C4-5410CB4CB844}"/>
              </a:ext>
            </a:extLst>
          </p:cNvPr>
          <p:cNvSpPr txBox="1">
            <a:spLocks/>
          </p:cNvSpPr>
          <p:nvPr/>
        </p:nvSpPr>
        <p:spPr>
          <a:xfrm>
            <a:off x="0" y="641537"/>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Conclusions</a:t>
            </a:r>
          </a:p>
        </p:txBody>
      </p:sp>
      <p:sp>
        <p:nvSpPr>
          <p:cNvPr id="5" name="TextBox 4">
            <a:extLst>
              <a:ext uri="{FF2B5EF4-FFF2-40B4-BE49-F238E27FC236}">
                <a16:creationId xmlns:a16="http://schemas.microsoft.com/office/drawing/2014/main" id="{CC87CD53-0F58-30E5-59FD-721BDD049C6F}"/>
              </a:ext>
            </a:extLst>
          </p:cNvPr>
          <p:cNvSpPr txBox="1"/>
          <p:nvPr/>
        </p:nvSpPr>
        <p:spPr>
          <a:xfrm>
            <a:off x="362707" y="1318817"/>
            <a:ext cx="6132585" cy="2031325"/>
          </a:xfrm>
          <a:prstGeom prst="rect">
            <a:avLst/>
          </a:prstGeom>
          <a:noFill/>
        </p:spPr>
        <p:txBody>
          <a:bodyPr wrap="square">
            <a:spAutoFit/>
          </a:bodyPr>
          <a:lstStyle/>
          <a:p>
            <a:r>
              <a:rPr lang="en-GB" sz="1400" b="1" dirty="0">
                <a:effectLst/>
                <a:latin typeface="Calibri" panose="020F0502020204030204" pitchFamily="34" charset="0"/>
                <a:ea typeface="Calibri" panose="020F0502020204030204" pitchFamily="34" charset="0"/>
                <a:cs typeface="Times New Roman" panose="02020603050405020304" pitchFamily="18" charset="0"/>
              </a:rPr>
              <a:t>The Big Bang at School programme enables schools to have an exciting, inspirational, and impactful STEM event in their own school environment, demonstrating the breadth of STEM careers and getting students hands on with STEM activities and workshops. Our evaluation findings suggest the most immediate outcomes of the programme were for the most part achieved. Both teachers and students shared their positive view of Big Bang at School, engaging students with hands on STEM activities. However, findings also suggest more could be done </a:t>
            </a:r>
            <a:r>
              <a:rPr lang="en-GB" sz="1400" b="1" dirty="0">
                <a:latin typeface="Calibri" panose="020F0502020204030204" pitchFamily="34" charset="0"/>
                <a:ea typeface="Calibri" panose="020F0502020204030204" pitchFamily="34" charset="0"/>
                <a:cs typeface="Times New Roman" panose="02020603050405020304" pitchFamily="18" charset="0"/>
              </a:rPr>
              <a:t>to support </a:t>
            </a:r>
            <a:r>
              <a:rPr lang="en-GB" sz="1400" b="1" dirty="0">
                <a:effectLst/>
                <a:latin typeface="Calibri" panose="020F0502020204030204" pitchFamily="34" charset="0"/>
                <a:ea typeface="Calibri" panose="020F0502020204030204" pitchFamily="34" charset="0"/>
                <a:cs typeface="Times New Roman" panose="02020603050405020304" pitchFamily="18" charset="0"/>
              </a:rPr>
              <a:t>teachers on engaging with engineering professionals and inspire students about STEM.</a:t>
            </a:r>
            <a:endParaRPr lang="en-GB" sz="1400" dirty="0">
              <a:solidFill>
                <a:schemeClr val="accent6"/>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926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23CFA1-33E4-4DC2-A44C-66AEC1500A00}"/>
              </a:ext>
            </a:extLst>
          </p:cNvPr>
          <p:cNvSpPr txBox="1"/>
          <p:nvPr/>
        </p:nvSpPr>
        <p:spPr>
          <a:xfrm>
            <a:off x="362709" y="1426866"/>
            <a:ext cx="6132581" cy="9140964"/>
          </a:xfrm>
          <a:prstGeom prst="rect">
            <a:avLst/>
          </a:prstGeom>
          <a:noFill/>
        </p:spPr>
        <p:txBody>
          <a:bodyPr wrap="square" numCol="2" spcCol="360000">
            <a:spAutoFit/>
          </a:bodyPr>
          <a:lstStyle/>
          <a:p>
            <a:r>
              <a:rPr lang="en-GB" sz="1200" b="1" i="0" u="none" strike="noStrike" baseline="0" dirty="0">
                <a:solidFill>
                  <a:srgbClr val="00A773"/>
                </a:solidFill>
                <a:latin typeface="Trebuchet MS" panose="020B0603020202020204" pitchFamily="34" charset="0"/>
              </a:rPr>
              <a:t>Programme reach and participation</a:t>
            </a:r>
            <a:endParaRPr lang="en-GB" sz="1200" b="0" i="0" u="none" strike="noStrike" baseline="0" dirty="0">
              <a:solidFill>
                <a:srgbClr val="00A773"/>
              </a:solidFill>
              <a:latin typeface="Trebuchet MS" panose="020B0603020202020204" pitchFamily="34" charset="0"/>
            </a:endParaRPr>
          </a:p>
          <a:p>
            <a:r>
              <a:rPr lang="en-GB" sz="1200" b="0" i="0" u="none" strike="noStrike" baseline="0" dirty="0">
                <a:solidFill>
                  <a:srgbClr val="000000"/>
                </a:solidFill>
                <a:latin typeface="Trebuchet MS" panose="020B0603020202020204" pitchFamily="34" charset="0"/>
              </a:rPr>
              <a:t>Big Bang at School is delivered mostly to all students in one or more year groups (55%), or to the whole school (23%). Our findings suggest that some schools also invite local primary or secondary schools to take part in some, if not all, day activitie</a:t>
            </a:r>
            <a:r>
              <a:rPr lang="en-GB" sz="1200" dirty="0">
                <a:solidFill>
                  <a:srgbClr val="000000"/>
                </a:solidFill>
                <a:latin typeface="Trebuchet MS" panose="020B0603020202020204" pitchFamily="34" charset="0"/>
              </a:rPr>
              <a:t>s. </a:t>
            </a:r>
            <a:r>
              <a:rPr lang="en-GB" sz="1200" b="0" i="0" u="none" strike="noStrike" baseline="0" dirty="0">
                <a:solidFill>
                  <a:srgbClr val="000000"/>
                </a:solidFill>
                <a:latin typeface="Trebuchet MS" panose="020B0603020202020204" pitchFamily="34" charset="0"/>
              </a:rPr>
              <a:t>Teachers reported that, on average, 260 students per school participated in the programme. </a:t>
            </a:r>
          </a:p>
          <a:p>
            <a:endParaRPr lang="en-GB" sz="1200" dirty="0">
              <a:solidFill>
                <a:srgbClr val="000000"/>
              </a:solidFill>
              <a:latin typeface="Trebuchet MS" panose="020B0603020202020204" pitchFamily="34" charset="0"/>
            </a:endParaRPr>
          </a:p>
          <a:p>
            <a:r>
              <a:rPr lang="en-GB" sz="1200" b="0" i="0" u="none" strike="noStrike" baseline="0" dirty="0">
                <a:solidFill>
                  <a:srgbClr val="000000"/>
                </a:solidFill>
                <a:latin typeface="Trebuchet MS" panose="020B0603020202020204" pitchFamily="34" charset="0"/>
              </a:rPr>
              <a:t>Given the flexibility that schools have in delivering an event that is tailored to their context, it is likely that the programme is delivered in quite different ways across participating schools.</a:t>
            </a:r>
          </a:p>
          <a:p>
            <a:endParaRPr lang="en-GB" sz="1200" b="0" i="0" u="none" strike="noStrike" baseline="0" dirty="0">
              <a:solidFill>
                <a:srgbClr val="000000"/>
              </a:solidFill>
              <a:latin typeface="Trebuchet MS" panose="020B0603020202020204" pitchFamily="34" charset="0"/>
            </a:endParaRPr>
          </a:p>
          <a:p>
            <a:pPr>
              <a:defRPr/>
            </a:pPr>
            <a:r>
              <a:rPr lang="en-GB" sz="1200" b="1" dirty="0">
                <a:solidFill>
                  <a:srgbClr val="00A773"/>
                </a:solidFill>
                <a:latin typeface="+mj-lt"/>
                <a:ea typeface="Calibri" panose="020F0502020204030204" pitchFamily="34" charset="0"/>
                <a:cs typeface="Times New Roman" panose="02020603050405020304" pitchFamily="18" charset="0"/>
              </a:rPr>
              <a:t>Teacher support</a:t>
            </a:r>
          </a:p>
          <a:p>
            <a:pPr>
              <a:defRPr/>
            </a:pPr>
            <a:r>
              <a:rPr lang="en-GB" sz="1200" dirty="0">
                <a:latin typeface="+mj-lt"/>
                <a:ea typeface="Calibri" panose="020F0502020204030204" pitchFamily="34" charset="0"/>
                <a:cs typeface="Times New Roman" panose="02020603050405020304" pitchFamily="18" charset="0"/>
              </a:rPr>
              <a:t>Teachers value how engaging the activities are for their students, mentioning the importance of the variety in activities and practical elements of Big Bang at School. Teachers also highlighted as positive aspects the support received during the overall organisation and planning of their event as well as resources provided. </a:t>
            </a:r>
          </a:p>
          <a:p>
            <a:pPr>
              <a:defRPr/>
            </a:pPr>
            <a:endParaRPr lang="en-GB" sz="1200" dirty="0">
              <a:solidFill>
                <a:srgbClr val="404040"/>
              </a:solidFill>
              <a:latin typeface="+mj-lt"/>
              <a:ea typeface="Calibri" panose="020F0502020204030204" pitchFamily="34" charset="0"/>
              <a:cs typeface="Times New Roman" panose="02020603050405020304" pitchFamily="18" charset="0"/>
            </a:endParaRPr>
          </a:p>
          <a:p>
            <a:r>
              <a:rPr lang="en-GB" sz="1200" b="1" i="0" u="none" strike="noStrike" baseline="0" dirty="0">
                <a:solidFill>
                  <a:srgbClr val="00A773"/>
                </a:solidFill>
                <a:latin typeface="+mj-lt"/>
                <a:cs typeface="Times New Roman" panose="02020603050405020304" pitchFamily="18" charset="0"/>
              </a:rPr>
              <a:t>W</a:t>
            </a:r>
            <a:r>
              <a:rPr lang="en-GB" sz="1200" b="1" i="0" u="none" strike="noStrike" baseline="0" dirty="0">
                <a:solidFill>
                  <a:srgbClr val="00A773"/>
                </a:solidFill>
                <a:latin typeface="Trebuchet MS" panose="020B0603020202020204" pitchFamily="34" charset="0"/>
              </a:rPr>
              <a:t>ider impact</a:t>
            </a:r>
            <a:endParaRPr lang="en-GB" sz="1200" b="0" i="0" u="none" strike="noStrike" baseline="0" dirty="0">
              <a:solidFill>
                <a:srgbClr val="00A773"/>
              </a:solidFill>
              <a:latin typeface="Trebuchet MS" panose="020B0603020202020204" pitchFamily="34" charset="0"/>
            </a:endParaRPr>
          </a:p>
          <a:p>
            <a:r>
              <a:rPr lang="en-GB" sz="1200" b="0" i="0" u="none" strike="noStrike" baseline="0" dirty="0">
                <a:latin typeface="Trebuchet MS" panose="020B0603020202020204" pitchFamily="34" charset="0"/>
              </a:rPr>
              <a:t>Teachers mentioned various ways in which the programme has impacted STEM in their schools. There is also some evidence that teachers are building on the momentum of their experience as a foundation for future STEM engagement plans. The visibility of delivering such an event in schools appears to have the potential of raising the profile of STEM in schools.</a:t>
            </a:r>
          </a:p>
          <a:p>
            <a:pPr>
              <a:defRPr/>
            </a:pPr>
            <a:endParaRPr lang="en-GB" sz="1200" b="1" dirty="0">
              <a:solidFill>
                <a:srgbClr val="00A773"/>
              </a:solidFill>
              <a:latin typeface="+mj-lt"/>
              <a:ea typeface="Calibri" panose="020F0502020204030204" pitchFamily="34" charset="0"/>
              <a:cs typeface="Times New Roman" panose="02020603050405020304" pitchFamily="18" charset="0"/>
            </a:endParaRPr>
          </a:p>
          <a:p>
            <a:pPr>
              <a:defRPr/>
            </a:pPr>
            <a:endParaRPr lang="en-GB" sz="1200" b="1" dirty="0">
              <a:solidFill>
                <a:srgbClr val="00A773"/>
              </a:solidFill>
              <a:latin typeface="+mj-lt"/>
              <a:ea typeface="Calibri" panose="020F0502020204030204" pitchFamily="34" charset="0"/>
              <a:cs typeface="Times New Roman" panose="02020603050405020304" pitchFamily="18" charset="0"/>
            </a:endParaRPr>
          </a:p>
          <a:p>
            <a:pPr>
              <a:defRPr/>
            </a:pPr>
            <a:endParaRPr lang="en-GB" sz="1200" b="1" dirty="0">
              <a:solidFill>
                <a:srgbClr val="00A773"/>
              </a:solidFill>
              <a:latin typeface="+mj-lt"/>
              <a:ea typeface="Calibri" panose="020F0502020204030204" pitchFamily="34" charset="0"/>
              <a:cs typeface="Times New Roman" panose="02020603050405020304" pitchFamily="18" charset="0"/>
            </a:endParaRPr>
          </a:p>
          <a:p>
            <a:pPr>
              <a:defRPr/>
            </a:pPr>
            <a:endParaRPr lang="en-GB" sz="1200" b="1" dirty="0">
              <a:solidFill>
                <a:srgbClr val="00A773"/>
              </a:solidFill>
              <a:latin typeface="+mj-lt"/>
              <a:ea typeface="Calibri" panose="020F0502020204030204" pitchFamily="34" charset="0"/>
              <a:cs typeface="Times New Roman" panose="02020603050405020304" pitchFamily="18" charset="0"/>
            </a:endParaRPr>
          </a:p>
          <a:p>
            <a:pPr>
              <a:defRPr/>
            </a:pPr>
            <a:endParaRPr lang="en-GB" sz="1200" b="1" dirty="0">
              <a:solidFill>
                <a:srgbClr val="00A773"/>
              </a:solidFill>
              <a:latin typeface="+mj-lt"/>
              <a:ea typeface="Calibri" panose="020F0502020204030204" pitchFamily="34" charset="0"/>
              <a:cs typeface="Times New Roman" panose="02020603050405020304" pitchFamily="18" charset="0"/>
            </a:endParaRPr>
          </a:p>
          <a:p>
            <a:pPr>
              <a:defRPr/>
            </a:pPr>
            <a:endParaRPr lang="en-GB" sz="1200" b="1" dirty="0">
              <a:solidFill>
                <a:srgbClr val="00A773"/>
              </a:solidFill>
              <a:latin typeface="+mj-lt"/>
              <a:ea typeface="Calibri" panose="020F0502020204030204" pitchFamily="34" charset="0"/>
              <a:cs typeface="Times New Roman" panose="02020603050405020304" pitchFamily="18" charset="0"/>
            </a:endParaRPr>
          </a:p>
          <a:p>
            <a:pPr>
              <a:defRPr/>
            </a:pPr>
            <a:endParaRPr lang="en-GB" sz="1200" b="1" dirty="0">
              <a:solidFill>
                <a:srgbClr val="00A773"/>
              </a:solidFill>
              <a:latin typeface="+mj-lt"/>
              <a:ea typeface="Calibri" panose="020F0502020204030204" pitchFamily="34" charset="0"/>
              <a:cs typeface="Times New Roman" panose="02020603050405020304" pitchFamily="18" charset="0"/>
            </a:endParaRPr>
          </a:p>
          <a:p>
            <a:pPr>
              <a:defRPr/>
            </a:pPr>
            <a:endParaRPr lang="en-GB" sz="1200" b="1" dirty="0">
              <a:solidFill>
                <a:srgbClr val="00A773"/>
              </a:solidFill>
              <a:latin typeface="+mj-lt"/>
              <a:ea typeface="Calibri" panose="020F0502020204030204" pitchFamily="34" charset="0"/>
              <a:cs typeface="Times New Roman" panose="02020603050405020304" pitchFamily="18" charset="0"/>
            </a:endParaRPr>
          </a:p>
          <a:p>
            <a:pPr>
              <a:defRPr/>
            </a:pPr>
            <a:endParaRPr lang="en-GB" sz="1200" b="1" dirty="0">
              <a:solidFill>
                <a:srgbClr val="00A773"/>
              </a:solidFill>
              <a:latin typeface="+mj-lt"/>
              <a:ea typeface="Calibri" panose="020F0502020204030204" pitchFamily="34" charset="0"/>
              <a:cs typeface="Times New Roman" panose="02020603050405020304" pitchFamily="18" charset="0"/>
            </a:endParaRPr>
          </a:p>
          <a:p>
            <a:r>
              <a:rPr lang="en-GB" sz="1200" b="1" i="0" u="none" strike="noStrike" baseline="0" dirty="0">
                <a:solidFill>
                  <a:srgbClr val="00A773"/>
                </a:solidFill>
                <a:latin typeface="Trebuchet MS" panose="020B0603020202020204" pitchFamily="34" charset="0"/>
              </a:rPr>
              <a:t>Limitations</a:t>
            </a:r>
            <a:endParaRPr lang="en-GB" sz="1200" b="0" i="0" u="none" strike="noStrike" baseline="0" dirty="0">
              <a:solidFill>
                <a:srgbClr val="00A773"/>
              </a:solidFill>
              <a:latin typeface="Trebuchet MS" panose="020B0603020202020204" pitchFamily="34" charset="0"/>
            </a:endParaRPr>
          </a:p>
          <a:p>
            <a:r>
              <a:rPr lang="en-GB" sz="1200" b="0" i="0" u="none" strike="noStrike" baseline="0" dirty="0">
                <a:latin typeface="Trebuchet MS" panose="020B0603020202020204" pitchFamily="34" charset="0"/>
              </a:rPr>
              <a:t>As shown in this report, the students who participated in the survey, in large part, skewed towards girls. This </a:t>
            </a:r>
            <a:r>
              <a:rPr lang="en-GB" sz="1200" dirty="0">
                <a:latin typeface="Trebuchet MS" panose="020B0603020202020204" pitchFamily="34" charset="0"/>
              </a:rPr>
              <a:t>is due to three all girls schools making up most of the responses (640 students).</a:t>
            </a:r>
          </a:p>
          <a:p>
            <a:endParaRPr lang="en-GB" sz="1200" b="0" i="0" u="none" strike="noStrike" baseline="0" dirty="0">
              <a:latin typeface="Trebuchet MS" panose="020B0603020202020204" pitchFamily="34" charset="0"/>
            </a:endParaRPr>
          </a:p>
          <a:p>
            <a:r>
              <a:rPr lang="en-GB" sz="1200" b="0" i="0" u="none" strike="noStrike" baseline="0" dirty="0">
                <a:latin typeface="Trebuchet MS" panose="020B0603020202020204" pitchFamily="34" charset="0"/>
              </a:rPr>
              <a:t>Further, the data does not allow us to compare student views before and after taking part in the </a:t>
            </a:r>
            <a:r>
              <a:rPr lang="en-GB" sz="1200" dirty="0">
                <a:latin typeface="Trebuchet MS" panose="020B0603020202020204" pitchFamily="34" charset="0"/>
              </a:rPr>
              <a:t>event </a:t>
            </a:r>
            <a:r>
              <a:rPr lang="en-GB" sz="1200" b="0" i="0" u="none" strike="noStrike" baseline="0" dirty="0">
                <a:latin typeface="Trebuchet MS" panose="020B0603020202020204" pitchFamily="34" charset="0"/>
              </a:rPr>
              <a:t>so we cannot conclude that the findings presented here are the result of their experience </a:t>
            </a:r>
            <a:r>
              <a:rPr lang="en-GB" sz="1200" dirty="0">
                <a:latin typeface="Trebuchet MS" panose="020B0603020202020204" pitchFamily="34" charset="0"/>
              </a:rPr>
              <a:t>of the programme</a:t>
            </a:r>
            <a:r>
              <a:rPr lang="en-GB" sz="1200" b="0" i="0" u="none" strike="noStrike" baseline="0" dirty="0">
                <a:latin typeface="Trebuchet MS" panose="020B0603020202020204" pitchFamily="34" charset="0"/>
              </a:rPr>
              <a:t>. However, a pre and post evaluation approach was piloted with a small number of schools and those findings are presented in a separate report.</a:t>
            </a:r>
          </a:p>
          <a:p>
            <a:endParaRPr lang="en-GB" sz="1200" b="0" i="0" u="none" strike="noStrike" baseline="0" dirty="0">
              <a:latin typeface="Trebuchet MS" panose="020B0603020202020204" pitchFamily="34" charset="0"/>
            </a:endParaRPr>
          </a:p>
          <a:p>
            <a:r>
              <a:rPr lang="en-GB" sz="1200" b="0" i="0" u="none" strike="noStrike" baseline="0" dirty="0">
                <a:latin typeface="Trebuchet MS" panose="020B0603020202020204" pitchFamily="34" charset="0"/>
              </a:rPr>
              <a:t>Similarly, we see that teachers are slightly more knowledgeable about science careers compared to engineering ones. This could be due to participation in the programme, but also due to the subjects they teach. </a:t>
            </a:r>
          </a:p>
          <a:p>
            <a:endParaRPr lang="en-GB" sz="1400" dirty="0">
              <a:solidFill>
                <a:srgbClr val="000000"/>
              </a:solidFill>
              <a:latin typeface="Trebuchet MS" panose="020B0603020202020204" pitchFamily="34" charset="0"/>
            </a:endParaRPr>
          </a:p>
          <a:p>
            <a:endParaRPr lang="en-GB" sz="1400" b="0" i="0" u="none" strike="noStrike" baseline="0" dirty="0">
              <a:solidFill>
                <a:srgbClr val="000000"/>
              </a:solidFill>
              <a:latin typeface="Trebuchet MS" panose="020B0603020202020204" pitchFamily="34" charset="0"/>
            </a:endParaRPr>
          </a:p>
        </p:txBody>
      </p:sp>
      <p:pic>
        <p:nvPicPr>
          <p:cNvPr id="3" name="Picture 2" descr="A picture containing text, clipart&#10;&#10;Description automatically generated">
            <a:extLst>
              <a:ext uri="{FF2B5EF4-FFF2-40B4-BE49-F238E27FC236}">
                <a16:creationId xmlns:a16="http://schemas.microsoft.com/office/drawing/2014/main" id="{EA555CC3-D151-C80C-BF70-50B2D5881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4" name="Title 1">
            <a:extLst>
              <a:ext uri="{FF2B5EF4-FFF2-40B4-BE49-F238E27FC236}">
                <a16:creationId xmlns:a16="http://schemas.microsoft.com/office/drawing/2014/main" id="{C06B7598-D57B-F404-C2C4-5410CB4CB844}"/>
              </a:ext>
            </a:extLst>
          </p:cNvPr>
          <p:cNvSpPr txBox="1">
            <a:spLocks/>
          </p:cNvSpPr>
          <p:nvPr/>
        </p:nvSpPr>
        <p:spPr>
          <a:xfrm>
            <a:off x="0" y="641537"/>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Conclusions</a:t>
            </a:r>
          </a:p>
        </p:txBody>
      </p:sp>
    </p:spTree>
    <p:extLst>
      <p:ext uri="{BB962C8B-B14F-4D97-AF65-F5344CB8AC3E}">
        <p14:creationId xmlns:p14="http://schemas.microsoft.com/office/powerpoint/2010/main" val="4280033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C7E8-D2CE-4F48-B711-F4EAADF47A7F}"/>
              </a:ext>
            </a:extLst>
          </p:cNvPr>
          <p:cNvSpPr>
            <a:spLocks noGrp="1"/>
          </p:cNvSpPr>
          <p:nvPr>
            <p:ph type="title" idx="4294967295"/>
          </p:nvPr>
        </p:nvSpPr>
        <p:spPr>
          <a:xfrm>
            <a:off x="0" y="485775"/>
            <a:ext cx="6858000" cy="576263"/>
          </a:xfrm>
          <a:prstGeom prst="rect">
            <a:avLst/>
          </a:prstGeom>
          <a:solidFill>
            <a:srgbClr val="00A773"/>
          </a:solidFill>
        </p:spPr>
        <p:txBody>
          <a:bodyPr anchor="ctr"/>
          <a:lstStyle/>
          <a:p>
            <a:pPr marL="533400"/>
            <a:r>
              <a:rPr lang="en-GB" sz="2000" dirty="0">
                <a:solidFill>
                  <a:schemeClr val="bg1"/>
                </a:solidFill>
              </a:rPr>
              <a:t>Who responded to the student survey?</a:t>
            </a:r>
          </a:p>
        </p:txBody>
      </p:sp>
      <p:sp>
        <p:nvSpPr>
          <p:cNvPr id="6" name="TextBox 5">
            <a:extLst>
              <a:ext uri="{FF2B5EF4-FFF2-40B4-BE49-F238E27FC236}">
                <a16:creationId xmlns:a16="http://schemas.microsoft.com/office/drawing/2014/main" id="{3CADA039-1EC4-91FF-B767-D9F54A218EC2}"/>
              </a:ext>
            </a:extLst>
          </p:cNvPr>
          <p:cNvSpPr txBox="1"/>
          <p:nvPr/>
        </p:nvSpPr>
        <p:spPr>
          <a:xfrm>
            <a:off x="2454340" y="8627642"/>
            <a:ext cx="3910084" cy="1015663"/>
          </a:xfrm>
          <a:prstGeom prst="rect">
            <a:avLst/>
          </a:prstGeom>
          <a:noFill/>
        </p:spPr>
        <p:txBody>
          <a:bodyPr wrap="square" rtlCol="0">
            <a:spAutoFit/>
          </a:bodyPr>
          <a:lstStyle/>
          <a:p>
            <a:r>
              <a:rPr lang="en-GB" sz="1000" dirty="0"/>
              <a:t>2. Fourteen students did not specify the school name in their survey response. </a:t>
            </a:r>
          </a:p>
          <a:p>
            <a:r>
              <a:rPr lang="en-GB" sz="1000" dirty="0"/>
              <a:t>3. Year groups referenced are based on England and Wales. Northern Ireland responses were recategorized to equivalent English year group for a total figure across nations. No responses from Scotland were collected.</a:t>
            </a:r>
          </a:p>
        </p:txBody>
      </p:sp>
      <p:pic>
        <p:nvPicPr>
          <p:cNvPr id="7" name="Picture 6" descr="A picture containing text, clipart&#10;&#10;Description automatically generated">
            <a:extLst>
              <a:ext uri="{FF2B5EF4-FFF2-40B4-BE49-F238E27FC236}">
                <a16:creationId xmlns:a16="http://schemas.microsoft.com/office/drawing/2014/main" id="{42C951C0-5B30-E6A0-4496-97EAD31DF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8" name="Text Placeholder 3">
            <a:extLst>
              <a:ext uri="{FF2B5EF4-FFF2-40B4-BE49-F238E27FC236}">
                <a16:creationId xmlns:a16="http://schemas.microsoft.com/office/drawing/2014/main" id="{0DE6DDC1-40A0-A621-66A7-BEB9A4670E56}"/>
              </a:ext>
            </a:extLst>
          </p:cNvPr>
          <p:cNvSpPr txBox="1">
            <a:spLocks/>
          </p:cNvSpPr>
          <p:nvPr/>
        </p:nvSpPr>
        <p:spPr>
          <a:xfrm>
            <a:off x="362710" y="1159339"/>
            <a:ext cx="6495290" cy="586575"/>
          </a:xfrm>
          <a:prstGeom prst="rect">
            <a:avLst/>
          </a:prstGeom>
        </p:spPr>
        <p:txBody>
          <a:bodyPr/>
          <a:lstStyle>
            <a:lvl1pPr marL="104482" indent="-104482" algn="l" defTabSz="417925" rtl="0" eaLnBrk="1" latinLnBrk="0" hangingPunct="1">
              <a:lnSpc>
                <a:spcPct val="90000"/>
              </a:lnSpc>
              <a:spcBef>
                <a:spcPts val="457"/>
              </a:spcBef>
              <a:buFont typeface="Arial" panose="020B0604020202020204" pitchFamily="34" charset="0"/>
              <a:buChar char="•"/>
              <a:defRPr sz="1280" kern="1200">
                <a:solidFill>
                  <a:schemeClr val="tx1"/>
                </a:solidFill>
                <a:latin typeface="+mn-lt"/>
                <a:ea typeface="+mn-ea"/>
                <a:cs typeface="+mn-cs"/>
              </a:defRPr>
            </a:lvl1pPr>
            <a:lvl2pPr marL="313444" indent="-104482" algn="l" defTabSz="417925"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407" indent="-104482" algn="l" defTabSz="417925"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6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331"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94"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57"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21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82"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a:lstStyle>
          <a:p>
            <a:pPr marL="0" indent="0">
              <a:lnSpc>
                <a:spcPct val="107000"/>
              </a:lnSpc>
              <a:spcBef>
                <a:spcPts val="275"/>
              </a:spcBef>
              <a:spcAft>
                <a:spcPts val="275"/>
              </a:spcAft>
              <a:buNone/>
            </a:pPr>
            <a:r>
              <a:rPr lang="en-GB" sz="1400" b="1" dirty="0">
                <a:effectLst/>
                <a:ea typeface="Calibri" panose="020F0502020204030204" pitchFamily="34" charset="0"/>
                <a:cs typeface="Times New Roman" panose="02020603050405020304" pitchFamily="18" charset="0"/>
              </a:rPr>
              <a:t>Students were invited to take part in our survey through teachers sharing online links after the programme, between March and July 2022. </a:t>
            </a:r>
            <a:endParaRPr lang="en-GB" sz="1400" b="1" dirty="0">
              <a:ea typeface="Calibri" panose="020F0502020204030204" pitchFamily="34" charset="0"/>
              <a:cs typeface="Times New Roman" panose="02020603050405020304" pitchFamily="18" charset="0"/>
            </a:endParaRPr>
          </a:p>
          <a:p>
            <a:pPr marL="0" indent="0">
              <a:lnSpc>
                <a:spcPct val="107000"/>
              </a:lnSpc>
              <a:spcBef>
                <a:spcPts val="275"/>
              </a:spcBef>
              <a:spcAft>
                <a:spcPts val="275"/>
              </a:spcAft>
              <a:buFont typeface="Arial" panose="020B0604020202020204" pitchFamily="34" charset="0"/>
              <a:buNone/>
            </a:pPr>
            <a:endParaRPr lang="en-GB" sz="1400" b="1" dirty="0">
              <a:latin typeface="+mj-lt"/>
              <a:ea typeface="Calibri" panose="020F0502020204030204" pitchFamily="34" charset="0"/>
              <a:cs typeface="Times New Roman" panose="02020603050405020304" pitchFamily="18" charset="0"/>
            </a:endParaRPr>
          </a:p>
          <a:p>
            <a:pPr marL="0" indent="0">
              <a:lnSpc>
                <a:spcPct val="107000"/>
              </a:lnSpc>
              <a:spcBef>
                <a:spcPts val="275"/>
              </a:spcBef>
              <a:spcAft>
                <a:spcPts val="275"/>
              </a:spcAft>
              <a:buFont typeface="Arial" panose="020B0604020202020204" pitchFamily="34" charset="0"/>
              <a:buNone/>
            </a:pPr>
            <a:endParaRPr lang="en-GB" sz="1400" dirty="0">
              <a:latin typeface="+mj-lt"/>
              <a:ea typeface="Calibri" panose="020F0502020204030204" pitchFamily="34" charset="0"/>
              <a:cs typeface="Times New Roman" panose="02020603050405020304" pitchFamily="18" charset="0"/>
            </a:endParaRPr>
          </a:p>
        </p:txBody>
      </p:sp>
      <p:sp>
        <p:nvSpPr>
          <p:cNvPr id="5" name="Text Placeholder 3">
            <a:extLst>
              <a:ext uri="{FF2B5EF4-FFF2-40B4-BE49-F238E27FC236}">
                <a16:creationId xmlns:a16="http://schemas.microsoft.com/office/drawing/2014/main" id="{44108A60-E86F-770F-AD91-4C379530BA9A}"/>
              </a:ext>
            </a:extLst>
          </p:cNvPr>
          <p:cNvSpPr txBox="1">
            <a:spLocks/>
          </p:cNvSpPr>
          <p:nvPr/>
        </p:nvSpPr>
        <p:spPr>
          <a:xfrm>
            <a:off x="549000" y="2864136"/>
            <a:ext cx="5760000" cy="480837"/>
          </a:xfrm>
          <a:prstGeom prst="rect">
            <a:avLst/>
          </a:prstGeom>
        </p:spPr>
        <p:txBody>
          <a:bodyPr numCol="1"/>
          <a:lstStyle>
            <a:lvl1pPr marL="104482" indent="-104482" algn="l" defTabSz="417925" rtl="0" eaLnBrk="1" latinLnBrk="0" hangingPunct="1">
              <a:lnSpc>
                <a:spcPct val="90000"/>
              </a:lnSpc>
              <a:spcBef>
                <a:spcPts val="457"/>
              </a:spcBef>
              <a:buFont typeface="Arial" panose="020B0604020202020204" pitchFamily="34" charset="0"/>
              <a:buChar char="•"/>
              <a:defRPr sz="1280" kern="1200">
                <a:solidFill>
                  <a:schemeClr val="tx1"/>
                </a:solidFill>
                <a:latin typeface="+mn-lt"/>
                <a:ea typeface="+mn-ea"/>
                <a:cs typeface="+mn-cs"/>
              </a:defRPr>
            </a:lvl1pPr>
            <a:lvl2pPr marL="313444" indent="-104482" algn="l" defTabSz="417925"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407" indent="-104482" algn="l" defTabSz="417925"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6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331"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94"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57"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21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82"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a:lstStyle>
          <a:p>
            <a:pPr marL="0" indent="0">
              <a:lnSpc>
                <a:spcPct val="107000"/>
              </a:lnSpc>
              <a:spcAft>
                <a:spcPts val="366"/>
              </a:spcAft>
              <a:buFont typeface="Arial" panose="020B0604020202020204" pitchFamily="34" charset="0"/>
              <a:buNone/>
            </a:pPr>
            <a:endParaRPr lang="en-GB" sz="1200" dirty="0">
              <a:latin typeface="+mj-lt"/>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ACF1FDED-2853-376C-4ED3-938E14849E67}"/>
              </a:ext>
            </a:extLst>
          </p:cNvPr>
          <p:cNvGraphicFramePr>
            <a:graphicFrameLocks noGrp="1"/>
          </p:cNvGraphicFramePr>
          <p:nvPr>
            <p:extLst>
              <p:ext uri="{D42A27DB-BD31-4B8C-83A1-F6EECF244321}">
                <p14:modId xmlns:p14="http://schemas.microsoft.com/office/powerpoint/2010/main" val="2890546892"/>
              </p:ext>
            </p:extLst>
          </p:nvPr>
        </p:nvGraphicFramePr>
        <p:xfrm>
          <a:off x="493575" y="2772371"/>
          <a:ext cx="5870849" cy="5547942"/>
        </p:xfrm>
        <a:graphic>
          <a:graphicData uri="http://schemas.openxmlformats.org/drawingml/2006/table">
            <a:tbl>
              <a:tblPr firstRow="1" firstCol="1" bandRow="1">
                <a:tableStyleId>{93296810-A885-4BE3-A3E7-6D5BEEA58F35}</a:tableStyleId>
              </a:tblPr>
              <a:tblGrid>
                <a:gridCol w="926340">
                  <a:extLst>
                    <a:ext uri="{9D8B030D-6E8A-4147-A177-3AD203B41FA5}">
                      <a16:colId xmlns:a16="http://schemas.microsoft.com/office/drawing/2014/main" val="2904550734"/>
                    </a:ext>
                  </a:extLst>
                </a:gridCol>
                <a:gridCol w="551619">
                  <a:extLst>
                    <a:ext uri="{9D8B030D-6E8A-4147-A177-3AD203B41FA5}">
                      <a16:colId xmlns:a16="http://schemas.microsoft.com/office/drawing/2014/main" val="2242623649"/>
                    </a:ext>
                  </a:extLst>
                </a:gridCol>
                <a:gridCol w="1998888">
                  <a:extLst>
                    <a:ext uri="{9D8B030D-6E8A-4147-A177-3AD203B41FA5}">
                      <a16:colId xmlns:a16="http://schemas.microsoft.com/office/drawing/2014/main" val="3332073730"/>
                    </a:ext>
                  </a:extLst>
                </a:gridCol>
                <a:gridCol w="1290765">
                  <a:extLst>
                    <a:ext uri="{9D8B030D-6E8A-4147-A177-3AD203B41FA5}">
                      <a16:colId xmlns:a16="http://schemas.microsoft.com/office/drawing/2014/main" val="2420226859"/>
                    </a:ext>
                  </a:extLst>
                </a:gridCol>
                <a:gridCol w="1103237">
                  <a:extLst>
                    <a:ext uri="{9D8B030D-6E8A-4147-A177-3AD203B41FA5}">
                      <a16:colId xmlns:a16="http://schemas.microsoft.com/office/drawing/2014/main" val="1305151727"/>
                    </a:ext>
                  </a:extLst>
                </a:gridCol>
              </a:tblGrid>
              <a:tr h="369777">
                <a:tc rowSpan="2" gridSpan="3">
                  <a:txBody>
                    <a:bodyPr/>
                    <a:lstStyle/>
                    <a:p>
                      <a:pPr>
                        <a:lnSpc>
                          <a:spcPct val="100000"/>
                        </a:lnSpc>
                        <a:spcAft>
                          <a:spcPts val="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43" marR="3134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A773"/>
                    </a:solidFill>
                  </a:tcPr>
                </a:tc>
                <a:tc rowSpan="2" hMerge="1">
                  <a:txBody>
                    <a:bodyPr/>
                    <a:lstStyle/>
                    <a:p>
                      <a:endParaRPr lang="en-GB"/>
                    </a:p>
                  </a:txBody>
                  <a:tcPr>
                    <a:lnL w="12700" cap="flat" cmpd="sng" algn="ctr">
                      <a:solidFill>
                        <a:schemeClr val="tx1"/>
                      </a:solidFill>
                      <a:prstDash val="solid"/>
                      <a:round/>
                      <a:headEnd type="none" w="med" len="med"/>
                      <a:tailEnd type="none" w="med" len="med"/>
                    </a:lnL>
                  </a:tcPr>
                </a:tc>
                <a:tc rowSpan="2" hMerge="1">
                  <a:txBody>
                    <a:bodyPr/>
                    <a:lstStyle/>
                    <a:p>
                      <a:endParaRPr lang="en-GB"/>
                    </a:p>
                  </a:txBody>
                  <a:tcPr/>
                </a:tc>
                <a:tc gridSpan="2">
                  <a:txBody>
                    <a:bodyPr/>
                    <a:lstStyle/>
                    <a:p>
                      <a:pPr algn="ctr">
                        <a:lnSpc>
                          <a:spcPct val="100000"/>
                        </a:lnSpc>
                        <a:spcAft>
                          <a:spcPts val="0"/>
                        </a:spcAft>
                      </a:pPr>
                      <a:r>
                        <a:rPr lang="en-GB" sz="1200" dirty="0">
                          <a:effectLst/>
                        </a:rPr>
                        <a:t>Students responding to survey</a:t>
                      </a:r>
                    </a:p>
                  </a:txBody>
                  <a:tcPr marL="31343" marR="31343"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A773"/>
                    </a:solidFill>
                  </a:tcPr>
                </a:tc>
                <a:tc hMerge="1">
                  <a:txBody>
                    <a:bodyPr/>
                    <a:lstStyle/>
                    <a:p>
                      <a:pPr algn="ctr">
                        <a:lnSpc>
                          <a:spcPct val="100000"/>
                        </a:lnSpc>
                        <a:spcAft>
                          <a:spcPts val="0"/>
                        </a:spcAft>
                      </a:pPr>
                      <a:r>
                        <a:rPr lang="en-GB" sz="1200" dirty="0">
                          <a:effectLst/>
                        </a:rPr>
                        <a:t>Completed survey</a:t>
                      </a:r>
                    </a:p>
                    <a:p>
                      <a:pPr algn="ctr">
                        <a:lnSpc>
                          <a:spcPct val="100000"/>
                        </a:lnSpc>
                        <a:spcAft>
                          <a:spcPts val="0"/>
                        </a:spcAft>
                      </a:pPr>
                      <a:r>
                        <a:rPr lang="en-GB" sz="1200" dirty="0">
                          <a:effectLst/>
                        </a:rPr>
                        <a:t>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43" marR="3134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A773"/>
                    </a:solidFill>
                  </a:tcPr>
                </a:tc>
                <a:extLst>
                  <a:ext uri="{0D108BD9-81ED-4DB2-BD59-A6C34878D82A}">
                    <a16:rowId xmlns:a16="http://schemas.microsoft.com/office/drawing/2014/main" val="3068742962"/>
                  </a:ext>
                </a:extLst>
              </a:tr>
              <a:tr h="101231">
                <a:tc gridSpan="3" vMerge="1">
                  <a:txBody>
                    <a:bodyPr/>
                    <a:lstStyle/>
                    <a:p>
                      <a:pPr>
                        <a:lnSpc>
                          <a:spcPct val="100000"/>
                        </a:lnSpc>
                        <a:spcAft>
                          <a:spcPts val="600"/>
                        </a:spcAft>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343" marR="3134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hMerge="1" vMerge="1">
                  <a:txBody>
                    <a:bodyPr/>
                    <a:lstStyle/>
                    <a:p>
                      <a:endParaRPr lang="en-GB"/>
                    </a:p>
                  </a:txBody>
                  <a:tcPr/>
                </a:tc>
                <a:tc hMerge="1" vMerge="1">
                  <a:txBody>
                    <a:bodyPr/>
                    <a:lstStyle/>
                    <a:p>
                      <a:endParaRPr lang="en-GB"/>
                    </a:p>
                  </a:txBody>
                  <a:tcPr/>
                </a:tc>
                <a:tc>
                  <a:txBody>
                    <a:bodyPr/>
                    <a:lstStyle/>
                    <a:p>
                      <a:pPr algn="ctr">
                        <a:lnSpc>
                          <a:spcPct val="100000"/>
                        </a:lnSpc>
                        <a:spcAft>
                          <a:spcPts val="600"/>
                        </a:spcAft>
                      </a:pPr>
                      <a:r>
                        <a:rPr lang="en-GB" sz="1200" b="1" dirty="0">
                          <a:effectLst/>
                        </a:rPr>
                        <a:t>Number </a:t>
                      </a:r>
                    </a:p>
                  </a:txBody>
                  <a:tcPr marL="31343" marR="313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600"/>
                        </a:spcAft>
                      </a:pPr>
                      <a:r>
                        <a:rPr lang="en-GB" sz="1200" b="1" dirty="0">
                          <a:effectLst/>
                        </a:rPr>
                        <a:t>%</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93808047"/>
                  </a:ext>
                </a:extLst>
              </a:tr>
              <a:tr h="53916">
                <a:tc gridSpan="3">
                  <a:txBody>
                    <a:bodyPr/>
                    <a:lstStyle/>
                    <a:p>
                      <a:pPr marL="0" algn="l" defTabSz="417925" rtl="0" eaLnBrk="1" latinLnBrk="0" hangingPunct="1">
                        <a:lnSpc>
                          <a:spcPct val="100000"/>
                        </a:lnSpc>
                        <a:spcAft>
                          <a:spcPts val="600"/>
                        </a:spcAft>
                      </a:pPr>
                      <a:r>
                        <a:rPr lang="en-GB" sz="1200" b="1" kern="1200" dirty="0">
                          <a:solidFill>
                            <a:schemeClr val="lt1"/>
                          </a:solidFill>
                          <a:effectLst/>
                          <a:latin typeface="+mn-lt"/>
                          <a:ea typeface="+mn-ea"/>
                          <a:cs typeface="+mn-cs"/>
                        </a:rPr>
                        <a:t>Total</a:t>
                      </a:r>
                    </a:p>
                  </a:txBody>
                  <a:tcPr marL="31343" marR="3134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a:txBody>
                    <a:bodyPr/>
                    <a:lstStyle/>
                    <a:p>
                      <a:pPr algn="r">
                        <a:lnSpc>
                          <a:spcPct val="100000"/>
                        </a:lnSpc>
                        <a:spcAft>
                          <a:spcPts val="6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1,198</a:t>
                      </a:r>
                    </a:p>
                  </a:txBody>
                  <a:tcPr marL="31343" marR="313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600"/>
                        </a:spcAft>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8548916"/>
                  </a:ext>
                </a:extLst>
              </a:tr>
              <a:tr h="758443">
                <a:tc>
                  <a:txBody>
                    <a:bodyPr/>
                    <a:lstStyle/>
                    <a:p>
                      <a:pPr algn="l">
                        <a:lnSpc>
                          <a:spcPct val="100000"/>
                        </a:lnSpc>
                        <a:spcAft>
                          <a:spcPts val="600"/>
                        </a:spcAft>
                      </a:pPr>
                      <a:r>
                        <a:rPr lang="en-GB" sz="1200" dirty="0">
                          <a:effectLst/>
                        </a:rPr>
                        <a:t>Year Group</a:t>
                      </a:r>
                      <a:r>
                        <a:rPr lang="en-GB" sz="1200" baseline="30000" dirty="0">
                          <a:effectLst/>
                        </a:rPr>
                        <a:t>3</a:t>
                      </a:r>
                      <a:r>
                        <a:rPr lang="en-GB" sz="1200" dirty="0">
                          <a:effectLst/>
                          <a:ea typeface="Calibri" panose="020F0502020204030204" pitchFamily="34" charset="0"/>
                          <a:cs typeface="Times New Roman" panose="02020603050405020304" pitchFamily="18" charset="0"/>
                        </a:rPr>
                        <a:t> </a:t>
                      </a:r>
                      <a:endParaRPr lang="en-GB" sz="1200" dirty="0">
                        <a:effectLst/>
                      </a:endParaRPr>
                    </a:p>
                    <a:p>
                      <a:pPr algn="l">
                        <a:lnSpc>
                          <a:spcPct val="100000"/>
                        </a:lnSpc>
                        <a:spcAft>
                          <a:spcPts val="600"/>
                        </a:spcAft>
                      </a:pPr>
                      <a:r>
                        <a:rPr lang="en-GB" sz="1200" dirty="0">
                          <a:effectLst/>
                        </a:rPr>
                        <a:t>(n=768)</a:t>
                      </a:r>
                    </a:p>
                  </a:txBody>
                  <a:tcPr marL="31343" marR="31343" marT="0" marB="0">
                    <a:lnR w="12700" cap="flat" cmpd="sng" algn="ctr">
                      <a:solidFill>
                        <a:srgbClr val="00A77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gridSpan="2">
                  <a:txBody>
                    <a:bodyPr/>
                    <a:lstStyle/>
                    <a:p>
                      <a:pPr algn="r">
                        <a:lnSpc>
                          <a:spcPct val="100000"/>
                        </a:lnSpc>
                        <a:spcAft>
                          <a:spcPts val="600"/>
                        </a:spcAft>
                      </a:pPr>
                      <a:r>
                        <a:rPr lang="en-GB" sz="1100" b="1" dirty="0">
                          <a:solidFill>
                            <a:schemeClr val="bg1"/>
                          </a:solidFill>
                          <a:effectLst/>
                        </a:rPr>
                        <a:t>Year 7</a:t>
                      </a:r>
                    </a:p>
                    <a:p>
                      <a:pPr algn="r">
                        <a:lnSpc>
                          <a:spcPct val="100000"/>
                        </a:lnSpc>
                        <a:spcAft>
                          <a:spcPts val="600"/>
                        </a:spcAft>
                      </a:pPr>
                      <a:r>
                        <a:rPr lang="en-GB" sz="1100" b="1" dirty="0">
                          <a:solidFill>
                            <a:schemeClr val="bg1"/>
                          </a:solidFill>
                          <a:effectLst/>
                        </a:rPr>
                        <a:t>Year 8</a:t>
                      </a:r>
                    </a:p>
                    <a:p>
                      <a:pPr algn="r">
                        <a:lnSpc>
                          <a:spcPct val="100000"/>
                        </a:lnSpc>
                        <a:spcAft>
                          <a:spcPts val="600"/>
                        </a:spcAft>
                      </a:pPr>
                      <a:r>
                        <a:rPr lang="en-GB" sz="1100" b="1" dirty="0">
                          <a:solidFill>
                            <a:schemeClr val="bg1"/>
                          </a:solidFill>
                          <a:effectLst/>
                        </a:rPr>
                        <a:t>Year 9</a:t>
                      </a:r>
                    </a:p>
                    <a:p>
                      <a:pPr algn="r">
                        <a:lnSpc>
                          <a:spcPct val="100000"/>
                        </a:lnSpc>
                        <a:spcAft>
                          <a:spcPts val="600"/>
                        </a:spcAft>
                      </a:pPr>
                      <a:r>
                        <a:rPr lang="en-GB" sz="1100" b="1" dirty="0">
                          <a:solidFill>
                            <a:schemeClr val="bg1"/>
                          </a:solidFill>
                          <a:effectLst/>
                        </a:rPr>
                        <a:t>Year 10</a:t>
                      </a:r>
                    </a:p>
                    <a:p>
                      <a:pPr algn="r">
                        <a:lnSpc>
                          <a:spcPct val="100000"/>
                        </a:lnSpc>
                        <a:spcAft>
                          <a:spcPts val="600"/>
                        </a:spcAft>
                      </a:pPr>
                      <a:r>
                        <a:rPr lang="en-GB" sz="1100" b="1" dirty="0">
                          <a:solidFill>
                            <a:schemeClr val="bg1"/>
                          </a:solidFill>
                          <a:effectLst/>
                        </a:rPr>
                        <a:t>Year 11</a:t>
                      </a:r>
                    </a:p>
                  </a:txBody>
                  <a:tcPr marL="31343" marR="31343" marT="0" marB="0">
                    <a:lnL w="12700" cap="flat" cmpd="sng" algn="ctr">
                      <a:solidFill>
                        <a:srgbClr val="00A77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hMerge="1">
                  <a:txBody>
                    <a:bodyPr/>
                    <a:lstStyle/>
                    <a:p>
                      <a:endParaRPr lang="en-GB"/>
                    </a:p>
                  </a:txBody>
                  <a:tcPr/>
                </a:tc>
                <a:tc>
                  <a:txBody>
                    <a:bodyPr/>
                    <a:lstStyle/>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329</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236</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180</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15</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8</a:t>
                      </a:r>
                    </a:p>
                  </a:txBody>
                  <a:tcPr marL="31343" marR="313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43%</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31%</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23%</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2%</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1%</a:t>
                      </a: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2342408"/>
                  </a:ext>
                </a:extLst>
              </a:tr>
              <a:tr h="970664">
                <a:tc>
                  <a:txBody>
                    <a:bodyPr/>
                    <a:lstStyle/>
                    <a:p>
                      <a:pPr>
                        <a:lnSpc>
                          <a:spcPct val="100000"/>
                        </a:lnSpc>
                        <a:spcAft>
                          <a:spcPts val="600"/>
                        </a:spcAft>
                      </a:pPr>
                      <a:r>
                        <a:rPr lang="en-GB" sz="1200" dirty="0">
                          <a:effectLst/>
                        </a:rPr>
                        <a:t>Gender</a:t>
                      </a:r>
                    </a:p>
                    <a:p>
                      <a:pPr>
                        <a:lnSpc>
                          <a:spcPct val="100000"/>
                        </a:lnSpc>
                        <a:spcAft>
                          <a:spcPts val="600"/>
                        </a:spcAft>
                      </a:pPr>
                      <a:r>
                        <a:rPr lang="en-GB" sz="1200" dirty="0">
                          <a:effectLst/>
                        </a:rPr>
                        <a:t>(n=988)</a:t>
                      </a:r>
                    </a:p>
                  </a:txBody>
                  <a:tcPr marL="31343" marR="31343" marT="0" marB="0">
                    <a:lnR w="12700" cap="flat" cmpd="sng" algn="ctr">
                      <a:solidFill>
                        <a:srgbClr val="00A77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gridSpan="2">
                  <a:txBody>
                    <a:bodyPr/>
                    <a:lstStyle/>
                    <a:p>
                      <a:pPr algn="r">
                        <a:lnSpc>
                          <a:spcPct val="100000"/>
                        </a:lnSpc>
                        <a:spcAft>
                          <a:spcPts val="600"/>
                        </a:spcAft>
                      </a:pPr>
                      <a:r>
                        <a:rPr lang="en-GB" sz="1100" b="1" dirty="0">
                          <a:solidFill>
                            <a:schemeClr val="bg1"/>
                          </a:solidFill>
                          <a:effectLst/>
                        </a:rPr>
                        <a:t>Female</a:t>
                      </a:r>
                    </a:p>
                    <a:p>
                      <a:pPr marL="0" marR="0" lvl="0" indent="0" algn="r" defTabSz="417925" rtl="0" eaLnBrk="1" fontAlgn="auto" latinLnBrk="0" hangingPunct="1">
                        <a:lnSpc>
                          <a:spcPct val="100000"/>
                        </a:lnSpc>
                        <a:spcBef>
                          <a:spcPts val="0"/>
                        </a:spcBef>
                        <a:spcAft>
                          <a:spcPts val="600"/>
                        </a:spcAft>
                        <a:buClrTx/>
                        <a:buSzTx/>
                        <a:buFontTx/>
                        <a:buNone/>
                        <a:tabLst/>
                        <a:defRPr/>
                      </a:pPr>
                      <a:r>
                        <a:rPr lang="en-GB" sz="1100" b="1" dirty="0">
                          <a:solidFill>
                            <a:schemeClr val="bg1"/>
                          </a:solidFill>
                          <a:effectLst/>
                        </a:rPr>
                        <a:t>Male</a:t>
                      </a:r>
                    </a:p>
                    <a:p>
                      <a:pPr algn="r">
                        <a:lnSpc>
                          <a:spcPct val="100000"/>
                        </a:lnSpc>
                        <a:spcAft>
                          <a:spcPts val="600"/>
                        </a:spcAft>
                      </a:pPr>
                      <a:r>
                        <a:rPr lang="en-GB" sz="1100" b="1" dirty="0">
                          <a:solidFill>
                            <a:schemeClr val="bg1"/>
                          </a:solidFill>
                          <a:effectLst/>
                        </a:rPr>
                        <a:t>Non-binary or other self-description</a:t>
                      </a:r>
                    </a:p>
                    <a:p>
                      <a:pPr algn="r">
                        <a:lnSpc>
                          <a:spcPct val="100000"/>
                        </a:lnSpc>
                        <a:spcAft>
                          <a:spcPts val="600"/>
                        </a:spcAft>
                      </a:pPr>
                      <a:r>
                        <a:rPr lang="en-GB" sz="1100" b="1" dirty="0">
                          <a:solidFill>
                            <a:schemeClr val="bg1"/>
                          </a:solidFill>
                          <a:effectLst/>
                        </a:rPr>
                        <a:t>Prefer not to say</a:t>
                      </a:r>
                      <a:endParaRPr lang="en-GB" dirty="0"/>
                    </a:p>
                  </a:txBody>
                  <a:tcPr marL="31343" marR="31343" marT="0" marB="0">
                    <a:lnL w="12700" cap="flat" cmpd="sng" algn="ctr">
                      <a:solidFill>
                        <a:srgbClr val="00A77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hMerge="1">
                  <a:txBody>
                    <a:bodyPr/>
                    <a:lstStyle/>
                    <a:p>
                      <a:endParaRPr lang="en-GB"/>
                    </a:p>
                  </a:txBody>
                  <a:tcPr/>
                </a:tc>
                <a:tc>
                  <a:txBody>
                    <a:bodyPr/>
                    <a:lstStyle/>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687</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203</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55</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43</a:t>
                      </a:r>
                    </a:p>
                  </a:txBody>
                  <a:tcPr marL="31343" marR="313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70%</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21%</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6%</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4%</a:t>
                      </a: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3540855"/>
                  </a:ext>
                </a:extLst>
              </a:tr>
              <a:tr h="1559110">
                <a:tc>
                  <a:txBody>
                    <a:bodyPr/>
                    <a:lstStyle/>
                    <a:p>
                      <a:pPr marL="0" marR="0" lvl="0" indent="0" algn="l" defTabSz="417925" rtl="0" eaLnBrk="1" fontAlgn="auto" latinLnBrk="0" hangingPunct="1">
                        <a:lnSpc>
                          <a:spcPct val="100000"/>
                        </a:lnSpc>
                        <a:spcBef>
                          <a:spcPts val="0"/>
                        </a:spcBef>
                        <a:spcAft>
                          <a:spcPts val="600"/>
                        </a:spcAft>
                        <a:buClrTx/>
                        <a:buSzTx/>
                        <a:buFontTx/>
                        <a:buNone/>
                        <a:tabLst/>
                        <a:defRPr/>
                      </a:pPr>
                      <a:r>
                        <a:rPr lang="en-GB" sz="1200" dirty="0">
                          <a:effectLst/>
                        </a:rPr>
                        <a:t>Ethnic groups</a:t>
                      </a:r>
                    </a:p>
                    <a:p>
                      <a:pPr marL="0" marR="0" lvl="0" indent="0" algn="l" defTabSz="417925" rtl="0" eaLnBrk="1" fontAlgn="auto" latinLnBrk="0" hangingPunct="1">
                        <a:lnSpc>
                          <a:spcPct val="100000"/>
                        </a:lnSpc>
                        <a:spcBef>
                          <a:spcPts val="0"/>
                        </a:spcBef>
                        <a:spcAft>
                          <a:spcPts val="600"/>
                        </a:spcAft>
                        <a:buClrTx/>
                        <a:buSzTx/>
                        <a:buFontTx/>
                        <a:buNone/>
                        <a:tabLst/>
                        <a:defRPr/>
                      </a:pPr>
                      <a:r>
                        <a:rPr lang="en-GB" sz="1200" dirty="0">
                          <a:effectLst/>
                        </a:rPr>
                        <a:t>(n=987)</a:t>
                      </a:r>
                    </a:p>
                    <a:p>
                      <a:pPr algn="l">
                        <a:lnSpc>
                          <a:spcPct val="100000"/>
                        </a:lnSpc>
                        <a:spcAft>
                          <a:spcPts val="600"/>
                        </a:spcAft>
                      </a:pPr>
                      <a:endParaRPr lang="en-GB" sz="1200" dirty="0">
                        <a:effectLst/>
                      </a:endParaRPr>
                    </a:p>
                  </a:txBody>
                  <a:tcPr marL="31343" marR="31343" marT="0" marB="0">
                    <a:lnR w="12700" cap="flat" cmpd="sng" algn="ctr">
                      <a:solidFill>
                        <a:srgbClr val="00A77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gridSpan="2">
                  <a:txBody>
                    <a:bodyPr/>
                    <a:lstStyle/>
                    <a:p>
                      <a:pPr algn="r">
                        <a:lnSpc>
                          <a:spcPct val="100000"/>
                        </a:lnSpc>
                        <a:spcAft>
                          <a:spcPts val="600"/>
                        </a:spcAft>
                      </a:pPr>
                      <a:r>
                        <a:rPr lang="en-GB" sz="1200" b="1" dirty="0">
                          <a:solidFill>
                            <a:schemeClr val="bg1"/>
                          </a:solidFill>
                          <a:effectLst/>
                        </a:rPr>
                        <a:t>Asian/Asian British</a:t>
                      </a:r>
                    </a:p>
                    <a:p>
                      <a:pPr algn="r">
                        <a:lnSpc>
                          <a:spcPct val="100000"/>
                        </a:lnSpc>
                        <a:spcAft>
                          <a:spcPts val="600"/>
                        </a:spcAft>
                      </a:pPr>
                      <a:r>
                        <a:rPr lang="en-GB" sz="1200" b="1" dirty="0">
                          <a:solidFill>
                            <a:schemeClr val="bg1"/>
                          </a:solidFill>
                          <a:effectLst/>
                        </a:rPr>
                        <a:t>Black/Black British</a:t>
                      </a:r>
                    </a:p>
                    <a:p>
                      <a:pPr algn="r">
                        <a:lnSpc>
                          <a:spcPct val="100000"/>
                        </a:lnSpc>
                        <a:spcAft>
                          <a:spcPts val="600"/>
                        </a:spcAft>
                      </a:pPr>
                      <a:r>
                        <a:rPr lang="en-GB" sz="1200" b="1" dirty="0">
                          <a:solidFill>
                            <a:schemeClr val="bg1"/>
                          </a:solidFill>
                          <a:effectLst/>
                        </a:rPr>
                        <a:t>Mixed or multiple ethnic groups</a:t>
                      </a:r>
                    </a:p>
                    <a:p>
                      <a:pPr algn="r">
                        <a:lnSpc>
                          <a:spcPct val="100000"/>
                        </a:lnSpc>
                        <a:spcAft>
                          <a:spcPts val="600"/>
                        </a:spcAft>
                      </a:pPr>
                      <a:r>
                        <a:rPr lang="en-GB" sz="1200" b="1" dirty="0">
                          <a:solidFill>
                            <a:schemeClr val="bg1"/>
                          </a:solidFill>
                          <a:effectLst/>
                        </a:rPr>
                        <a:t>White</a:t>
                      </a:r>
                    </a:p>
                    <a:p>
                      <a:pPr algn="r">
                        <a:lnSpc>
                          <a:spcPct val="100000"/>
                        </a:lnSpc>
                        <a:spcAft>
                          <a:spcPts val="600"/>
                        </a:spcAft>
                      </a:pPr>
                      <a:r>
                        <a:rPr lang="en-GB" sz="1200" b="1" dirty="0">
                          <a:solidFill>
                            <a:schemeClr val="bg1"/>
                          </a:solidFill>
                          <a:effectLst/>
                        </a:rPr>
                        <a:t>Other ethnic identity</a:t>
                      </a:r>
                    </a:p>
                    <a:p>
                      <a:pPr algn="r">
                        <a:lnSpc>
                          <a:spcPct val="100000"/>
                        </a:lnSpc>
                        <a:spcAft>
                          <a:spcPts val="600"/>
                        </a:spcAft>
                      </a:pPr>
                      <a:r>
                        <a:rPr lang="en-GB" sz="1200" b="1" dirty="0">
                          <a:solidFill>
                            <a:schemeClr val="bg1"/>
                          </a:solidFill>
                          <a:effectLst/>
                        </a:rPr>
                        <a:t>Prefer not to say</a:t>
                      </a:r>
                      <a:endParaRPr lang="en-GB" dirty="0"/>
                    </a:p>
                  </a:txBody>
                  <a:tcPr marL="31343" marR="31343" marT="0" marB="0">
                    <a:lnL w="12700" cap="flat" cmpd="sng" algn="ctr">
                      <a:solidFill>
                        <a:srgbClr val="00A77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hMerge="1">
                  <a:txBody>
                    <a:bodyPr/>
                    <a:lstStyle/>
                    <a:p>
                      <a:endParaRPr lang="en-GB"/>
                    </a:p>
                  </a:txBody>
                  <a:tcPr/>
                </a:tc>
                <a:tc>
                  <a:txBody>
                    <a:bodyPr/>
                    <a:lstStyle/>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207</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64</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71</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538</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32</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74</a:t>
                      </a:r>
                    </a:p>
                  </a:txBody>
                  <a:tcPr marL="31343" marR="313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21%</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6%</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7%</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55%</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3%</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7%</a:t>
                      </a: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8510879"/>
                  </a:ext>
                </a:extLst>
              </a:tr>
              <a:tr h="1063431">
                <a:tc gridSpan="2">
                  <a:txBody>
                    <a:bodyPr/>
                    <a:lstStyle/>
                    <a:p>
                      <a:pPr algn="l">
                        <a:lnSpc>
                          <a:spcPct val="100000"/>
                        </a:lnSpc>
                        <a:spcAft>
                          <a:spcPts val="600"/>
                        </a:spcAft>
                      </a:pPr>
                      <a:r>
                        <a:rPr lang="en-GB" sz="1200" dirty="0">
                          <a:effectLst/>
                        </a:rPr>
                        <a:t>Receive Free School Meals</a:t>
                      </a:r>
                    </a:p>
                    <a:p>
                      <a:pPr algn="l">
                        <a:lnSpc>
                          <a:spcPct val="100000"/>
                        </a:lnSpc>
                        <a:spcAft>
                          <a:spcPts val="600"/>
                        </a:spcAft>
                      </a:pPr>
                      <a:r>
                        <a:rPr lang="en-GB" sz="1200" dirty="0">
                          <a:effectLst/>
                        </a:rPr>
                        <a:t>(n=756)</a:t>
                      </a:r>
                    </a:p>
                    <a:p>
                      <a:pPr algn="r">
                        <a:lnSpc>
                          <a:spcPct val="100000"/>
                        </a:lnSpc>
                        <a:spcAft>
                          <a:spcPts val="600"/>
                        </a:spcAft>
                      </a:pPr>
                      <a:endParaRPr lang="en-GB" sz="1200" dirty="0">
                        <a:effectLst/>
                      </a:endParaRPr>
                    </a:p>
                  </a:txBody>
                  <a:tcPr marL="31343" marR="31343" marT="0" marB="0">
                    <a:lnR w="12700" cap="flat" cmpd="sng" algn="ctr">
                      <a:solidFill>
                        <a:srgbClr val="00A773"/>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A773"/>
                    </a:solidFill>
                  </a:tcPr>
                </a:tc>
                <a:tc hMerge="1">
                  <a:txBody>
                    <a:bodyPr/>
                    <a:lstStyle/>
                    <a:p>
                      <a:pPr algn="r">
                        <a:lnSpc>
                          <a:spcPct val="100000"/>
                        </a:lnSpc>
                        <a:spcAft>
                          <a:spcPts val="600"/>
                        </a:spcAft>
                      </a:pPr>
                      <a:endParaRPr lang="en-GB" sz="1200" b="1" dirty="0">
                        <a:solidFill>
                          <a:schemeClr val="bg1"/>
                        </a:solidFill>
                        <a:effectLst/>
                      </a:endParaRPr>
                    </a:p>
                  </a:txBody>
                  <a:tcPr marL="31343" marR="313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A773"/>
                    </a:solidFill>
                  </a:tcPr>
                </a:tc>
                <a:tc>
                  <a:txBody>
                    <a:bodyPr/>
                    <a:lstStyle/>
                    <a:p>
                      <a:pPr algn="r">
                        <a:lnSpc>
                          <a:spcPct val="100000"/>
                        </a:lnSpc>
                        <a:spcAft>
                          <a:spcPts val="600"/>
                        </a:spcAft>
                      </a:pPr>
                      <a:r>
                        <a:rPr lang="en-GB" sz="1200" b="1" dirty="0">
                          <a:solidFill>
                            <a:schemeClr val="bg1"/>
                          </a:solidFill>
                          <a:effectLst/>
                        </a:rPr>
                        <a:t>Yes</a:t>
                      </a:r>
                    </a:p>
                    <a:p>
                      <a:pPr algn="r">
                        <a:lnSpc>
                          <a:spcPct val="100000"/>
                        </a:lnSpc>
                        <a:spcAft>
                          <a:spcPts val="600"/>
                        </a:spcAft>
                      </a:pPr>
                      <a:r>
                        <a:rPr lang="en-GB" sz="1200" b="1" dirty="0">
                          <a:solidFill>
                            <a:schemeClr val="bg1"/>
                          </a:solidFill>
                          <a:effectLst/>
                        </a:rPr>
                        <a:t>No</a:t>
                      </a:r>
                    </a:p>
                    <a:p>
                      <a:pPr algn="r">
                        <a:lnSpc>
                          <a:spcPct val="100000"/>
                        </a:lnSpc>
                        <a:spcAft>
                          <a:spcPts val="600"/>
                        </a:spcAft>
                      </a:pPr>
                      <a:r>
                        <a:rPr lang="en-GB" sz="1200" b="1" dirty="0">
                          <a:solidFill>
                            <a:schemeClr val="bg1"/>
                          </a:solidFill>
                          <a:effectLst/>
                        </a:rPr>
                        <a:t>I don’t know</a:t>
                      </a:r>
                    </a:p>
                    <a:p>
                      <a:pPr algn="r">
                        <a:lnSpc>
                          <a:spcPct val="100000"/>
                        </a:lnSpc>
                        <a:spcAft>
                          <a:spcPts val="600"/>
                        </a:spcAft>
                      </a:pPr>
                      <a:r>
                        <a:rPr lang="en-GB" sz="1200" b="1" dirty="0">
                          <a:solidFill>
                            <a:schemeClr val="bg1"/>
                          </a:solidFill>
                          <a:effectLst/>
                        </a:rPr>
                        <a:t>Prefer not to say</a:t>
                      </a:r>
                    </a:p>
                  </a:txBody>
                  <a:tcPr marL="31343" marR="31343" marT="0" marB="0">
                    <a:lnL w="12700" cap="flat" cmpd="sng" algn="ctr">
                      <a:solidFill>
                        <a:srgbClr val="00A77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A773"/>
                    </a:solidFill>
                  </a:tcPr>
                </a:tc>
                <a:tc>
                  <a:txBody>
                    <a:bodyPr/>
                    <a:lstStyle/>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601</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84</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46</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25</a:t>
                      </a:r>
                    </a:p>
                  </a:txBody>
                  <a:tcPr marL="31343" marR="313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79%</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11%</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6%</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3%</a:t>
                      </a: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446522256"/>
                  </a:ext>
                </a:extLst>
              </a:tr>
            </a:tbl>
          </a:graphicData>
        </a:graphic>
      </p:graphicFrame>
      <p:sp>
        <p:nvSpPr>
          <p:cNvPr id="9" name="Text Placeholder 3">
            <a:extLst>
              <a:ext uri="{FF2B5EF4-FFF2-40B4-BE49-F238E27FC236}">
                <a16:creationId xmlns:a16="http://schemas.microsoft.com/office/drawing/2014/main" id="{DF6A33C1-F6F3-0B20-A795-BA941401FC9E}"/>
              </a:ext>
            </a:extLst>
          </p:cNvPr>
          <p:cNvSpPr txBox="1">
            <a:spLocks/>
          </p:cNvSpPr>
          <p:nvPr/>
        </p:nvSpPr>
        <p:spPr>
          <a:xfrm>
            <a:off x="386392" y="1864023"/>
            <a:ext cx="6085213" cy="395701"/>
          </a:xfrm>
          <a:prstGeom prst="rect">
            <a:avLst/>
          </a:prstGeom>
        </p:spPr>
        <p:txBody>
          <a:bodyPr numCol="1"/>
          <a:lstStyle>
            <a:lvl1pPr marL="104482" indent="-104482" algn="l" defTabSz="417925" rtl="0" eaLnBrk="1" latinLnBrk="0" hangingPunct="1">
              <a:lnSpc>
                <a:spcPct val="90000"/>
              </a:lnSpc>
              <a:spcBef>
                <a:spcPts val="457"/>
              </a:spcBef>
              <a:buFont typeface="Arial" panose="020B0604020202020204" pitchFamily="34" charset="0"/>
              <a:buChar char="•"/>
              <a:defRPr sz="1280" kern="1200">
                <a:solidFill>
                  <a:schemeClr val="tx1"/>
                </a:solidFill>
                <a:latin typeface="+mn-lt"/>
                <a:ea typeface="+mn-ea"/>
                <a:cs typeface="+mn-cs"/>
              </a:defRPr>
            </a:lvl1pPr>
            <a:lvl2pPr marL="313444" indent="-104482" algn="l" defTabSz="417925"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407" indent="-104482" algn="l" defTabSz="417925"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6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331"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94"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57"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21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82"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a:lstStyle>
          <a:p>
            <a:pPr marL="0" indent="0">
              <a:lnSpc>
                <a:spcPct val="107000"/>
              </a:lnSpc>
              <a:spcAft>
                <a:spcPts val="366"/>
              </a:spcAft>
              <a:buNone/>
            </a:pPr>
            <a:r>
              <a:rPr lang="en-GB" sz="1200" dirty="0">
                <a:latin typeface="+mj-lt"/>
                <a:ea typeface="Calibri" panose="020F0502020204030204" pitchFamily="34" charset="0"/>
                <a:cs typeface="Times New Roman" panose="02020603050405020304" pitchFamily="18" charset="0"/>
              </a:rPr>
              <a:t>The table below provides a breakdown of the demographics of students who completed a post-event survey in the past year. In total, we had 1,198 responses from students at 15 different schools.</a:t>
            </a:r>
            <a:r>
              <a:rPr lang="en-GB" sz="1200" baseline="30000" dirty="0">
                <a:effectLst/>
              </a:rPr>
              <a:t>2</a:t>
            </a:r>
            <a:endParaRPr lang="en-GB" sz="1200" dirty="0"/>
          </a:p>
          <a:p>
            <a:pPr marL="0" indent="0">
              <a:lnSpc>
                <a:spcPct val="107000"/>
              </a:lnSpc>
              <a:spcAft>
                <a:spcPts val="366"/>
              </a:spcAft>
              <a:buFont typeface="Arial" panose="020B0604020202020204" pitchFamily="34" charset="0"/>
              <a:buNone/>
            </a:pPr>
            <a:endParaRPr lang="en-GB" sz="12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7546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23CFA1-33E4-4DC2-A44C-66AEC1500A00}"/>
              </a:ext>
            </a:extLst>
          </p:cNvPr>
          <p:cNvSpPr txBox="1"/>
          <p:nvPr/>
        </p:nvSpPr>
        <p:spPr>
          <a:xfrm>
            <a:off x="223967" y="1979669"/>
            <a:ext cx="6410065" cy="7663636"/>
          </a:xfrm>
          <a:prstGeom prst="rect">
            <a:avLst/>
          </a:prstGeom>
          <a:noFill/>
        </p:spPr>
        <p:txBody>
          <a:bodyPr wrap="square" numCol="2" spcCol="360000">
            <a:spAutoFit/>
          </a:bodyPr>
          <a:lstStyle/>
          <a:p>
            <a:pPr>
              <a:defRPr/>
            </a:pPr>
            <a:r>
              <a:rPr lang="en-GB" sz="1200" b="1" dirty="0">
                <a:solidFill>
                  <a:srgbClr val="00A773"/>
                </a:solidFill>
                <a:latin typeface="+mj-lt"/>
                <a:ea typeface="Calibri" panose="020F0502020204030204" pitchFamily="34" charset="0"/>
                <a:cs typeface="Times New Roman" panose="02020603050405020304" pitchFamily="18" charset="0"/>
              </a:rPr>
              <a:t>Emphasise the hands on element</a:t>
            </a:r>
          </a:p>
          <a:p>
            <a:pPr>
              <a:defRPr/>
            </a:pPr>
            <a:r>
              <a:rPr lang="en-GB" sz="1200" dirty="0">
                <a:latin typeface="+mj-lt"/>
                <a:ea typeface="Calibri" panose="020F0502020204030204" pitchFamily="34" charset="0"/>
                <a:cs typeface="Times New Roman" panose="02020603050405020304" pitchFamily="18" charset="0"/>
              </a:rPr>
              <a:t>Practical activities were considered the most enjoyable and engaging aspect of the programme by both teachers and students. It could be a way to include students of varying interest or ability in STEM. </a:t>
            </a: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r>
              <a:rPr lang="en-GB" sz="1200" b="1" dirty="0">
                <a:solidFill>
                  <a:srgbClr val="00A773"/>
                </a:solidFill>
                <a:latin typeface="+mj-lt"/>
                <a:ea typeface="Calibri" panose="020F0502020204030204" pitchFamily="34" charset="0"/>
                <a:cs typeface="Times New Roman" panose="02020603050405020304" pitchFamily="18" charset="0"/>
              </a:rPr>
              <a:t>Provide practical resources on event planning and showcase examples </a:t>
            </a:r>
            <a:r>
              <a:rPr lang="en-GB" sz="1200" dirty="0">
                <a:solidFill>
                  <a:srgbClr val="404040"/>
                </a:solidFill>
                <a:latin typeface="+mj-lt"/>
                <a:ea typeface="Calibri" panose="020F0502020204030204" pitchFamily="34" charset="0"/>
                <a:cs typeface="Times New Roman" panose="02020603050405020304" pitchFamily="18" charset="0"/>
              </a:rPr>
              <a:t>Student </a:t>
            </a:r>
            <a:r>
              <a:rPr lang="en-GB" sz="1200" dirty="0">
                <a:latin typeface="+mj-lt"/>
                <a:ea typeface="Calibri" panose="020F0502020204030204" pitchFamily="34" charset="0"/>
                <a:cs typeface="Times New Roman" panose="02020603050405020304" pitchFamily="18" charset="0"/>
              </a:rPr>
              <a:t>feedback highlighted some elements that would be worth highlighting in resources for teachers delivering the event (e.g. using age appropriate language, considering the number of students participating and spaces available). Teachers, particularly those new to the programme, also highlighted event planning as a challenge.</a:t>
            </a: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r>
              <a:rPr lang="en-GB" sz="1200" dirty="0">
                <a:latin typeface="+mj-lt"/>
                <a:ea typeface="Calibri" panose="020F0502020204030204" pitchFamily="34" charset="0"/>
                <a:cs typeface="Times New Roman" panose="02020603050405020304" pitchFamily="18" charset="0"/>
              </a:rPr>
              <a:t>We know that schools tailor and deliver the programme in different ways to their own contexts. Sharing with schools resources on inclusive delivery and examples of participation could help others in making decisions around the time to allocate for delivery or the ways to spend additional funding.</a:t>
            </a: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r>
              <a:rPr lang="en-GB" sz="1200" b="1" dirty="0">
                <a:solidFill>
                  <a:srgbClr val="00A773"/>
                </a:solidFill>
                <a:latin typeface="+mj-lt"/>
                <a:ea typeface="Calibri" panose="020F0502020204030204" pitchFamily="34" charset="0"/>
                <a:cs typeface="Times New Roman" panose="02020603050405020304" pitchFamily="18" charset="0"/>
              </a:rPr>
              <a:t>Clearly communicate programme process and requirements</a:t>
            </a:r>
          </a:p>
          <a:p>
            <a:pPr>
              <a:defRPr/>
            </a:pPr>
            <a:r>
              <a:rPr lang="en-GB" sz="1200" dirty="0">
                <a:latin typeface="+mj-lt"/>
                <a:ea typeface="Calibri" panose="020F0502020204030204" pitchFamily="34" charset="0"/>
                <a:cs typeface="Times New Roman" panose="02020603050405020304" pitchFamily="18" charset="0"/>
              </a:rPr>
              <a:t>Even though teachers highlighted as positive aspects the overall organisation and support from delivery partners or the Big Bang at School team, some teachers mentioned clear information about timelines and additional funding would be beneficial to have in advance.</a:t>
            </a: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r>
              <a:rPr lang="en-GB" sz="1200" b="1" dirty="0">
                <a:solidFill>
                  <a:srgbClr val="00A773"/>
                </a:solidFill>
                <a:latin typeface="+mj-lt"/>
                <a:ea typeface="Calibri" panose="020F0502020204030204" pitchFamily="34" charset="0"/>
                <a:cs typeface="Times New Roman" panose="02020603050405020304" pitchFamily="18" charset="0"/>
              </a:rPr>
              <a:t>Consult with SEND schools</a:t>
            </a:r>
          </a:p>
          <a:p>
            <a:pPr>
              <a:defRPr/>
            </a:pPr>
            <a:r>
              <a:rPr lang="en-GB" sz="1200" dirty="0">
                <a:latin typeface="+mj-lt"/>
                <a:ea typeface="Calibri" panose="020F0502020204030204" pitchFamily="34" charset="0"/>
                <a:cs typeface="Times New Roman" panose="02020603050405020304" pitchFamily="18" charset="0"/>
              </a:rPr>
              <a:t>There is a wide range of different abilities among students with special needs and related considerations for tailoring programme delivery. It is essential that SEND schools are consulted for an effective and engaging event.</a:t>
            </a: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latin typeface="+mj-lt"/>
              <a:ea typeface="Calibri" panose="020F0502020204030204" pitchFamily="34" charset="0"/>
              <a:cs typeface="Times New Roman" panose="02020603050405020304" pitchFamily="18" charset="0"/>
            </a:endParaRPr>
          </a:p>
          <a:p>
            <a:pPr>
              <a:defRPr/>
            </a:pPr>
            <a:r>
              <a:rPr lang="en-GB" sz="1200" b="1" dirty="0">
                <a:solidFill>
                  <a:srgbClr val="00A773"/>
                </a:solidFill>
                <a:latin typeface="+mj-lt"/>
                <a:ea typeface="Calibri" panose="020F0502020204030204" pitchFamily="34" charset="0"/>
                <a:cs typeface="Times New Roman" panose="02020603050405020304" pitchFamily="18" charset="0"/>
              </a:rPr>
              <a:t>Showcase the range of STEM areas</a:t>
            </a:r>
          </a:p>
          <a:p>
            <a:pPr>
              <a:defRPr/>
            </a:pPr>
            <a:r>
              <a:rPr lang="en-GB" sz="1200" dirty="0">
                <a:latin typeface="+mj-lt"/>
                <a:ea typeface="Calibri" panose="020F0502020204030204" pitchFamily="34" charset="0"/>
                <a:cs typeface="Times New Roman" panose="02020603050405020304" pitchFamily="18" charset="0"/>
              </a:rPr>
              <a:t>Teachers may need additional support in showcasing the diversity and variety of STEM areas and careers. Some highlighted they would find it useful to have additional information on roles and pathways into engineering.</a:t>
            </a:r>
          </a:p>
          <a:p>
            <a:pPr>
              <a:defRPr/>
            </a:pPr>
            <a:endParaRPr lang="en-GB" sz="1200" b="1" dirty="0">
              <a:solidFill>
                <a:srgbClr val="00A773"/>
              </a:solidFill>
              <a:latin typeface="+mj-lt"/>
              <a:ea typeface="Calibri" panose="020F0502020204030204" pitchFamily="34" charset="0"/>
              <a:cs typeface="Times New Roman" panose="02020603050405020304" pitchFamily="18" charset="0"/>
            </a:endParaRPr>
          </a:p>
          <a:p>
            <a:pPr>
              <a:defRPr/>
            </a:pPr>
            <a:r>
              <a:rPr lang="en-GB" sz="1200" b="1" dirty="0">
                <a:solidFill>
                  <a:srgbClr val="00A773"/>
                </a:solidFill>
                <a:latin typeface="+mj-lt"/>
                <a:ea typeface="Calibri" panose="020F0502020204030204" pitchFamily="34" charset="0"/>
                <a:cs typeface="Times New Roman" panose="02020603050405020304" pitchFamily="18" charset="0"/>
              </a:rPr>
              <a:t>Clarify the link between activities and STEM careers</a:t>
            </a:r>
          </a:p>
          <a:p>
            <a:pPr>
              <a:defRPr/>
            </a:pPr>
            <a:r>
              <a:rPr lang="en-GB" sz="1200" dirty="0">
                <a:latin typeface="+mj-lt"/>
                <a:ea typeface="Calibri" panose="020F0502020204030204" pitchFamily="34" charset="0"/>
                <a:cs typeface="Times New Roman" panose="02020603050405020304" pitchFamily="18" charset="0"/>
              </a:rPr>
              <a:t>This would particularly benefit students who don’t already make a link between participating in the programme and future STEM career aspirations. It could also help showcase the range of STEM careers.</a:t>
            </a:r>
            <a:endParaRPr lang="en-GB" sz="1200" b="1" dirty="0">
              <a:latin typeface="+mj-lt"/>
              <a:ea typeface="Calibri" panose="020F0502020204030204" pitchFamily="34" charset="0"/>
              <a:cs typeface="Times New Roman" panose="02020603050405020304" pitchFamily="18" charset="0"/>
            </a:endParaRPr>
          </a:p>
          <a:p>
            <a:pPr>
              <a:defRPr/>
            </a:pPr>
            <a:endParaRPr lang="en-GB" sz="1200" b="1" dirty="0">
              <a:solidFill>
                <a:srgbClr val="404040"/>
              </a:solidFill>
              <a:latin typeface="+mj-lt"/>
              <a:ea typeface="Calibri" panose="020F0502020204030204" pitchFamily="34" charset="0"/>
              <a:cs typeface="Times New Roman" panose="02020603050405020304" pitchFamily="18" charset="0"/>
            </a:endParaRPr>
          </a:p>
          <a:p>
            <a:pPr>
              <a:defRPr/>
            </a:pPr>
            <a:r>
              <a:rPr lang="en-GB" sz="1200" b="1" dirty="0">
                <a:solidFill>
                  <a:srgbClr val="00A773"/>
                </a:solidFill>
                <a:latin typeface="+mj-lt"/>
                <a:ea typeface="Calibri" panose="020F0502020204030204" pitchFamily="34" charset="0"/>
                <a:cs typeface="Times New Roman" panose="02020603050405020304" pitchFamily="18" charset="0"/>
              </a:rPr>
              <a:t>Support teachers in engaging with STEM professionals</a:t>
            </a:r>
          </a:p>
          <a:p>
            <a:pPr>
              <a:defRPr/>
            </a:pPr>
            <a:r>
              <a:rPr lang="en-GB" sz="1200" dirty="0">
                <a:latin typeface="+mj-lt"/>
                <a:ea typeface="Calibri" panose="020F0502020204030204" pitchFamily="34" charset="0"/>
                <a:cs typeface="Times New Roman" panose="02020603050405020304" pitchFamily="18" charset="0"/>
              </a:rPr>
              <a:t>This was highlighted as a challenge by some schools. EngineeringUK is in the unique position with access to a wide network of engineering professionals and should leverage this to support schools.</a:t>
            </a:r>
          </a:p>
          <a:p>
            <a:pPr>
              <a:defRPr/>
            </a:pPr>
            <a:endParaRPr lang="en-GB" sz="1200" b="1" dirty="0">
              <a:solidFill>
                <a:srgbClr val="00A773"/>
              </a:solidFill>
              <a:latin typeface="+mj-lt"/>
              <a:ea typeface="Calibri" panose="020F0502020204030204" pitchFamily="34" charset="0"/>
              <a:cs typeface="Times New Roman" panose="02020603050405020304" pitchFamily="18" charset="0"/>
            </a:endParaRPr>
          </a:p>
          <a:p>
            <a:pPr>
              <a:defRPr/>
            </a:pPr>
            <a:r>
              <a:rPr lang="en-GB" sz="1200" b="1" dirty="0">
                <a:solidFill>
                  <a:srgbClr val="00A773"/>
                </a:solidFill>
                <a:latin typeface="+mj-lt"/>
                <a:ea typeface="Calibri" panose="020F0502020204030204" pitchFamily="34" charset="0"/>
                <a:cs typeface="Times New Roman" panose="02020603050405020304" pitchFamily="18" charset="0"/>
              </a:rPr>
              <a:t>Create a network of teachers</a:t>
            </a:r>
          </a:p>
          <a:p>
            <a:pPr>
              <a:defRPr/>
            </a:pPr>
            <a:r>
              <a:rPr lang="en-GB" sz="1200" dirty="0">
                <a:latin typeface="+mj-lt"/>
                <a:ea typeface="Calibri" panose="020F0502020204030204" pitchFamily="34" charset="0"/>
                <a:cs typeface="Times New Roman" panose="02020603050405020304" pitchFamily="18" charset="0"/>
              </a:rPr>
              <a:t>Teachers, especially new ones to Big Bang at School, may find this as a particularly helpful way to learn about different experiences or ways of delivering the programme directly from other teachers. </a:t>
            </a:r>
          </a:p>
          <a:p>
            <a:pPr>
              <a:defRPr/>
            </a:pPr>
            <a:endParaRPr lang="en-GB" sz="1200" dirty="0">
              <a:solidFill>
                <a:srgbClr val="404040"/>
              </a:solidFill>
              <a:latin typeface="+mj-lt"/>
              <a:ea typeface="Calibri" panose="020F0502020204030204" pitchFamily="34" charset="0"/>
              <a:cs typeface="Times New Roman" panose="02020603050405020304" pitchFamily="18" charset="0"/>
            </a:endParaRPr>
          </a:p>
          <a:p>
            <a:pPr>
              <a:defRPr/>
            </a:pPr>
            <a:endParaRPr lang="en-GB" sz="1200" b="1" dirty="0">
              <a:solidFill>
                <a:srgbClr val="00A773"/>
              </a:solidFill>
              <a:latin typeface="+mj-lt"/>
              <a:ea typeface="Calibri" panose="020F0502020204030204" pitchFamily="34" charset="0"/>
              <a:cs typeface="Times New Roman" panose="02020603050405020304" pitchFamily="18" charset="0"/>
            </a:endParaRPr>
          </a:p>
        </p:txBody>
      </p:sp>
      <p:pic>
        <p:nvPicPr>
          <p:cNvPr id="3" name="Picture 2" descr="A picture containing text, clipart&#10;&#10;Description automatically generated">
            <a:extLst>
              <a:ext uri="{FF2B5EF4-FFF2-40B4-BE49-F238E27FC236}">
                <a16:creationId xmlns:a16="http://schemas.microsoft.com/office/drawing/2014/main" id="{EA555CC3-D151-C80C-BF70-50B2D5881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4" name="Title 1">
            <a:extLst>
              <a:ext uri="{FF2B5EF4-FFF2-40B4-BE49-F238E27FC236}">
                <a16:creationId xmlns:a16="http://schemas.microsoft.com/office/drawing/2014/main" id="{C06B7598-D57B-F404-C2C4-5410CB4CB844}"/>
              </a:ext>
            </a:extLst>
          </p:cNvPr>
          <p:cNvSpPr txBox="1">
            <a:spLocks/>
          </p:cNvSpPr>
          <p:nvPr/>
        </p:nvSpPr>
        <p:spPr>
          <a:xfrm>
            <a:off x="0" y="641537"/>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Recommendations</a:t>
            </a:r>
          </a:p>
        </p:txBody>
      </p:sp>
      <p:sp>
        <p:nvSpPr>
          <p:cNvPr id="5" name="TextBox 4">
            <a:extLst>
              <a:ext uri="{FF2B5EF4-FFF2-40B4-BE49-F238E27FC236}">
                <a16:creationId xmlns:a16="http://schemas.microsoft.com/office/drawing/2014/main" id="{CC87CD53-0F58-30E5-59FD-721BDD049C6F}"/>
              </a:ext>
            </a:extLst>
          </p:cNvPr>
          <p:cNvSpPr txBox="1"/>
          <p:nvPr/>
        </p:nvSpPr>
        <p:spPr>
          <a:xfrm>
            <a:off x="154363" y="1356615"/>
            <a:ext cx="6410065" cy="738664"/>
          </a:xfrm>
          <a:prstGeom prst="rect">
            <a:avLst/>
          </a:prstGeom>
          <a:noFill/>
        </p:spPr>
        <p:txBody>
          <a:bodyPr wrap="square">
            <a:spAutoFit/>
          </a:bodyPr>
          <a:lstStyle/>
          <a:p>
            <a:pPr defTabSz="417925">
              <a:defRPr/>
            </a:pPr>
            <a:r>
              <a:rPr lang="en-GB" sz="1400" b="1" dirty="0">
                <a:solidFill>
                  <a:srgbClr val="000000"/>
                </a:solidFill>
              </a:rPr>
              <a:t>Based on the evaluation findings and feedback from teachers and students, the following are proposed recommendations for improvements.</a:t>
            </a:r>
          </a:p>
          <a:p>
            <a:pPr defTabSz="417925">
              <a:defRPr/>
            </a:pPr>
            <a:endParaRPr lang="en-GB" sz="1400" dirty="0">
              <a:solidFill>
                <a:schemeClr val="accent6"/>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4153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406923" y="1104795"/>
            <a:ext cx="6107952" cy="907139"/>
          </a:xfrm>
          <a:prstGeom prst="rect">
            <a:avLst/>
          </a:prstGeom>
        </p:spPr>
        <p:txBody>
          <a:bodyPr/>
          <a:lstStyle/>
          <a:p>
            <a:pPr marL="0" indent="0">
              <a:buNone/>
            </a:pPr>
            <a:r>
              <a:rPr lang="en-GB" sz="1400" b="1" dirty="0"/>
              <a:t>We asked students a series of questions to explore their pre-existing engagement in STEM. Two thirds of students responding said they participate in at least one science related activity outside of school, with one third (32%) reporting high STEM engagement (3+ activities). </a:t>
            </a:r>
          </a:p>
        </p:txBody>
      </p:sp>
      <p:sp>
        <p:nvSpPr>
          <p:cNvPr id="6" name="TextBox 5">
            <a:extLst>
              <a:ext uri="{FF2B5EF4-FFF2-40B4-BE49-F238E27FC236}">
                <a16:creationId xmlns:a16="http://schemas.microsoft.com/office/drawing/2014/main" id="{7C9113DA-7CB8-D327-8D65-EC118FA4CF3D}"/>
              </a:ext>
            </a:extLst>
          </p:cNvPr>
          <p:cNvSpPr txBox="1"/>
          <p:nvPr/>
        </p:nvSpPr>
        <p:spPr>
          <a:xfrm>
            <a:off x="381225" y="2042668"/>
            <a:ext cx="6197077" cy="8771632"/>
          </a:xfrm>
          <a:prstGeom prst="rect">
            <a:avLst/>
          </a:prstGeom>
          <a:noFill/>
        </p:spPr>
        <p:txBody>
          <a:bodyPr wrap="square" numCol="2" spcCol="360000" rtlCol="0">
            <a:spAutoFit/>
          </a:bodyPr>
          <a:lstStyle/>
          <a:p>
            <a:r>
              <a:rPr lang="en-GB" sz="1200" dirty="0"/>
              <a:t>On average, students said they were already engaged in </a:t>
            </a:r>
            <a:r>
              <a:rPr lang="en-GB" sz="1200" b="1" dirty="0"/>
              <a:t>1.8 of the 8 activities </a:t>
            </a:r>
            <a:r>
              <a:rPr lang="en-GB" sz="1200" dirty="0"/>
              <a:t>asked about.</a:t>
            </a:r>
          </a:p>
          <a:p>
            <a:endParaRPr lang="en-GB" sz="1200" dirty="0"/>
          </a:p>
          <a:p>
            <a:r>
              <a:rPr lang="en-GB" sz="1200" dirty="0">
                <a:latin typeface="+mj-lt"/>
                <a:ea typeface="Calibri" panose="020F0502020204030204" pitchFamily="34" charset="0"/>
                <a:cs typeface="Times New Roman" panose="02020603050405020304" pitchFamily="18" charset="0"/>
              </a:rPr>
              <a:t>We categorised students into three groups based on the number of STEM activities they said they do. Those who said they do no STEM activities listed were classed as ‘low’, those who do 1 or 2 are classed as ‘medium’ and those who do 3 or more are classed as ‘high’ STEM engagement.</a:t>
            </a:r>
            <a:r>
              <a:rPr lang="en-GB" sz="1200" baseline="30000" dirty="0"/>
              <a:t>4</a:t>
            </a:r>
            <a:endParaRPr lang="en-GB" sz="1200" dirty="0">
              <a:latin typeface="+mj-lt"/>
              <a:ea typeface="Calibri" panose="020F0502020204030204" pitchFamily="34" charset="0"/>
              <a:cs typeface="Times New Roman" panose="02020603050405020304" pitchFamily="18" charset="0"/>
            </a:endParaRPr>
          </a:p>
          <a:p>
            <a:endParaRPr lang="en-GB" sz="1200" dirty="0"/>
          </a:p>
          <a:p>
            <a:r>
              <a:rPr lang="en-GB" sz="1200" dirty="0">
                <a:ea typeface="Calibri" panose="020F0502020204030204" pitchFamily="34" charset="0"/>
                <a:cs typeface="Times New Roman" panose="02020603050405020304" pitchFamily="18" charset="0"/>
              </a:rPr>
              <a:t>Among those who responded to the survey, we found </a:t>
            </a:r>
            <a:r>
              <a:rPr lang="en-GB" sz="1200" b="1" dirty="0">
                <a:ea typeface="Calibri" panose="020F0502020204030204" pitchFamily="34" charset="0"/>
                <a:cs typeface="Times New Roman" panose="02020603050405020304" pitchFamily="18" charset="0"/>
              </a:rPr>
              <a:t>no difference in the mean number of activities </a:t>
            </a:r>
            <a:r>
              <a:rPr lang="en-GB" sz="1200" dirty="0">
                <a:ea typeface="Calibri" panose="020F0502020204030204" pitchFamily="34" charset="0"/>
                <a:cs typeface="Times New Roman" panose="02020603050405020304" pitchFamily="18" charset="0"/>
              </a:rPr>
              <a:t>engaged in by female students (1.75) compared to male students (1.78).</a:t>
            </a:r>
            <a:r>
              <a:rPr lang="en-GB" sz="1200" baseline="30000" dirty="0"/>
              <a:t>5 </a:t>
            </a:r>
            <a:r>
              <a:rPr lang="en-GB" sz="1200" dirty="0"/>
              <a:t>There is no difference between students receiving Free School Meals (1.61) and those not receiving FSM (1.83).</a:t>
            </a:r>
            <a:r>
              <a:rPr lang="en-GB" sz="1200" baseline="30000" dirty="0"/>
              <a:t>6  </a:t>
            </a:r>
            <a:r>
              <a:rPr lang="en-GB" sz="1200" dirty="0"/>
              <a:t>We also did not find any differences between students of different year groups (Year 7=1.80; Year 8=1.90; Year 9=1.71).</a:t>
            </a:r>
          </a:p>
          <a:p>
            <a:endParaRPr lang="en-GB" sz="1200" dirty="0"/>
          </a:p>
          <a:p>
            <a:r>
              <a:rPr lang="en-GB" sz="1200" dirty="0">
                <a:latin typeface="+mj-lt"/>
                <a:ea typeface="Calibri" panose="020F0502020204030204" pitchFamily="34" charset="0"/>
                <a:cs typeface="Times New Roman" panose="02020603050405020304" pitchFamily="18" charset="0"/>
              </a:rPr>
              <a:t>In comparison with other EUK programmes, Big Bang at School participants are less likely to have high STEM engagement than students participating in the Big Bang Fair (High – 47%, Medium – 36%, Low – 17%), Robotics Challenge (High - 67%, Medium – 25%, Low – 7%) or Big Bang Competition (High – 63%, Medium 33%, Low – 4%). </a:t>
            </a:r>
          </a:p>
          <a:p>
            <a:endParaRPr lang="en-GB" sz="1200" dirty="0">
              <a:latin typeface="+mj-lt"/>
              <a:ea typeface="Calibri" panose="020F0502020204030204" pitchFamily="34" charset="0"/>
              <a:cs typeface="Times New Roman" panose="02020603050405020304" pitchFamily="18" charset="0"/>
            </a:endParaRPr>
          </a:p>
          <a:p>
            <a:endParaRPr lang="en-GB" sz="1200" dirty="0">
              <a:latin typeface="+mj-lt"/>
              <a:ea typeface="Calibri" panose="020F0502020204030204" pitchFamily="34" charset="0"/>
              <a:cs typeface="Times New Roman" panose="02020603050405020304" pitchFamily="18" charset="0"/>
            </a:endParaRPr>
          </a:p>
          <a:p>
            <a:endParaRPr lang="en-GB" sz="1200" dirty="0">
              <a:latin typeface="+mj-lt"/>
              <a:ea typeface="Calibri" panose="020F0502020204030204" pitchFamily="34" charset="0"/>
              <a:cs typeface="Times New Roman" panose="02020603050405020304" pitchFamily="18" charset="0"/>
            </a:endParaRPr>
          </a:p>
          <a:p>
            <a:endParaRPr lang="en-GB" sz="1200" dirty="0">
              <a:latin typeface="+mj-lt"/>
              <a:ea typeface="Calibri" panose="020F0502020204030204" pitchFamily="34" charset="0"/>
              <a:cs typeface="Times New Roman" panose="02020603050405020304" pitchFamily="18" charset="0"/>
            </a:endParaRPr>
          </a:p>
          <a:p>
            <a:endParaRPr lang="en-GB" sz="1200" dirty="0">
              <a:latin typeface="+mj-lt"/>
              <a:ea typeface="Calibri" panose="020F0502020204030204" pitchFamily="34" charset="0"/>
              <a:cs typeface="Times New Roman" panose="02020603050405020304" pitchFamily="18" charset="0"/>
            </a:endParaRPr>
          </a:p>
          <a:p>
            <a:endParaRPr lang="en-GB" sz="1200" dirty="0">
              <a:latin typeface="+mj-lt"/>
              <a:ea typeface="Calibri" panose="020F0502020204030204" pitchFamily="34" charset="0"/>
              <a:cs typeface="Times New Roman" panose="02020603050405020304" pitchFamily="18" charset="0"/>
            </a:endParaRPr>
          </a:p>
          <a:p>
            <a:endParaRPr lang="en-GB" sz="1200" dirty="0">
              <a:latin typeface="+mj-lt"/>
              <a:ea typeface="Calibri" panose="020F0502020204030204" pitchFamily="34" charset="0"/>
              <a:cs typeface="Times New Roman" panose="02020603050405020304" pitchFamily="18" charset="0"/>
            </a:endParaRPr>
          </a:p>
          <a:p>
            <a:endParaRPr lang="en-GB" sz="1200" dirty="0">
              <a:latin typeface="+mj-lt"/>
              <a:ea typeface="Calibri" panose="020F0502020204030204" pitchFamily="34" charset="0"/>
              <a:cs typeface="Times New Roman" panose="02020603050405020304" pitchFamily="18" charset="0"/>
            </a:endParaRPr>
          </a:p>
          <a:p>
            <a:endParaRPr lang="en-GB" sz="1200" dirty="0">
              <a:latin typeface="+mj-lt"/>
              <a:ea typeface="Calibri" panose="020F0502020204030204" pitchFamily="34" charset="0"/>
              <a:cs typeface="Times New Roman" panose="02020603050405020304" pitchFamily="18" charset="0"/>
            </a:endParaRPr>
          </a:p>
          <a:p>
            <a:endParaRPr lang="en-GB" sz="1200" dirty="0">
              <a:latin typeface="+mj-lt"/>
              <a:ea typeface="Calibri" panose="020F0502020204030204" pitchFamily="34" charset="0"/>
              <a:cs typeface="Times New Roman" panose="02020603050405020304" pitchFamily="18" charset="0"/>
            </a:endParaRPr>
          </a:p>
          <a:p>
            <a:endParaRPr lang="en-GB" sz="1200" dirty="0">
              <a:latin typeface="+mj-lt"/>
              <a:ea typeface="Calibri" panose="020F0502020204030204" pitchFamily="34" charset="0"/>
              <a:cs typeface="Times New Roman" panose="02020603050405020304" pitchFamily="18" charset="0"/>
            </a:endParaRPr>
          </a:p>
          <a:p>
            <a:endParaRPr lang="en-GB" sz="1200" dirty="0">
              <a:latin typeface="+mj-lt"/>
              <a:ea typeface="Calibri" panose="020F0502020204030204" pitchFamily="34" charset="0"/>
              <a:cs typeface="Times New Roman" panose="02020603050405020304" pitchFamily="18" charset="0"/>
            </a:endParaRPr>
          </a:p>
          <a:p>
            <a:endParaRPr lang="en-GB" sz="1200" dirty="0"/>
          </a:p>
          <a:p>
            <a:r>
              <a:rPr lang="en-GB" sz="1200" dirty="0"/>
              <a:t>This could be a reflection of the way in which students can access a Big Bang at School event hosted for their whole school or year group, compared to programmes or competitions where there is a tendency for students to be self-or teacher selected. </a:t>
            </a:r>
          </a:p>
          <a:p>
            <a:endParaRPr lang="en-GB" sz="1200" dirty="0"/>
          </a:p>
          <a:p>
            <a:r>
              <a:rPr lang="en-GB" sz="1200" dirty="0"/>
              <a:t>Knowing someone working in STEM is a good predictor for having an interest in a STEM career. Compared to our other programmes, fewer students participating in Big Bang at School also reported knowing a STEM professional. While 44% of students reported not knowing anyone who works in a STEM related career, a majority of the respondents said they knew a parent or guardian (15%), another family member (27%), a family friend (18%) or someone else (15%).</a:t>
            </a:r>
          </a:p>
          <a:p>
            <a:endParaRPr lang="en-GB" sz="1200" dirty="0"/>
          </a:p>
          <a:p>
            <a:r>
              <a:rPr lang="en-GB" sz="1400" b="1" dirty="0"/>
              <a:t>Environmental concern and STEM</a:t>
            </a:r>
          </a:p>
          <a:p>
            <a:r>
              <a:rPr lang="en-GB" sz="1200" dirty="0"/>
              <a:t>We asked students three questions to assess their personal commitment to environmental concerns: ‘I try to be environmentally friendly in the things I do’, ‘I am interested in issues around climate change and other environmental issues’, ‘I do things to try to influence others to be environmentally friendly’. On average, students agreed with 2 out of these 3, and 34% agreed with all 3, showing a high level of personal commitment to environmental issues. </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p:txBody>
      </p:sp>
      <p:pic>
        <p:nvPicPr>
          <p:cNvPr id="7" name="Picture 6" descr="A picture containing text, clipart&#10;&#10;Description automatically generated">
            <a:extLst>
              <a:ext uri="{FF2B5EF4-FFF2-40B4-BE49-F238E27FC236}">
                <a16:creationId xmlns:a16="http://schemas.microsoft.com/office/drawing/2014/main" id="{08B939E2-34BE-81EA-3076-DE4EA24E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3FC08526-9139-D970-DFAD-B2FC264639E4}"/>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How do respondents engage with STEM? </a:t>
            </a:r>
          </a:p>
        </p:txBody>
      </p:sp>
      <p:sp>
        <p:nvSpPr>
          <p:cNvPr id="5" name="TextBox 4">
            <a:extLst>
              <a:ext uri="{FF2B5EF4-FFF2-40B4-BE49-F238E27FC236}">
                <a16:creationId xmlns:a16="http://schemas.microsoft.com/office/drawing/2014/main" id="{AF0A493F-7DF9-9FE2-3569-237F84D459B4}"/>
              </a:ext>
            </a:extLst>
          </p:cNvPr>
          <p:cNvSpPr txBox="1"/>
          <p:nvPr/>
        </p:nvSpPr>
        <p:spPr>
          <a:xfrm>
            <a:off x="2162710" y="8616771"/>
            <a:ext cx="4695290" cy="1200329"/>
          </a:xfrm>
          <a:prstGeom prst="rect">
            <a:avLst/>
          </a:prstGeom>
          <a:noFill/>
        </p:spPr>
        <p:txBody>
          <a:bodyPr wrap="square" rtlCol="0">
            <a:spAutoFit/>
          </a:bodyPr>
          <a:lstStyle/>
          <a:p>
            <a:r>
              <a:rPr lang="en-GB" sz="900" dirty="0"/>
              <a:t>4. The full list of activities respondents could choose from included: Watch science programmes on TV or online (e.g. YouTube); Visit science museums or displays; Read about science on the internet; Read science books (including science fiction); Create my own computer games, website or animation; Go to a science or engineering fair; Attend a science, technology, engineering or maths club; Listen to a podcast or radio programme about science; None of the above.</a:t>
            </a:r>
          </a:p>
          <a:p>
            <a:r>
              <a:rPr lang="en-GB" sz="900" dirty="0"/>
              <a:t>5. Comparison of means, t(677)=-0.15, p=0.88</a:t>
            </a:r>
          </a:p>
          <a:p>
            <a:r>
              <a:rPr lang="en-GB" sz="900" dirty="0"/>
              <a:t>6. Comparison of means, t(683)=1.07, p=0.29</a:t>
            </a:r>
          </a:p>
        </p:txBody>
      </p:sp>
    </p:spTree>
    <p:extLst>
      <p:ext uri="{BB962C8B-B14F-4D97-AF65-F5344CB8AC3E}">
        <p14:creationId xmlns:p14="http://schemas.microsoft.com/office/powerpoint/2010/main" val="3629807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C7E8-D2CE-4F48-B711-F4EAADF47A7F}"/>
              </a:ext>
            </a:extLst>
          </p:cNvPr>
          <p:cNvSpPr>
            <a:spLocks noGrp="1"/>
          </p:cNvSpPr>
          <p:nvPr>
            <p:ph type="title" idx="4294967295"/>
          </p:nvPr>
        </p:nvSpPr>
        <p:spPr>
          <a:xfrm>
            <a:off x="0" y="485775"/>
            <a:ext cx="6858000" cy="576263"/>
          </a:xfrm>
          <a:prstGeom prst="rect">
            <a:avLst/>
          </a:prstGeom>
          <a:solidFill>
            <a:srgbClr val="00A773"/>
          </a:solidFill>
        </p:spPr>
        <p:txBody>
          <a:bodyPr anchor="ctr"/>
          <a:lstStyle/>
          <a:p>
            <a:pPr marL="533400"/>
            <a:r>
              <a:rPr lang="en-GB" sz="2000" dirty="0">
                <a:solidFill>
                  <a:schemeClr val="bg1"/>
                </a:solidFill>
              </a:rPr>
              <a:t>Who responded to the teacher survey?</a:t>
            </a:r>
          </a:p>
        </p:txBody>
      </p:sp>
      <p:pic>
        <p:nvPicPr>
          <p:cNvPr id="7" name="Picture 6" descr="A picture containing text, clipart&#10;&#10;Description automatically generated">
            <a:extLst>
              <a:ext uri="{FF2B5EF4-FFF2-40B4-BE49-F238E27FC236}">
                <a16:creationId xmlns:a16="http://schemas.microsoft.com/office/drawing/2014/main" id="{42C951C0-5B30-E6A0-4496-97EAD31DF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8" name="Text Placeholder 3">
            <a:extLst>
              <a:ext uri="{FF2B5EF4-FFF2-40B4-BE49-F238E27FC236}">
                <a16:creationId xmlns:a16="http://schemas.microsoft.com/office/drawing/2014/main" id="{0DE6DDC1-40A0-A621-66A7-BEB9A4670E56}"/>
              </a:ext>
            </a:extLst>
          </p:cNvPr>
          <p:cNvSpPr txBox="1">
            <a:spLocks/>
          </p:cNvSpPr>
          <p:nvPr/>
        </p:nvSpPr>
        <p:spPr>
          <a:xfrm>
            <a:off x="435586" y="1317431"/>
            <a:ext cx="6041414" cy="1468743"/>
          </a:xfrm>
          <a:prstGeom prst="rect">
            <a:avLst/>
          </a:prstGeom>
        </p:spPr>
        <p:txBody>
          <a:bodyPr/>
          <a:lstStyle>
            <a:lvl1pPr marL="104482" indent="-104482" algn="l" defTabSz="417925" rtl="0" eaLnBrk="1" latinLnBrk="0" hangingPunct="1">
              <a:lnSpc>
                <a:spcPct val="90000"/>
              </a:lnSpc>
              <a:spcBef>
                <a:spcPts val="457"/>
              </a:spcBef>
              <a:buFont typeface="Arial" panose="020B0604020202020204" pitchFamily="34" charset="0"/>
              <a:buChar char="•"/>
              <a:defRPr sz="1280" kern="1200">
                <a:solidFill>
                  <a:schemeClr val="tx1"/>
                </a:solidFill>
                <a:latin typeface="+mn-lt"/>
                <a:ea typeface="+mn-ea"/>
                <a:cs typeface="+mn-cs"/>
              </a:defRPr>
            </a:lvl1pPr>
            <a:lvl2pPr marL="313444" indent="-104482" algn="l" defTabSz="417925"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407" indent="-104482" algn="l" defTabSz="417925"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6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331"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94"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57"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21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82"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a:lstStyle>
          <a:p>
            <a:pPr marL="0" indent="0">
              <a:buNone/>
            </a:pPr>
            <a:r>
              <a:rPr lang="en-GB" sz="1400" b="1" dirty="0"/>
              <a:t>Lead teachers for each school were invited to take part in our feedback survey and share the invite link with any teacher involved in running Big Bang at School in their school. Data was collected between March and July 2022 and we received a total of 54 responses from teachers at 20 different schools. This represents 53% of all schools who engaged in Big Bang at School. All schools involved in the programme in 2021/22 met EUK’s EDI criteria. </a:t>
            </a:r>
          </a:p>
          <a:p>
            <a:pPr marL="0" indent="0">
              <a:lnSpc>
                <a:spcPct val="107000"/>
              </a:lnSpc>
              <a:spcBef>
                <a:spcPts val="275"/>
              </a:spcBef>
              <a:spcAft>
                <a:spcPts val="275"/>
              </a:spcAft>
              <a:buFont typeface="Arial" panose="020B0604020202020204" pitchFamily="34" charset="0"/>
              <a:buNone/>
            </a:pPr>
            <a:endParaRPr lang="en-GB" sz="1400" b="1" dirty="0">
              <a:latin typeface="+mj-lt"/>
              <a:ea typeface="Calibri" panose="020F0502020204030204" pitchFamily="34" charset="0"/>
              <a:cs typeface="Times New Roman" panose="02020603050405020304" pitchFamily="18" charset="0"/>
            </a:endParaRPr>
          </a:p>
          <a:p>
            <a:pPr marL="0" indent="0">
              <a:lnSpc>
                <a:spcPct val="107000"/>
              </a:lnSpc>
              <a:spcBef>
                <a:spcPts val="275"/>
              </a:spcBef>
              <a:spcAft>
                <a:spcPts val="275"/>
              </a:spcAft>
              <a:buFont typeface="Arial" panose="020B0604020202020204" pitchFamily="34" charset="0"/>
              <a:buNone/>
            </a:pPr>
            <a:endParaRPr lang="en-GB" sz="1400" dirty="0">
              <a:latin typeface="+mj-lt"/>
              <a:ea typeface="Calibri" panose="020F0502020204030204" pitchFamily="34" charset="0"/>
              <a:cs typeface="Times New Roman" panose="02020603050405020304" pitchFamily="18" charset="0"/>
            </a:endParaRPr>
          </a:p>
        </p:txBody>
      </p:sp>
      <p:graphicFrame>
        <p:nvGraphicFramePr>
          <p:cNvPr id="3" name="Chart 2">
            <a:extLst>
              <a:ext uri="{FF2B5EF4-FFF2-40B4-BE49-F238E27FC236}">
                <a16:creationId xmlns:a16="http://schemas.microsoft.com/office/drawing/2014/main" id="{319BF9AA-3768-1A27-49E5-691AFE1E92FF}"/>
              </a:ext>
            </a:extLst>
          </p:cNvPr>
          <p:cNvGraphicFramePr/>
          <p:nvPr>
            <p:extLst>
              <p:ext uri="{D42A27DB-BD31-4B8C-83A1-F6EECF244321}">
                <p14:modId xmlns:p14="http://schemas.microsoft.com/office/powerpoint/2010/main" val="1056426669"/>
              </p:ext>
            </p:extLst>
          </p:nvPr>
        </p:nvGraphicFramePr>
        <p:xfrm>
          <a:off x="885160" y="5556378"/>
          <a:ext cx="5423840" cy="306736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6BC9FEDD-54D6-49F4-0D31-DB3DC072B281}"/>
              </a:ext>
            </a:extLst>
          </p:cNvPr>
          <p:cNvSpPr txBox="1"/>
          <p:nvPr/>
        </p:nvSpPr>
        <p:spPr>
          <a:xfrm>
            <a:off x="549000" y="2878722"/>
            <a:ext cx="5760000" cy="2677656"/>
          </a:xfrm>
          <a:prstGeom prst="rect">
            <a:avLst/>
          </a:prstGeom>
          <a:noFill/>
        </p:spPr>
        <p:txBody>
          <a:bodyPr wrap="square" numCol="2" spcCol="360000" rtlCol="0">
            <a:spAutoFit/>
          </a:bodyPr>
          <a:lstStyle/>
          <a:p>
            <a:r>
              <a:rPr lang="en-GB" sz="1200" dirty="0"/>
              <a:t>Most of the teachers responding were science teachers, with a majority indicating they teach more than one STEM subject. A small number reported they do not teach a STEM subject at all.</a:t>
            </a:r>
          </a:p>
          <a:p>
            <a:pPr marL="0" indent="0">
              <a:buNone/>
            </a:pPr>
            <a:endParaRPr lang="en-GB" sz="1200" dirty="0"/>
          </a:p>
          <a:p>
            <a:r>
              <a:rPr lang="en-GB" sz="1200" dirty="0"/>
              <a:t>Fewer respondents tended to teach subjects related to technology, engineering or maths. The low number of those teaching engineering subjects is more likely to reflect the small numbers of school who offer this subject at GCSE level. </a:t>
            </a:r>
          </a:p>
          <a:p>
            <a:pPr marL="0" indent="0">
              <a:buNone/>
            </a:pPr>
            <a:r>
              <a:rPr lang="en-GB" sz="1200" dirty="0"/>
              <a:t>Nearly half (48%) of teachers who responded said they had some responsibility for careers advice in their school.</a:t>
            </a:r>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pPr marL="0" indent="0">
              <a:buNone/>
            </a:pPr>
            <a:endParaRPr lang="en-GB" sz="1200" dirty="0"/>
          </a:p>
          <a:p>
            <a:endParaRPr lang="en-GB" sz="1200" dirty="0"/>
          </a:p>
        </p:txBody>
      </p:sp>
      <p:sp>
        <p:nvSpPr>
          <p:cNvPr id="9" name="TextBox 8">
            <a:extLst>
              <a:ext uri="{FF2B5EF4-FFF2-40B4-BE49-F238E27FC236}">
                <a16:creationId xmlns:a16="http://schemas.microsoft.com/office/drawing/2014/main" id="{01A5F866-786E-E50C-AA8B-3F9ECE6399C9}"/>
              </a:ext>
            </a:extLst>
          </p:cNvPr>
          <p:cNvSpPr txBox="1"/>
          <p:nvPr/>
        </p:nvSpPr>
        <p:spPr>
          <a:xfrm>
            <a:off x="2924775" y="8856675"/>
            <a:ext cx="3570515" cy="400110"/>
          </a:xfrm>
          <a:prstGeom prst="rect">
            <a:avLst/>
          </a:prstGeom>
          <a:noFill/>
        </p:spPr>
        <p:txBody>
          <a:bodyPr wrap="square" rtlCol="0">
            <a:spAutoFit/>
          </a:bodyPr>
          <a:lstStyle/>
          <a:p>
            <a:r>
              <a:rPr lang="en-GB" sz="1000" dirty="0"/>
              <a:t>Note: percentages do not add to 100% as participants had the ability to select more than one response option.</a:t>
            </a:r>
          </a:p>
        </p:txBody>
      </p:sp>
    </p:spTree>
    <p:extLst>
      <p:ext uri="{BB962C8B-B14F-4D97-AF65-F5344CB8AC3E}">
        <p14:creationId xmlns:p14="http://schemas.microsoft.com/office/powerpoint/2010/main" val="1726841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C7E8-D2CE-4F48-B711-F4EAADF47A7F}"/>
              </a:ext>
            </a:extLst>
          </p:cNvPr>
          <p:cNvSpPr>
            <a:spLocks noGrp="1"/>
          </p:cNvSpPr>
          <p:nvPr>
            <p:ph type="title" idx="4294967295"/>
          </p:nvPr>
        </p:nvSpPr>
        <p:spPr>
          <a:xfrm>
            <a:off x="0" y="1082052"/>
            <a:ext cx="6858000" cy="1007359"/>
          </a:xfrm>
          <a:prstGeom prst="rect">
            <a:avLst/>
          </a:prstGeom>
          <a:solidFill>
            <a:srgbClr val="00A773"/>
          </a:solidFill>
        </p:spPr>
        <p:txBody>
          <a:bodyPr anchor="ctr"/>
          <a:lstStyle/>
          <a:p>
            <a:pPr marL="533400"/>
            <a:r>
              <a:rPr lang="en-GB" sz="3200" dirty="0">
                <a:solidFill>
                  <a:schemeClr val="bg1"/>
                </a:solidFill>
              </a:rPr>
              <a:t>Who participated in </a:t>
            </a:r>
            <a:br>
              <a:rPr lang="en-GB" sz="3200" dirty="0">
                <a:solidFill>
                  <a:schemeClr val="bg1"/>
                </a:solidFill>
              </a:rPr>
            </a:br>
            <a:r>
              <a:rPr lang="en-GB" sz="3200" dirty="0">
                <a:solidFill>
                  <a:schemeClr val="bg1"/>
                </a:solidFill>
              </a:rPr>
              <a:t>Big Bang at School?</a:t>
            </a:r>
          </a:p>
        </p:txBody>
      </p:sp>
      <p:pic>
        <p:nvPicPr>
          <p:cNvPr id="7" name="Picture 6" descr="A picture containing text, clipart&#10;&#10;Description automatically generated">
            <a:extLst>
              <a:ext uri="{FF2B5EF4-FFF2-40B4-BE49-F238E27FC236}">
                <a16:creationId xmlns:a16="http://schemas.microsoft.com/office/drawing/2014/main" id="{42C951C0-5B30-E6A0-4496-97EAD31DF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pic>
        <p:nvPicPr>
          <p:cNvPr id="4" name="Picture 3" descr="A group of children raising their hands&#10;&#10;Description automatically generated with medium confidence">
            <a:extLst>
              <a:ext uri="{FF2B5EF4-FFF2-40B4-BE49-F238E27FC236}">
                <a16:creationId xmlns:a16="http://schemas.microsoft.com/office/drawing/2014/main" id="{5E96DBC4-55D1-5808-19D3-F1FFC231E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44829"/>
            <a:ext cx="6858000" cy="4574286"/>
          </a:xfrm>
          <a:prstGeom prst="rect">
            <a:avLst/>
          </a:prstGeom>
        </p:spPr>
      </p:pic>
    </p:spTree>
    <p:extLst>
      <p:ext uri="{BB962C8B-B14F-4D97-AF65-F5344CB8AC3E}">
        <p14:creationId xmlns:p14="http://schemas.microsoft.com/office/powerpoint/2010/main" val="4003494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362710" y="1284762"/>
            <a:ext cx="6114290" cy="1725305"/>
          </a:xfrm>
          <a:prstGeom prst="rect">
            <a:avLst/>
          </a:prstGeom>
        </p:spPr>
        <p:txBody>
          <a:bodyPr/>
          <a:lstStyle/>
          <a:p>
            <a:pPr marL="73025" lvl="0" indent="0" defTabSz="868363">
              <a:buNone/>
              <a:tabLst>
                <a:tab pos="5202238" algn="l"/>
              </a:tabLst>
            </a:pPr>
            <a:r>
              <a:rPr lang="en-GB" sz="1400" b="1" dirty="0"/>
              <a:t>Big Bang at School is unique in the STEM outreach space in that it is a STEM event intended for the whole school. Participating schools receive financial support (via a bursary scheme) and help from delivery partners to organise a STEM event tailored to their context. Following feedback collected in 2020/21, EngineeringUK reviewed the content to ensure consistent engineering careers messaging was included throughout the programme. </a:t>
            </a:r>
          </a:p>
          <a:p>
            <a:pPr marL="73025" lvl="0" indent="0" defTabSz="868363">
              <a:buNone/>
              <a:tabLst>
                <a:tab pos="5202238" algn="l"/>
              </a:tabLst>
            </a:pPr>
            <a:endParaRPr lang="en-GB" sz="1400" b="1" dirty="0"/>
          </a:p>
        </p:txBody>
      </p:sp>
      <p:sp>
        <p:nvSpPr>
          <p:cNvPr id="6" name="TextBox 5">
            <a:extLst>
              <a:ext uri="{FF2B5EF4-FFF2-40B4-BE49-F238E27FC236}">
                <a16:creationId xmlns:a16="http://schemas.microsoft.com/office/drawing/2014/main" id="{7C9113DA-7CB8-D327-8D65-EC118FA4CF3D}"/>
              </a:ext>
            </a:extLst>
          </p:cNvPr>
          <p:cNvSpPr txBox="1"/>
          <p:nvPr/>
        </p:nvSpPr>
        <p:spPr>
          <a:xfrm>
            <a:off x="434792" y="2753110"/>
            <a:ext cx="6114289" cy="12464951"/>
          </a:xfrm>
          <a:prstGeom prst="rect">
            <a:avLst/>
          </a:prstGeom>
          <a:noFill/>
        </p:spPr>
        <p:txBody>
          <a:bodyPr wrap="square" numCol="2" spcCol="360000" rtlCol="0">
            <a:spAutoFit/>
          </a:bodyPr>
          <a:lstStyle/>
          <a:p>
            <a:r>
              <a:rPr lang="en-GB" sz="1200" b="1" dirty="0"/>
              <a:t>Delivery partners</a:t>
            </a:r>
          </a:p>
          <a:p>
            <a:r>
              <a:rPr lang="en-GB" sz="1200" dirty="0"/>
              <a:t>In 2021/22, EngineeringUK’s delivery partners, five organisations based across the UK, recruited schools to take part in the programme and provided tailored support for teachers in choosing the activities to deliver that work for their needs and context. They also provided teachers with links to local ambassadors and support on the day of the event, if needed.  </a:t>
            </a:r>
          </a:p>
          <a:p>
            <a:endParaRPr lang="en-GB" sz="1200" dirty="0"/>
          </a:p>
          <a:p>
            <a:r>
              <a:rPr lang="en-GB" sz="1200" b="1" dirty="0"/>
              <a:t>Programme content</a:t>
            </a:r>
            <a:endParaRPr lang="en-GB" sz="1200" dirty="0"/>
          </a:p>
          <a:p>
            <a:r>
              <a:rPr lang="en-GB" sz="1200" dirty="0"/>
              <a:t>Big Bang at School is made up of a variety of STEM activities, divided into three collections, based on the time and theme of each.</a:t>
            </a:r>
          </a:p>
          <a:p>
            <a:endParaRPr lang="en-GB" sz="1200" dirty="0"/>
          </a:p>
          <a:p>
            <a:r>
              <a:rPr lang="en-GB" sz="1200" dirty="0"/>
              <a:t>The first collection includes shorter hands-on activities, such as making slime or bath bombs, or workshops made up of a series of activities on topics such as designing sustainable textiles or the next Mars rover. These type of activities can last anywhere from 15 minutes to 6 hours. </a:t>
            </a:r>
          </a:p>
          <a:p>
            <a:endParaRPr lang="en-GB" sz="1200" dirty="0"/>
          </a:p>
          <a:p>
            <a:r>
              <a:rPr lang="en-GB" sz="1200" dirty="0"/>
              <a:t>The second collection is made up of longer challenges which include a component of individual or team project work, which students can then use to enter in the Big Bang Competition. These activities can last anywhere from 8 hours or more. </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r>
              <a:rPr lang="en-GB" sz="1200" dirty="0"/>
              <a:t>The third collection is a careers focused activity, such as a mini careers fair, Q&amp;A panel or use of the Meet the Future You Quiz. Teachers are encouraged to choose one activity from each collection. While not a requirement, this delivery model is a guide to encourage schools to deliver at least a half day to one day event. Teachers can decide to use free activities available through the programme, pay for additional ones on Neon, or include their own activities and those of local STEM employers. </a:t>
            </a:r>
          </a:p>
          <a:p>
            <a:endParaRPr lang="en-GB" sz="1200" b="1" dirty="0"/>
          </a:p>
          <a:p>
            <a:r>
              <a:rPr lang="en-GB" sz="1200" b="1" dirty="0"/>
              <a:t>Bursaries</a:t>
            </a:r>
          </a:p>
          <a:p>
            <a:r>
              <a:rPr lang="en-GB" sz="1200" dirty="0"/>
              <a:t>In 2021/22, the Big Bang at School programme was primarily run for schools that meet EngineeringUK’s EDI criteria. All schools that took part in the programme were offered financial support. Those involved for the first time were given a bursary of £1000 and repeat schools, who had received a bursary the previous year, were offered £500. The aim of the bursary was to support schools in making the Big Bang at School experience more engaging for students, particularly those from groups under-represented in engineering. Teachers spent the additional funds mostly on resources to support delivery, as well as for activities for their students. For more information on the bursary evaluation findings, please refer to the bursary report.</a:t>
            </a:r>
          </a:p>
        </p:txBody>
      </p:sp>
      <p:pic>
        <p:nvPicPr>
          <p:cNvPr id="7" name="Picture 6" descr="A picture containing text, clipart&#10;&#10;Description automatically generated">
            <a:extLst>
              <a:ext uri="{FF2B5EF4-FFF2-40B4-BE49-F238E27FC236}">
                <a16:creationId xmlns:a16="http://schemas.microsoft.com/office/drawing/2014/main" id="{08B939E2-34BE-81EA-3076-DE4EA24E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3FC08526-9139-D970-DFAD-B2FC264639E4}"/>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How is Big Bang at School delivered?</a:t>
            </a:r>
          </a:p>
        </p:txBody>
      </p:sp>
    </p:spTree>
    <p:extLst>
      <p:ext uri="{BB962C8B-B14F-4D97-AF65-F5344CB8AC3E}">
        <p14:creationId xmlns:p14="http://schemas.microsoft.com/office/powerpoint/2010/main" val="1268715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446956" y="1172123"/>
            <a:ext cx="6143899" cy="1184603"/>
          </a:xfrm>
          <a:prstGeom prst="rect">
            <a:avLst/>
          </a:prstGeom>
        </p:spPr>
        <p:txBody>
          <a:bodyPr/>
          <a:lstStyle/>
          <a:p>
            <a:pPr marL="73025" lvl="0" indent="0" defTabSz="868363">
              <a:buNone/>
              <a:tabLst>
                <a:tab pos="5202238" algn="l"/>
              </a:tabLst>
            </a:pPr>
            <a:r>
              <a:rPr lang="en-GB" sz="1400" b="1" dirty="0"/>
              <a:t>Teachers organise Big Bang at School programme activities in their schools in a variety of ways: a majority </a:t>
            </a:r>
            <a:r>
              <a:rPr lang="en-GB" sz="1400" b="1" dirty="0">
                <a:latin typeface="+mn-lt"/>
                <a:ea typeface="Times New Roman" panose="02020603050405020304" pitchFamily="18" charset="0"/>
              </a:rPr>
              <a:t>involve all students in one or more year groups; some reported their whole school takes part; others also invite local primary and secondary schools to their event. </a:t>
            </a:r>
          </a:p>
        </p:txBody>
      </p:sp>
      <p:sp>
        <p:nvSpPr>
          <p:cNvPr id="6" name="TextBox 5">
            <a:extLst>
              <a:ext uri="{FF2B5EF4-FFF2-40B4-BE49-F238E27FC236}">
                <a16:creationId xmlns:a16="http://schemas.microsoft.com/office/drawing/2014/main" id="{7C9113DA-7CB8-D327-8D65-EC118FA4CF3D}"/>
              </a:ext>
            </a:extLst>
          </p:cNvPr>
          <p:cNvSpPr txBox="1"/>
          <p:nvPr/>
        </p:nvSpPr>
        <p:spPr>
          <a:xfrm>
            <a:off x="546482" y="3390214"/>
            <a:ext cx="6094646" cy="6555641"/>
          </a:xfrm>
          <a:prstGeom prst="rect">
            <a:avLst/>
          </a:prstGeom>
          <a:noFill/>
        </p:spPr>
        <p:txBody>
          <a:bodyPr wrap="square" numCol="2" spcCol="360000" rtlCol="0">
            <a:spAutoFit/>
          </a:bodyPr>
          <a:lstStyle/>
          <a:p>
            <a:r>
              <a:rPr lang="en-GB" sz="1200" dirty="0"/>
              <a:t>Teachers completing the bursary application form (31 of 38 EDI schools) reported their school involves a number of students ranging from 75 to over 1,600. Given how teachers reported they planned to include students in Big Bang at School activities, it’s likely the numbers also vary based on the size of the school. </a:t>
            </a:r>
          </a:p>
          <a:p>
            <a:endParaRPr lang="en-GB" sz="1200" dirty="0"/>
          </a:p>
          <a:p>
            <a:r>
              <a:rPr lang="en-GB" sz="1200" dirty="0"/>
              <a:t>The majority of teachers said they planned to include all students in one or more year groups (55%) or the whole school (23%). Out of the remaining teachers, some reported they did not know yet (10%), others wanted to include any interested student (3%), and in some cases teachers were planning on selecting students (3% selecting students from one class, not based on ability or particular stream; 3% selecting students who are not currently engaged / inspired by STEM subjects; 3% selecting students who they think would not typically have an opportunity to take part in this kind of activity). </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r>
              <a:rPr lang="en-GB" sz="1200" dirty="0"/>
              <a:t>Based on the feedback survey teachers took part in after the event, one third of respondents (33%) reported their students had the chance to meet an engineer during their Big Bang at School (29% said their students not meet an engineer, and 39% said they didn’t know).</a:t>
            </a:r>
            <a:r>
              <a:rPr lang="en-GB" sz="1200" baseline="30000" dirty="0"/>
              <a:t>7</a:t>
            </a:r>
            <a:endParaRPr lang="en-GB" sz="1200" dirty="0"/>
          </a:p>
          <a:p>
            <a:endParaRPr lang="en-GB" sz="1200" dirty="0"/>
          </a:p>
          <a:p>
            <a:r>
              <a:rPr lang="en-GB" sz="1200" dirty="0"/>
              <a:t>The table below shows the reasons the EDI schools were eligible for EngineeringUK’s EDI criteria.</a:t>
            </a:r>
          </a:p>
          <a:p>
            <a:endParaRPr lang="en-GB" sz="1200" dirty="0"/>
          </a:p>
          <a:p>
            <a:endParaRPr lang="en-GB" sz="1200" strike="sngStrike" dirty="0"/>
          </a:p>
          <a:p>
            <a:endParaRPr lang="en-GB" sz="1200" strike="sngStrike" dirty="0"/>
          </a:p>
          <a:p>
            <a:endParaRPr lang="en-GB" sz="1200" strike="sngStrike" dirty="0"/>
          </a:p>
          <a:p>
            <a:endParaRPr lang="en-GB" sz="1200" strike="sngStrike" dirty="0"/>
          </a:p>
          <a:p>
            <a:endParaRPr lang="en-GB" sz="1200" strike="sngStrike" dirty="0"/>
          </a:p>
        </p:txBody>
      </p:sp>
      <p:pic>
        <p:nvPicPr>
          <p:cNvPr id="7" name="Picture 6" descr="A picture containing text, clipart&#10;&#10;Description automatically generated">
            <a:extLst>
              <a:ext uri="{FF2B5EF4-FFF2-40B4-BE49-F238E27FC236}">
                <a16:creationId xmlns:a16="http://schemas.microsoft.com/office/drawing/2014/main" id="{08B939E2-34BE-81EA-3076-DE4EA24E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3FC08526-9139-D970-DFAD-B2FC264639E4}"/>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Who participated in the programme?</a:t>
            </a:r>
          </a:p>
        </p:txBody>
      </p:sp>
      <p:sp>
        <p:nvSpPr>
          <p:cNvPr id="2" name="TextBox 1">
            <a:extLst>
              <a:ext uri="{FF2B5EF4-FFF2-40B4-BE49-F238E27FC236}">
                <a16:creationId xmlns:a16="http://schemas.microsoft.com/office/drawing/2014/main" id="{E47A2B95-C08C-3E2D-C3D3-2D24B4AD048A}"/>
              </a:ext>
            </a:extLst>
          </p:cNvPr>
          <p:cNvSpPr txBox="1"/>
          <p:nvPr/>
        </p:nvSpPr>
        <p:spPr>
          <a:xfrm>
            <a:off x="3953072" y="2098874"/>
            <a:ext cx="2904928" cy="1261884"/>
          </a:xfrm>
          <a:prstGeom prst="rect">
            <a:avLst/>
          </a:prstGeom>
          <a:noFill/>
          <a:ln w="38100">
            <a:noFill/>
          </a:ln>
        </p:spPr>
        <p:txBody>
          <a:bodyPr wrap="square" rtlCol="0">
            <a:spAutoFit/>
          </a:bodyPr>
          <a:lstStyle/>
          <a:p>
            <a:r>
              <a:rPr lang="en-GB" sz="1600" b="1" dirty="0">
                <a:solidFill>
                  <a:srgbClr val="70AD47">
                    <a:lumMod val="75000"/>
                  </a:srgbClr>
                </a:solidFill>
                <a:latin typeface="Trebuchet MS" panose="020B0603020202020204"/>
                <a:ea typeface="Calibri" panose="020F0502020204030204" pitchFamily="34" charset="0"/>
                <a:cs typeface="Times New Roman" panose="02020603050405020304" pitchFamily="18" charset="0"/>
              </a:rPr>
              <a:t>Schools involve around </a:t>
            </a:r>
            <a:r>
              <a:rPr lang="en-GB" sz="2800" b="1" dirty="0">
                <a:solidFill>
                  <a:schemeClr val="accent6">
                    <a:lumMod val="75000"/>
                  </a:schemeClr>
                </a:solidFill>
                <a:latin typeface="+mj-lt"/>
                <a:cs typeface="Times New Roman" panose="02020603050405020304" pitchFamily="18" charset="0"/>
              </a:rPr>
              <a:t>260 </a:t>
            </a:r>
            <a:r>
              <a:rPr lang="en-GB" sz="1600" b="1" dirty="0">
                <a:solidFill>
                  <a:srgbClr val="70AD47">
                    <a:lumMod val="75000"/>
                  </a:srgbClr>
                </a:solidFill>
                <a:latin typeface="Trebuchet MS" panose="020B0603020202020204"/>
                <a:ea typeface="Calibri" panose="020F0502020204030204" pitchFamily="34" charset="0"/>
                <a:cs typeface="Times New Roman" panose="02020603050405020304" pitchFamily="18" charset="0"/>
              </a:rPr>
              <a:t>students in </a:t>
            </a:r>
          </a:p>
          <a:p>
            <a:r>
              <a:rPr lang="en-GB" sz="1600" b="1" dirty="0">
                <a:solidFill>
                  <a:srgbClr val="70AD47">
                    <a:lumMod val="75000"/>
                  </a:srgbClr>
                </a:solidFill>
                <a:latin typeface="Trebuchet MS" panose="020B0603020202020204"/>
                <a:ea typeface="Calibri" panose="020F0502020204030204" pitchFamily="34" charset="0"/>
                <a:cs typeface="Times New Roman" panose="02020603050405020304" pitchFamily="18" charset="0"/>
              </a:rPr>
              <a:t>Big Bang at School activities, on average</a:t>
            </a:r>
            <a:endParaRPr lang="en-GB" sz="1600" b="1" dirty="0">
              <a:solidFill>
                <a:schemeClr val="accent6">
                  <a:lumMod val="75000"/>
                </a:schemeClr>
              </a:solidFill>
              <a:latin typeface="+mj-l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B866C3F-68A2-1AB6-63C9-5BEECBCB7D54}"/>
              </a:ext>
            </a:extLst>
          </p:cNvPr>
          <p:cNvSpPr txBox="1"/>
          <p:nvPr/>
        </p:nvSpPr>
        <p:spPr>
          <a:xfrm>
            <a:off x="613978" y="1980369"/>
            <a:ext cx="2904928" cy="1446550"/>
          </a:xfrm>
          <a:prstGeom prst="rect">
            <a:avLst/>
          </a:prstGeom>
          <a:noFill/>
          <a:ln w="38100">
            <a:noFill/>
          </a:ln>
        </p:spPr>
        <p:txBody>
          <a:bodyPr wrap="square" rtlCol="0">
            <a:spAutoFit/>
          </a:bodyPr>
          <a:lstStyle/>
          <a:p>
            <a:r>
              <a:rPr lang="en-GB" sz="2800" b="1" dirty="0">
                <a:solidFill>
                  <a:schemeClr val="accent6">
                    <a:lumMod val="75000"/>
                  </a:schemeClr>
                </a:solidFill>
                <a:latin typeface="+mj-lt"/>
                <a:cs typeface="Times New Roman" panose="02020603050405020304" pitchFamily="18" charset="0"/>
              </a:rPr>
              <a:t>55% </a:t>
            </a:r>
            <a:r>
              <a:rPr lang="en-GB" sz="1600" b="1" dirty="0">
                <a:solidFill>
                  <a:srgbClr val="70AD47">
                    <a:lumMod val="75000"/>
                  </a:srgbClr>
                </a:solidFill>
                <a:latin typeface="Trebuchet MS" panose="020B0603020202020204"/>
                <a:ea typeface="Calibri" panose="020F0502020204030204" pitchFamily="34" charset="0"/>
                <a:cs typeface="Times New Roman" panose="02020603050405020304" pitchFamily="18" charset="0"/>
              </a:rPr>
              <a:t>of teachers planned to involve all students in one or more year group and </a:t>
            </a:r>
            <a:r>
              <a:rPr lang="en-GB" sz="2800" b="1" dirty="0">
                <a:solidFill>
                  <a:schemeClr val="accent6">
                    <a:lumMod val="75000"/>
                  </a:schemeClr>
                </a:solidFill>
                <a:latin typeface="+mj-lt"/>
                <a:cs typeface="Times New Roman" panose="02020603050405020304" pitchFamily="18" charset="0"/>
              </a:rPr>
              <a:t>23% </a:t>
            </a:r>
            <a:r>
              <a:rPr lang="en-GB" sz="1600" b="1" dirty="0">
                <a:solidFill>
                  <a:srgbClr val="70AD47">
                    <a:lumMod val="75000"/>
                  </a:srgbClr>
                </a:solidFill>
                <a:latin typeface="Trebuchet MS" panose="020B0603020202020204"/>
                <a:cs typeface="Times New Roman" panose="02020603050405020304" pitchFamily="18" charset="0"/>
              </a:rPr>
              <a:t>the whole school</a:t>
            </a:r>
          </a:p>
        </p:txBody>
      </p:sp>
      <p:graphicFrame>
        <p:nvGraphicFramePr>
          <p:cNvPr id="8" name="Table 7">
            <a:extLst>
              <a:ext uri="{FF2B5EF4-FFF2-40B4-BE49-F238E27FC236}">
                <a16:creationId xmlns:a16="http://schemas.microsoft.com/office/drawing/2014/main" id="{0A653212-337A-D997-FE52-D84719DFEA26}"/>
              </a:ext>
            </a:extLst>
          </p:cNvPr>
          <p:cNvGraphicFramePr>
            <a:graphicFrameLocks noGrp="1"/>
          </p:cNvGraphicFramePr>
          <p:nvPr>
            <p:extLst>
              <p:ext uri="{D42A27DB-BD31-4B8C-83A1-F6EECF244321}">
                <p14:modId xmlns:p14="http://schemas.microsoft.com/office/powerpoint/2010/main" val="2327473947"/>
              </p:ext>
            </p:extLst>
          </p:nvPr>
        </p:nvGraphicFramePr>
        <p:xfrm>
          <a:off x="3593805" y="5716570"/>
          <a:ext cx="3010503" cy="2654601"/>
        </p:xfrm>
        <a:graphic>
          <a:graphicData uri="http://schemas.openxmlformats.org/drawingml/2006/table">
            <a:tbl>
              <a:tblPr>
                <a:tableStyleId>{5C22544A-7EE6-4342-B048-85BDC9FD1C3A}</a:tableStyleId>
              </a:tblPr>
              <a:tblGrid>
                <a:gridCol w="2460367">
                  <a:extLst>
                    <a:ext uri="{9D8B030D-6E8A-4147-A177-3AD203B41FA5}">
                      <a16:colId xmlns:a16="http://schemas.microsoft.com/office/drawing/2014/main" val="758438664"/>
                    </a:ext>
                  </a:extLst>
                </a:gridCol>
                <a:gridCol w="550136">
                  <a:extLst>
                    <a:ext uri="{9D8B030D-6E8A-4147-A177-3AD203B41FA5}">
                      <a16:colId xmlns:a16="http://schemas.microsoft.com/office/drawing/2014/main" val="921286655"/>
                    </a:ext>
                  </a:extLst>
                </a:gridCol>
              </a:tblGrid>
              <a:tr h="351314">
                <a:tc>
                  <a:txBody>
                    <a:bodyPr/>
                    <a:lstStyle/>
                    <a:p>
                      <a:pPr algn="l" fontAlgn="b"/>
                      <a:r>
                        <a:rPr lang="en-GB" sz="1200" b="1" u="none" strike="noStrike" dirty="0">
                          <a:solidFill>
                            <a:schemeClr val="bg1"/>
                          </a:solidFill>
                          <a:effectLst/>
                        </a:rPr>
                        <a:t>Reason eligible for EDI criteria</a:t>
                      </a:r>
                      <a:endParaRPr lang="en-GB" sz="1200" b="1" i="0" u="none" strike="noStrike" dirty="0">
                        <a:solidFill>
                          <a:schemeClr val="bg1"/>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773"/>
                    </a:solidFill>
                  </a:tcPr>
                </a:tc>
                <a:tc>
                  <a:txBody>
                    <a:bodyPr/>
                    <a:lstStyle/>
                    <a:p>
                      <a:pPr algn="r" fontAlgn="b"/>
                      <a:r>
                        <a:rPr lang="en-GB" sz="1100" b="1" u="none" strike="noStrike" dirty="0">
                          <a:effectLst/>
                        </a:rPr>
                        <a:t> N (%)</a:t>
                      </a:r>
                      <a:endParaRPr lang="en-GB" sz="11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7740373"/>
                  </a:ext>
                </a:extLst>
              </a:tr>
              <a:tr h="196065">
                <a:tc>
                  <a:txBody>
                    <a:bodyPr/>
                    <a:lstStyle/>
                    <a:p>
                      <a:pPr marL="87313" indent="0" algn="l" fontAlgn="b"/>
                      <a:r>
                        <a:rPr lang="en-GB" sz="1100" u="none" strike="noStrike" dirty="0">
                          <a:solidFill>
                            <a:schemeClr val="bg1"/>
                          </a:solidFill>
                          <a:effectLst/>
                        </a:rPr>
                        <a:t>Above average FSM and Ethnicity</a:t>
                      </a:r>
                      <a:endParaRPr lang="en-GB" sz="1100" b="0" i="0" u="none" strike="noStrike" dirty="0">
                        <a:solidFill>
                          <a:schemeClr val="bg1"/>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773"/>
                    </a:solidFill>
                  </a:tcPr>
                </a:tc>
                <a:tc>
                  <a:txBody>
                    <a:bodyPr/>
                    <a:lstStyle/>
                    <a:p>
                      <a:pPr algn="r" fontAlgn="b"/>
                      <a:r>
                        <a:rPr lang="en-GB" sz="1100" u="none" strike="noStrike" dirty="0">
                          <a:effectLst/>
                        </a:rPr>
                        <a:t>15 (39%)</a:t>
                      </a:r>
                      <a:endParaRPr lang="en-GB"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1392603"/>
                  </a:ext>
                </a:extLst>
              </a:tr>
              <a:tr h="208410">
                <a:tc>
                  <a:txBody>
                    <a:bodyPr/>
                    <a:lstStyle/>
                    <a:p>
                      <a:pPr marL="87313" indent="0" algn="l" fontAlgn="b"/>
                      <a:r>
                        <a:rPr lang="en-GB" sz="1100" u="none" strike="noStrike" dirty="0">
                          <a:solidFill>
                            <a:schemeClr val="bg1"/>
                          </a:solidFill>
                          <a:effectLst/>
                        </a:rPr>
                        <a:t>Significantly above average FSM</a:t>
                      </a:r>
                      <a:endParaRPr lang="en-GB" sz="1100" b="0" i="0" u="none" strike="noStrike" dirty="0">
                        <a:solidFill>
                          <a:schemeClr val="bg1"/>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773"/>
                    </a:solidFill>
                  </a:tcPr>
                </a:tc>
                <a:tc>
                  <a:txBody>
                    <a:bodyPr/>
                    <a:lstStyle/>
                    <a:p>
                      <a:pPr algn="r" fontAlgn="b"/>
                      <a:r>
                        <a:rPr lang="en-GB" sz="1100" u="none" strike="noStrike" dirty="0">
                          <a:effectLst/>
                        </a:rPr>
                        <a:t>9 (24%) </a:t>
                      </a:r>
                      <a:endParaRPr lang="en-GB"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7618382"/>
                  </a:ext>
                </a:extLst>
              </a:tr>
              <a:tr h="212220">
                <a:tc>
                  <a:txBody>
                    <a:bodyPr/>
                    <a:lstStyle/>
                    <a:p>
                      <a:pPr marL="87313" indent="0" algn="l" fontAlgn="b"/>
                      <a:r>
                        <a:rPr lang="en-GB" sz="1100" u="none" strike="noStrike" dirty="0">
                          <a:solidFill>
                            <a:schemeClr val="bg1"/>
                          </a:solidFill>
                          <a:effectLst/>
                        </a:rPr>
                        <a:t>Top 40 FSM </a:t>
                      </a:r>
                      <a:r>
                        <a:rPr lang="en-GB" sz="1100" baseline="30000" dirty="0">
                          <a:solidFill>
                            <a:schemeClr val="bg1"/>
                          </a:solidFill>
                        </a:rPr>
                        <a:t>8 </a:t>
                      </a:r>
                      <a:endParaRPr lang="en-GB" sz="1100" b="0" i="0" u="none" strike="noStrike" dirty="0">
                        <a:solidFill>
                          <a:schemeClr val="bg1"/>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773"/>
                    </a:solidFill>
                  </a:tcPr>
                </a:tc>
                <a:tc>
                  <a:txBody>
                    <a:bodyPr/>
                    <a:lstStyle/>
                    <a:p>
                      <a:pPr algn="r" fontAlgn="b"/>
                      <a:r>
                        <a:rPr lang="en-GB" sz="1100" u="none" strike="noStrike" dirty="0">
                          <a:effectLst/>
                        </a:rPr>
                        <a:t>3 (8%) </a:t>
                      </a:r>
                      <a:endParaRPr lang="en-GB"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3024846"/>
                  </a:ext>
                </a:extLst>
              </a:tr>
              <a:tr h="254991">
                <a:tc>
                  <a:txBody>
                    <a:bodyPr/>
                    <a:lstStyle/>
                    <a:p>
                      <a:pPr marL="87313" indent="0" algn="l" fontAlgn="b"/>
                      <a:r>
                        <a:rPr lang="en-GB" sz="1100" u="none" strike="noStrike" dirty="0">
                          <a:solidFill>
                            <a:schemeClr val="bg1"/>
                          </a:solidFill>
                          <a:effectLst/>
                        </a:rPr>
                        <a:t>Significantly above average Ethnicity</a:t>
                      </a:r>
                      <a:endParaRPr lang="en-GB" sz="1100" b="0" i="0" u="none" strike="noStrike" dirty="0">
                        <a:solidFill>
                          <a:schemeClr val="bg1"/>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773"/>
                    </a:solidFill>
                  </a:tcPr>
                </a:tc>
                <a:tc>
                  <a:txBody>
                    <a:bodyPr/>
                    <a:lstStyle/>
                    <a:p>
                      <a:pPr algn="r" fontAlgn="b"/>
                      <a:r>
                        <a:rPr lang="en-GB" sz="1100" u="none" strike="noStrike" dirty="0">
                          <a:effectLst/>
                        </a:rPr>
                        <a:t>3 (8%)</a:t>
                      </a:r>
                      <a:endParaRPr lang="en-GB"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6972985"/>
                  </a:ext>
                </a:extLst>
              </a:tr>
              <a:tr h="59926">
                <a:tc>
                  <a:txBody>
                    <a:bodyPr/>
                    <a:lstStyle/>
                    <a:p>
                      <a:pPr marL="87313" indent="0" algn="l" fontAlgn="b"/>
                      <a:r>
                        <a:rPr lang="en-GB" sz="1100" u="none" strike="noStrike" dirty="0">
                          <a:solidFill>
                            <a:schemeClr val="bg1"/>
                          </a:solidFill>
                          <a:effectLst/>
                        </a:rPr>
                        <a:t>Special School</a:t>
                      </a:r>
                      <a:endParaRPr lang="en-GB" sz="1100" b="0" i="0" u="none" strike="noStrike" dirty="0">
                        <a:solidFill>
                          <a:schemeClr val="bg1"/>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773"/>
                    </a:solidFill>
                  </a:tcPr>
                </a:tc>
                <a:tc>
                  <a:txBody>
                    <a:bodyPr/>
                    <a:lstStyle/>
                    <a:p>
                      <a:pPr algn="r" fontAlgn="b"/>
                      <a:r>
                        <a:rPr lang="en-GB" sz="1100" u="none" strike="noStrike" dirty="0">
                          <a:effectLst/>
                        </a:rPr>
                        <a:t>2 (5%)</a:t>
                      </a:r>
                      <a:endParaRPr lang="en-GB"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5384234"/>
                  </a:ext>
                </a:extLst>
              </a:tr>
              <a:tr h="141199">
                <a:tc>
                  <a:txBody>
                    <a:bodyPr/>
                    <a:lstStyle/>
                    <a:p>
                      <a:pPr marL="87313" marR="0" lvl="0" indent="0" algn="l" defTabSz="417925" rtl="0" eaLnBrk="1" fontAlgn="b" latinLnBrk="0" hangingPunct="1">
                        <a:lnSpc>
                          <a:spcPct val="100000"/>
                        </a:lnSpc>
                        <a:spcBef>
                          <a:spcPts val="0"/>
                        </a:spcBef>
                        <a:spcAft>
                          <a:spcPts val="0"/>
                        </a:spcAft>
                        <a:buClrTx/>
                        <a:buSzTx/>
                        <a:buFontTx/>
                        <a:buNone/>
                        <a:tabLst/>
                        <a:defRPr/>
                      </a:pPr>
                      <a:r>
                        <a:rPr lang="en-GB" sz="1100" u="none" strike="noStrike" dirty="0">
                          <a:solidFill>
                            <a:schemeClr val="bg1"/>
                          </a:solidFill>
                          <a:effectLst/>
                        </a:rPr>
                        <a:t>Rural school</a:t>
                      </a:r>
                      <a:endParaRPr lang="en-GB" sz="1100" b="0" i="0" u="none" strike="noStrike" dirty="0">
                        <a:solidFill>
                          <a:schemeClr val="bg1"/>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773"/>
                    </a:solidFill>
                  </a:tcPr>
                </a:tc>
                <a:tc>
                  <a:txBody>
                    <a:bodyPr/>
                    <a:lstStyle/>
                    <a:p>
                      <a:pPr algn="r" fontAlgn="b"/>
                      <a:r>
                        <a:rPr lang="en-GB" sz="1100" u="none" strike="noStrike" dirty="0">
                          <a:effectLst/>
                        </a:rPr>
                        <a:t>2 (5%)</a:t>
                      </a:r>
                      <a:endParaRPr lang="en-GB"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3815112"/>
                  </a:ext>
                </a:extLst>
              </a:tr>
              <a:tr h="428197">
                <a:tc>
                  <a:txBody>
                    <a:bodyPr/>
                    <a:lstStyle/>
                    <a:p>
                      <a:pPr marL="87313" indent="0" algn="l" fontAlgn="b"/>
                      <a:r>
                        <a:rPr lang="en-GB" sz="1100" u="none" strike="noStrike" dirty="0">
                          <a:solidFill>
                            <a:schemeClr val="bg1"/>
                          </a:solidFill>
                          <a:effectLst/>
                        </a:rPr>
                        <a:t>Single sex Girls School and above average FSM or Ethnicity</a:t>
                      </a:r>
                      <a:endParaRPr lang="en-GB" sz="1100" b="0" i="0" u="none" strike="noStrike" dirty="0">
                        <a:solidFill>
                          <a:schemeClr val="bg1"/>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773"/>
                    </a:solidFill>
                  </a:tcPr>
                </a:tc>
                <a:tc>
                  <a:txBody>
                    <a:bodyPr/>
                    <a:lstStyle/>
                    <a:p>
                      <a:pPr algn="r" fontAlgn="b"/>
                      <a:r>
                        <a:rPr lang="en-GB" sz="1100" u="none" strike="noStrike" dirty="0">
                          <a:effectLst/>
                        </a:rPr>
                        <a:t>1 (3%)</a:t>
                      </a:r>
                      <a:endParaRPr lang="en-GB" sz="11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8894629"/>
                  </a:ext>
                </a:extLst>
              </a:tr>
              <a:tr h="355343">
                <a:tc>
                  <a:txBody>
                    <a:bodyPr/>
                    <a:lstStyle/>
                    <a:p>
                      <a:pPr marL="85725" indent="0" algn="l" fontAlgn="b"/>
                      <a:r>
                        <a:rPr lang="en-GB" sz="1100" b="1" i="0" u="none" strike="noStrike" dirty="0">
                          <a:solidFill>
                            <a:schemeClr val="bg1"/>
                          </a:solidFill>
                          <a:effectLst/>
                          <a:latin typeface="Calibri" panose="020F0502020204030204" pitchFamily="34" charset="0"/>
                        </a:rPr>
                        <a:t> </a:t>
                      </a:r>
                      <a:r>
                        <a:rPr lang="en-GB" sz="1100" u="none" strike="noStrike" kern="1200" dirty="0">
                          <a:solidFill>
                            <a:schemeClr val="bg1"/>
                          </a:solidFill>
                          <a:effectLst/>
                          <a:latin typeface="+mn-lt"/>
                          <a:ea typeface="+mn-ea"/>
                          <a:cs typeface="+mn-cs"/>
                        </a:rPr>
                        <a:t>N/A (new institution or information not available)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773"/>
                    </a:solidFill>
                  </a:tcPr>
                </a:tc>
                <a:tc>
                  <a:txBody>
                    <a:bodyPr/>
                    <a:lstStyle/>
                    <a:p>
                      <a:pPr algn="r" fontAlgn="b"/>
                      <a:r>
                        <a:rPr lang="en-GB" sz="1100" b="0" i="0" u="none" strike="noStrike" dirty="0">
                          <a:solidFill>
                            <a:srgbClr val="000000"/>
                          </a:solidFill>
                          <a:effectLst/>
                          <a:latin typeface="Calibri" panose="020F0502020204030204" pitchFamily="34" charset="0"/>
                        </a:rPr>
                        <a:t>3 (8%)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2335908"/>
                  </a:ext>
                </a:extLst>
              </a:tr>
              <a:tr h="300081">
                <a:tc>
                  <a:txBody>
                    <a:bodyPr/>
                    <a:lstStyle/>
                    <a:p>
                      <a:pPr algn="l" fontAlgn="b"/>
                      <a:r>
                        <a:rPr lang="en-GB" sz="1100" b="1" u="none" strike="noStrike" dirty="0">
                          <a:solidFill>
                            <a:schemeClr val="bg1"/>
                          </a:solidFill>
                          <a:effectLst/>
                        </a:rPr>
                        <a:t>Total</a:t>
                      </a:r>
                      <a:endParaRPr lang="en-GB" sz="1100" b="1" i="0" u="none" strike="noStrike" dirty="0">
                        <a:solidFill>
                          <a:schemeClr val="bg1"/>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773"/>
                    </a:solidFill>
                  </a:tcPr>
                </a:tc>
                <a:tc>
                  <a:txBody>
                    <a:bodyPr/>
                    <a:lstStyle/>
                    <a:p>
                      <a:pPr algn="r" fontAlgn="b"/>
                      <a:r>
                        <a:rPr lang="en-GB" sz="1100" b="1" u="none" strike="noStrike" dirty="0">
                          <a:effectLst/>
                        </a:rPr>
                        <a:t>38</a:t>
                      </a:r>
                      <a:endParaRPr lang="en-GB" sz="1100" b="1"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1312036"/>
                  </a:ext>
                </a:extLst>
              </a:tr>
            </a:tbl>
          </a:graphicData>
        </a:graphic>
      </p:graphicFrame>
      <p:sp>
        <p:nvSpPr>
          <p:cNvPr id="10" name="TextBox 9">
            <a:extLst>
              <a:ext uri="{FF2B5EF4-FFF2-40B4-BE49-F238E27FC236}">
                <a16:creationId xmlns:a16="http://schemas.microsoft.com/office/drawing/2014/main" id="{BDCF0B1C-F7B5-1514-0DAC-E3C053E97FDE}"/>
              </a:ext>
            </a:extLst>
          </p:cNvPr>
          <p:cNvSpPr txBox="1"/>
          <p:nvPr/>
        </p:nvSpPr>
        <p:spPr>
          <a:xfrm>
            <a:off x="2172871" y="8556815"/>
            <a:ext cx="4664750" cy="1169551"/>
          </a:xfrm>
          <a:prstGeom prst="rect">
            <a:avLst/>
          </a:prstGeom>
          <a:noFill/>
        </p:spPr>
        <p:txBody>
          <a:bodyPr wrap="square" rtlCol="0">
            <a:spAutoFit/>
          </a:bodyPr>
          <a:lstStyle/>
          <a:p>
            <a:r>
              <a:rPr lang="en-GB" sz="1000" dirty="0"/>
              <a:t>7. As any teacher involved in delivering their school’s event was invited to provide feedback, it could be that those reporting ‘don’t know’ were running a particular session or supporting in another way, not knowing, whether students had the chance to meet engineers in other activities.</a:t>
            </a:r>
          </a:p>
          <a:p>
            <a:r>
              <a:rPr lang="en-GB" sz="1000" dirty="0"/>
              <a:t>8.‘Top 40 FSM’ is used only for schools in Northern Ireland as data on ethnicity is not available for that country. For more detail, see </a:t>
            </a:r>
            <a:r>
              <a:rPr lang="en-GB" sz="1000" dirty="0">
                <a:hlinkClick r:id="rId4"/>
              </a:rPr>
              <a:t>EngineeringUK EDI Criteria - Tomorrow's Engineers (tomorrowsengineers.org.uk)</a:t>
            </a:r>
            <a:endParaRPr lang="en-GB" sz="1000" dirty="0"/>
          </a:p>
        </p:txBody>
      </p:sp>
    </p:spTree>
    <p:extLst>
      <p:ext uri="{BB962C8B-B14F-4D97-AF65-F5344CB8AC3E}">
        <p14:creationId xmlns:p14="http://schemas.microsoft.com/office/powerpoint/2010/main" val="837234393"/>
      </p:ext>
    </p:extLst>
  </p:cSld>
  <p:clrMapOvr>
    <a:masterClrMapping/>
  </p:clrMapOvr>
</p:sld>
</file>

<file path=ppt/theme/theme1.xml><?xml version="1.0" encoding="utf-8"?>
<a:theme xmlns:a="http://schemas.openxmlformats.org/drawingml/2006/main" name="EngineeringUK Blank with 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K template refresh master layout.potx" id="{D2B5F21F-E9B2-44BF-A712-C90AE7A9C13A}" vid="{5CD97BE9-6CC4-48B4-B7FE-E2F1859644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4AD7247762C146B8339651D90E0885" ma:contentTypeVersion="10" ma:contentTypeDescription="Create a new document." ma:contentTypeScope="" ma:versionID="a85e18de5da63a3096a1bba9e3a4ad9f">
  <xsd:schema xmlns:xsd="http://www.w3.org/2001/XMLSchema" xmlns:xs="http://www.w3.org/2001/XMLSchema" xmlns:p="http://schemas.microsoft.com/office/2006/metadata/properties" xmlns:ns2="2d035677-69a4-48ac-bbea-9165409cf0f7" xmlns:ns3="a10dc3af-1044-47fd-844e-4d2f101d09e0" targetNamespace="http://schemas.microsoft.com/office/2006/metadata/properties" ma:root="true" ma:fieldsID="cd2143d1275e9639bb018c3b08187600" ns2:_="" ns3:_="">
    <xsd:import namespace="2d035677-69a4-48ac-bbea-9165409cf0f7"/>
    <xsd:import namespace="a10dc3af-1044-47fd-844e-4d2f101d09e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035677-69a4-48ac-bbea-9165409cf0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8243dfa-4154-4670-946c-2a8ca41de34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0dc3af-1044-47fd-844e-4d2f101d09e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0f771f9-3556-466e-9ee3-8227d9cb2603}" ma:internalName="TaxCatchAll" ma:showField="CatchAllData" ma:web="a10dc3af-1044-47fd-844e-4d2f101d09e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276D4D-A07F-4622-8D9B-13C17CE11D03}"/>
</file>

<file path=customXml/itemProps2.xml><?xml version="1.0" encoding="utf-8"?>
<ds:datastoreItem xmlns:ds="http://schemas.openxmlformats.org/officeDocument/2006/customXml" ds:itemID="{AB2F3551-05EB-4B82-9D27-534CDB38DE87}"/>
</file>

<file path=docProps/app.xml><?xml version="1.0" encoding="utf-8"?>
<Properties xmlns="http://schemas.openxmlformats.org/officeDocument/2006/extended-properties" xmlns:vt="http://schemas.openxmlformats.org/officeDocument/2006/docPropsVTypes">
  <Template>RC_evaluation findings report_20220930</Template>
  <TotalTime>29508</TotalTime>
  <Words>12097</Words>
  <Application>Microsoft Office PowerPoint</Application>
  <PresentationFormat>A4 Paper (210x297 mm)</PresentationFormat>
  <Paragraphs>1223</Paragraphs>
  <Slides>40</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Trebuchet MS</vt:lpstr>
      <vt:lpstr>Calibri</vt:lpstr>
      <vt:lpstr>EngineeringUK Blank with line</vt:lpstr>
      <vt:lpstr>Big Bang at School: 2021/22 evaluation findings</vt:lpstr>
      <vt:lpstr>Table of contents</vt:lpstr>
      <vt:lpstr>Introduction</vt:lpstr>
      <vt:lpstr>Who responded to the student survey?</vt:lpstr>
      <vt:lpstr>PowerPoint Presentation</vt:lpstr>
      <vt:lpstr>Who responded to the teacher survey?</vt:lpstr>
      <vt:lpstr>Who participated in  Big Bang at School?</vt:lpstr>
      <vt:lpstr>PowerPoint Presentation</vt:lpstr>
      <vt:lpstr>PowerPoint Presentation</vt:lpstr>
      <vt:lpstr>Student and teacher experience of Big Bang at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Informing, inspiring and empowering students and those who support them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for improvement</vt:lpstr>
      <vt:lpstr>PowerPoint Presentation</vt:lpstr>
      <vt:lpstr>PowerPoint Presentation</vt:lpstr>
      <vt:lpstr>PowerPoint Presentation</vt:lpstr>
      <vt:lpstr>PowerPoint Presentation</vt:lpstr>
      <vt:lpstr>PowerPoint Presentation</vt:lpstr>
      <vt:lpstr>Conclusions and recommendations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Robotics Challenge: 2021/22 evaluation findings</dc:title>
  <dc:creator>Jess Di Simone</dc:creator>
  <cp:lastModifiedBy>Jess Di Simone</cp:lastModifiedBy>
  <cp:revision>54</cp:revision>
  <dcterms:created xsi:type="dcterms:W3CDTF">2022-10-03T13:34:05Z</dcterms:created>
  <dcterms:modified xsi:type="dcterms:W3CDTF">2022-11-21T11:55:42Z</dcterms:modified>
</cp:coreProperties>
</file>